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143" saveSubsetFonts="1">
  <p:sldMasterIdLst>
    <p:sldMasterId id="2147483649" r:id="rId1"/>
  </p:sldMasterIdLst>
  <p:notesMasterIdLst>
    <p:notesMasterId r:id="rId67"/>
  </p:notesMasterIdLst>
  <p:handoutMasterIdLst>
    <p:handoutMasterId r:id="rId68"/>
  </p:handoutMasterIdLst>
  <p:sldIdLst>
    <p:sldId id="263" r:id="rId2"/>
    <p:sldId id="257" r:id="rId3"/>
    <p:sldId id="258" r:id="rId4"/>
    <p:sldId id="259" r:id="rId5"/>
    <p:sldId id="260" r:id="rId6"/>
    <p:sldId id="261" r:id="rId7"/>
    <p:sldId id="292" r:id="rId8"/>
    <p:sldId id="293" r:id="rId9"/>
    <p:sldId id="294" r:id="rId10"/>
    <p:sldId id="264" r:id="rId11"/>
    <p:sldId id="280" r:id="rId12"/>
    <p:sldId id="281" r:id="rId13"/>
    <p:sldId id="282" r:id="rId14"/>
    <p:sldId id="295" r:id="rId15"/>
    <p:sldId id="296" r:id="rId16"/>
    <p:sldId id="297" r:id="rId17"/>
    <p:sldId id="268" r:id="rId18"/>
    <p:sldId id="307" r:id="rId19"/>
    <p:sldId id="284" r:id="rId20"/>
    <p:sldId id="285" r:id="rId21"/>
    <p:sldId id="298" r:id="rId22"/>
    <p:sldId id="299" r:id="rId23"/>
    <p:sldId id="300" r:id="rId24"/>
    <p:sldId id="308" r:id="rId25"/>
    <p:sldId id="309" r:id="rId26"/>
    <p:sldId id="310" r:id="rId27"/>
    <p:sldId id="311" r:id="rId28"/>
    <p:sldId id="312" r:id="rId29"/>
    <p:sldId id="313" r:id="rId30"/>
    <p:sldId id="314" r:id="rId31"/>
    <p:sldId id="272" r:id="rId32"/>
    <p:sldId id="286" r:id="rId33"/>
    <p:sldId id="287" r:id="rId34"/>
    <p:sldId id="288" r:id="rId35"/>
    <p:sldId id="301" r:id="rId36"/>
    <p:sldId id="302" r:id="rId37"/>
    <p:sldId id="303" r:id="rId38"/>
    <p:sldId id="315" r:id="rId39"/>
    <p:sldId id="316" r:id="rId40"/>
    <p:sldId id="317" r:id="rId41"/>
    <p:sldId id="318" r:id="rId42"/>
    <p:sldId id="319" r:id="rId43"/>
    <p:sldId id="320" r:id="rId44"/>
    <p:sldId id="321" r:id="rId45"/>
    <p:sldId id="276" r:id="rId46"/>
    <p:sldId id="289" r:id="rId47"/>
    <p:sldId id="290" r:id="rId48"/>
    <p:sldId id="291" r:id="rId49"/>
    <p:sldId id="304" r:id="rId50"/>
    <p:sldId id="305" r:id="rId51"/>
    <p:sldId id="306" r:id="rId52"/>
    <p:sldId id="322" r:id="rId53"/>
    <p:sldId id="323" r:id="rId54"/>
    <p:sldId id="324" r:id="rId55"/>
    <p:sldId id="325" r:id="rId56"/>
    <p:sldId id="326" r:id="rId57"/>
    <p:sldId id="327" r:id="rId58"/>
    <p:sldId id="328" r:id="rId59"/>
    <p:sldId id="329" r:id="rId60"/>
    <p:sldId id="330" r:id="rId61"/>
    <p:sldId id="331" r:id="rId62"/>
    <p:sldId id="332" r:id="rId63"/>
    <p:sldId id="333" r:id="rId64"/>
    <p:sldId id="334" r:id="rId65"/>
    <p:sldId id="335" r:id="rId66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FFFF"/>
    <a:srgbClr val="FFFF00"/>
    <a:srgbClr val="000066"/>
    <a:srgbClr val="FF0000"/>
    <a:srgbClr val="EFF5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27" autoAdjust="0"/>
  </p:normalViewPr>
  <p:slideViewPr>
    <p:cSldViewPr>
      <p:cViewPr varScale="1">
        <p:scale>
          <a:sx n="67" d="100"/>
          <a:sy n="67" d="100"/>
        </p:scale>
        <p:origin x="-52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2284"/>
    </p:cViewPr>
  </p:sorterViewPr>
  <p:notesViewPr>
    <p:cSldViewPr>
      <p:cViewPr varScale="1">
        <p:scale>
          <a:sx n="52" d="100"/>
          <a:sy n="52" d="100"/>
        </p:scale>
        <p:origin x="-1788" y="-8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50111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47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22ED889C-8159-4D20-A53E-339D331287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5715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58000" y="64579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DDDE957C-9BC3-4AE0-A5D5-98DD30B057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6750" y="6443663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C651CA01-C478-4122-B6CD-F027248B0F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6750" y="6418263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A9BC3432-C1A7-4DE2-9D48-AB3E054539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77CA95C8-50D8-4D96-B86E-CCBD5603BB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32137FB1-7B05-4F75-8064-AF978BCA83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0C67767B-722D-4B2B-8A38-F9098C17EC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E3817383-D589-49F6-81C5-67C368D7BB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ED27AB4B-91E8-4509-999D-55871345F7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04050" y="64579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7D964EEB-F8DB-4867-9685-EFC65FAED4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04050" y="6430963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4D2B3D3A-F71D-435D-ACF5-0999316752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04050" y="6430963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1AB34ACE-0211-43C6-99B1-F0E7FC8BAF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 Second level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defRPr>
            </a:lvl1pPr>
          </a:lstStyle>
          <a:p>
            <a:pPr>
              <a:defRPr/>
            </a:pPr>
            <a:r>
              <a:rPr lang="en-US" dirty="0"/>
              <a:t>Slide 7-</a:t>
            </a:r>
            <a:fld id="{C46664A0-E49B-4BEF-A200-90AE2F2208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•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1500" indent="-1143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–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0015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5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2.emf"/><Relationship Id="rId4" Type="http://schemas.openxmlformats.org/officeDocument/2006/relationships/oleObject" Target="../embeddings/oleObject8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2.emf"/><Relationship Id="rId4" Type="http://schemas.openxmlformats.org/officeDocument/2006/relationships/oleObject" Target="../embeddings/oleObject9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5.emf"/><Relationship Id="rId4" Type="http://schemas.openxmlformats.org/officeDocument/2006/relationships/oleObject" Target="../embeddings/oleObject10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7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8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9.emf"/><Relationship Id="rId4" Type="http://schemas.openxmlformats.org/officeDocument/2006/relationships/oleObject" Target="../embeddings/oleObject13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20.emf"/><Relationship Id="rId4" Type="http://schemas.openxmlformats.org/officeDocument/2006/relationships/oleObject" Target="../embeddings/oleObject14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20.emf"/><Relationship Id="rId4" Type="http://schemas.openxmlformats.org/officeDocument/2006/relationships/oleObject" Target="../embeddings/oleObject15.bin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21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22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22.emf"/><Relationship Id="rId4" Type="http://schemas.openxmlformats.org/officeDocument/2006/relationships/oleObject" Target="../embeddings/oleObject18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22.emf"/><Relationship Id="rId4" Type="http://schemas.openxmlformats.org/officeDocument/2006/relationships/oleObject" Target="../embeddings/oleObject19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22.emf"/><Relationship Id="rId4" Type="http://schemas.openxmlformats.org/officeDocument/2006/relationships/oleObject" Target="../embeddings/oleObject20.bin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22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26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27.emf"/><Relationship Id="rId4" Type="http://schemas.openxmlformats.org/officeDocument/2006/relationships/oleObject" Target="../embeddings/oleObject23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27.emf"/><Relationship Id="rId4" Type="http://schemas.openxmlformats.org/officeDocument/2006/relationships/oleObject" Target="../embeddings/oleObject24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27.emf"/><Relationship Id="rId4" Type="http://schemas.openxmlformats.org/officeDocument/2006/relationships/oleObject" Target="../embeddings/oleObject25.bin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29.e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7.vml"/><Relationship Id="rId4" Type="http://schemas.openxmlformats.org/officeDocument/2006/relationships/image" Target="../media/image30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5" Type="http://schemas.openxmlformats.org/officeDocument/2006/relationships/image" Target="../media/image31.emf"/><Relationship Id="rId4" Type="http://schemas.openxmlformats.org/officeDocument/2006/relationships/oleObject" Target="../embeddings/oleObject28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9.vml"/><Relationship Id="rId5" Type="http://schemas.openxmlformats.org/officeDocument/2006/relationships/image" Target="../media/image31.emf"/><Relationship Id="rId4" Type="http://schemas.openxmlformats.org/officeDocument/2006/relationships/oleObject" Target="../embeddings/oleObject29.bin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0.vml"/><Relationship Id="rId5" Type="http://schemas.openxmlformats.org/officeDocument/2006/relationships/image" Target="../media/image31.emf"/><Relationship Id="rId4" Type="http://schemas.openxmlformats.org/officeDocument/2006/relationships/oleObject" Target="../embeddings/oleObject30.bin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1.vml"/><Relationship Id="rId4" Type="http://schemas.openxmlformats.org/officeDocument/2006/relationships/image" Target="../media/image35.e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2.vml"/><Relationship Id="rId4" Type="http://schemas.openxmlformats.org/officeDocument/2006/relationships/image" Target="../media/image36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3.vml"/><Relationship Id="rId5" Type="http://schemas.openxmlformats.org/officeDocument/2006/relationships/image" Target="../media/image36.emf"/><Relationship Id="rId4" Type="http://schemas.openxmlformats.org/officeDocument/2006/relationships/oleObject" Target="../embeddings/oleObject33.bin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4.vml"/><Relationship Id="rId5" Type="http://schemas.openxmlformats.org/officeDocument/2006/relationships/image" Target="../media/image36.emf"/><Relationship Id="rId4" Type="http://schemas.openxmlformats.org/officeDocument/2006/relationships/oleObject" Target="../embeddings/oleObject34.bin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5.vml"/><Relationship Id="rId5" Type="http://schemas.openxmlformats.org/officeDocument/2006/relationships/image" Target="../media/image36.emf"/><Relationship Id="rId4" Type="http://schemas.openxmlformats.org/officeDocument/2006/relationships/oleObject" Target="../embeddings/oleObject35.bin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6.vml"/><Relationship Id="rId4" Type="http://schemas.openxmlformats.org/officeDocument/2006/relationships/image" Target="../media/image37.emf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7.vml"/><Relationship Id="rId4" Type="http://schemas.openxmlformats.org/officeDocument/2006/relationships/image" Target="../media/image38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8.vml"/><Relationship Id="rId5" Type="http://schemas.openxmlformats.org/officeDocument/2006/relationships/image" Target="../media/image39.emf"/><Relationship Id="rId4" Type="http://schemas.openxmlformats.org/officeDocument/2006/relationships/oleObject" Target="../embeddings/oleObject38.bin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9.vml"/><Relationship Id="rId5" Type="http://schemas.openxmlformats.org/officeDocument/2006/relationships/image" Target="../media/image39.emf"/><Relationship Id="rId4" Type="http://schemas.openxmlformats.org/officeDocument/2006/relationships/oleObject" Target="../embeddings/oleObject39.bin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0.vml"/><Relationship Id="rId5" Type="http://schemas.openxmlformats.org/officeDocument/2006/relationships/image" Target="../media/image39.emf"/><Relationship Id="rId4" Type="http://schemas.openxmlformats.org/officeDocument/2006/relationships/oleObject" Target="../embeddings/oleObject40.bin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1.vml"/><Relationship Id="rId4" Type="http://schemas.openxmlformats.org/officeDocument/2006/relationships/image" Target="../media/image40.emf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97FE25F7-5397-4112-B57A-544B74334AB5}" type="slidenum">
              <a:rPr lang="en-US"/>
              <a:pPr>
                <a:defRPr/>
              </a:pPr>
              <a:t>143</a:t>
            </a:fld>
            <a:endParaRPr lang="en-US" dirty="0"/>
          </a:p>
        </p:txBody>
      </p:sp>
      <p:graphicFrame>
        <p:nvGraphicFramePr>
          <p:cNvPr id="1026" name="Object 1030" descr="This is a picture of the burn time clock showing 5 minutes"/>
          <p:cNvGraphicFramePr>
            <a:graphicFrameLocks noGrp="1" noChangeAspect="1"/>
          </p:cNvGraphicFramePr>
          <p:nvPr>
            <p:ph type="subTitle" idx="1"/>
            <p:extLst>
              <p:ext uri="{D42A27DB-BD31-4B8C-83A1-F6EECF244321}">
                <p14:modId xmlns:p14="http://schemas.microsoft.com/office/powerpoint/2010/main" val="1718473092"/>
              </p:ext>
            </p:extLst>
          </p:nvPr>
        </p:nvGraphicFramePr>
        <p:xfrm>
          <a:off x="1524000" y="2819400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10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2819400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1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16764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HIGHRISE  </a:t>
            </a:r>
            <a:br>
              <a:rPr lang="en-US" sz="4400" dirty="0" smtClean="0"/>
            </a:br>
            <a:r>
              <a:rPr lang="en-US" sz="4400" dirty="0" smtClean="0"/>
              <a:t>WALKAROUND</a:t>
            </a:r>
          </a:p>
        </p:txBody>
      </p:sp>
      <p:sp>
        <p:nvSpPr>
          <p:cNvPr id="1029" name="Text Box 1028"/>
          <p:cNvSpPr txBox="1">
            <a:spLocks noChangeArrowheads="1"/>
          </p:cNvSpPr>
          <p:nvPr/>
        </p:nvSpPr>
        <p:spPr bwMode="auto">
          <a:xfrm>
            <a:off x="6200775" y="2209800"/>
            <a:ext cx="1733550" cy="55562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Exercise Message # </a:t>
            </a:r>
          </a:p>
          <a:p>
            <a:r>
              <a:rPr lang="en-US" sz="1400" b="1" dirty="0"/>
              <a:t>Will Appear Here</a:t>
            </a:r>
          </a:p>
        </p:txBody>
      </p:sp>
      <p:sp>
        <p:nvSpPr>
          <p:cNvPr id="1030" name="Text Box 1029"/>
          <p:cNvSpPr txBox="1">
            <a:spLocks noChangeArrowheads="1"/>
          </p:cNvSpPr>
          <p:nvPr/>
        </p:nvSpPr>
        <p:spPr bwMode="auto">
          <a:xfrm>
            <a:off x="1524000" y="4062413"/>
            <a:ext cx="6072188" cy="98107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Exercise assumes 2 minutes for discovery/reporting fire. </a:t>
            </a:r>
          </a:p>
          <a:p>
            <a:r>
              <a:rPr lang="en-US" sz="1400" b="1" dirty="0"/>
              <a:t>Exercise assumes 3 minutes for dispatch/response.</a:t>
            </a:r>
          </a:p>
          <a:p>
            <a:endParaRPr lang="en-US" sz="1400" b="1" dirty="0"/>
          </a:p>
          <a:p>
            <a:r>
              <a:rPr lang="en-US" sz="1400" b="1" dirty="0"/>
              <a:t>Exercise assumes 5 minute total burn time upon arrival of first fire company.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A3846FBB-0B40-4C0E-BEB5-616F2102ECE7}" type="slidenum">
              <a:rPr lang="en-US"/>
              <a:pPr>
                <a:defRPr/>
              </a:pPr>
              <a:t>152</a:t>
            </a:fld>
            <a:endParaRPr lang="en-US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52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HIGHRISE--  </a:t>
            </a:r>
            <a:br>
              <a:rPr lang="en-US" sz="4400" dirty="0" smtClean="0"/>
            </a:br>
            <a:r>
              <a:rPr lang="en-US" sz="4400" dirty="0" smtClean="0"/>
              <a:t>1st ITERATION</a:t>
            </a:r>
          </a:p>
        </p:txBody>
      </p:sp>
      <p:graphicFrame>
        <p:nvGraphicFramePr>
          <p:cNvPr id="2050" name="Object 0" descr="This is a picture of the burn time clock showing 5 minutes"/>
          <p:cNvGraphicFramePr>
            <a:graphicFrameLocks noGrp="1" noChangeAspect="1"/>
          </p:cNvGraphicFramePr>
          <p:nvPr>
            <p:ph type="subTitle" idx="1"/>
            <p:extLst>
              <p:ext uri="{D42A27DB-BD31-4B8C-83A1-F6EECF244321}">
                <p14:modId xmlns:p14="http://schemas.microsoft.com/office/powerpoint/2010/main" val="2063358078"/>
              </p:ext>
            </p:extLst>
          </p:nvPr>
        </p:nvGraphicFramePr>
        <p:xfrm>
          <a:off x="1371600" y="3886200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886200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648450" y="3552825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#1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C5D75785-C891-496A-A291-09894CFB1CF5}" type="slidenum">
              <a:rPr lang="en-US"/>
              <a:pPr>
                <a:defRPr/>
              </a:pPr>
              <a:t>153</a:t>
            </a:fld>
            <a:endParaRPr lang="en-US" dirty="0"/>
          </a:p>
        </p:txBody>
      </p:sp>
      <p:pic>
        <p:nvPicPr>
          <p:cNvPr id="3076" name="Picture 2" descr="This is a picture of the front and side of the same highrise building on fire for 5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0"/>
            <a:ext cx="67056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5943600" y="4495800"/>
            <a:ext cx="7207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A</a:t>
            </a:r>
          </a:p>
        </p:txBody>
      </p:sp>
      <p:sp>
        <p:nvSpPr>
          <p:cNvPr id="3078" name="Text Box 4"/>
          <p:cNvSpPr txBox="1">
            <a:spLocks noChangeArrowheads="1"/>
          </p:cNvSpPr>
          <p:nvPr/>
        </p:nvSpPr>
        <p:spPr bwMode="auto">
          <a:xfrm>
            <a:off x="3048000" y="4724400"/>
            <a:ext cx="711200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B</a:t>
            </a:r>
          </a:p>
        </p:txBody>
      </p:sp>
      <p:graphicFrame>
        <p:nvGraphicFramePr>
          <p:cNvPr id="3074" name="Object 0" descr="This is a picture of the burn time clock showing 5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5892205"/>
              </p:ext>
            </p:extLst>
          </p:nvPr>
        </p:nvGraphicFramePr>
        <p:xfrm>
          <a:off x="1066800" y="5621338"/>
          <a:ext cx="6400800" cy="1150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5621338"/>
                        <a:ext cx="6400800" cy="11509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9" name="Text Box 6"/>
          <p:cNvSpPr txBox="1">
            <a:spLocks noChangeArrowheads="1"/>
          </p:cNvSpPr>
          <p:nvPr/>
        </p:nvSpPr>
        <p:spPr bwMode="auto">
          <a:xfrm>
            <a:off x="6410325" y="5267325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F418B5D1-1222-4B82-97E4-DC3FB4AD1F7C}" type="slidenum">
              <a:rPr lang="en-US"/>
              <a:pPr>
                <a:defRPr/>
              </a:pPr>
              <a:t>154</a:t>
            </a:fld>
            <a:endParaRPr lang="en-US" dirty="0"/>
          </a:p>
        </p:txBody>
      </p:sp>
      <p:pic>
        <p:nvPicPr>
          <p:cNvPr id="4100" name="Picture 2" descr="This is a picture of the side and back of the same highrise building on fire for 5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0"/>
            <a:ext cx="56388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5562600" y="4343400"/>
            <a:ext cx="711200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B</a:t>
            </a:r>
          </a:p>
        </p:txBody>
      </p:sp>
      <p:sp>
        <p:nvSpPr>
          <p:cNvPr id="4102" name="Text Box 4"/>
          <p:cNvSpPr txBox="1">
            <a:spLocks noChangeArrowheads="1"/>
          </p:cNvSpPr>
          <p:nvPr/>
        </p:nvSpPr>
        <p:spPr bwMode="auto">
          <a:xfrm>
            <a:off x="2971800" y="4267200"/>
            <a:ext cx="7207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C</a:t>
            </a:r>
          </a:p>
        </p:txBody>
      </p:sp>
      <p:graphicFrame>
        <p:nvGraphicFramePr>
          <p:cNvPr id="4098" name="Object 7" descr="This is a picture of the burn time clock showing 5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8362680"/>
              </p:ext>
            </p:extLst>
          </p:nvPr>
        </p:nvGraphicFramePr>
        <p:xfrm>
          <a:off x="1066800" y="5638800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5638800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3" name="Text Box 8"/>
          <p:cNvSpPr txBox="1">
            <a:spLocks noChangeArrowheads="1"/>
          </p:cNvSpPr>
          <p:nvPr/>
        </p:nvSpPr>
        <p:spPr bwMode="auto">
          <a:xfrm>
            <a:off x="6381750" y="5295900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#1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BC267159-5307-4560-875D-A8E23E59ABAC}" type="slidenum">
              <a:rPr lang="en-US"/>
              <a:pPr>
                <a:defRPr/>
              </a:pPr>
              <a:t>155</a:t>
            </a:fld>
            <a:endParaRPr lang="en-US" dirty="0"/>
          </a:p>
        </p:txBody>
      </p:sp>
      <p:pic>
        <p:nvPicPr>
          <p:cNvPr id="5124" name="Picture 2" descr="This is a picture of the back of the same highrise building on fire for 5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0"/>
            <a:ext cx="5715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4343400" y="4267200"/>
            <a:ext cx="7207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C</a:t>
            </a:r>
          </a:p>
        </p:txBody>
      </p:sp>
      <p:graphicFrame>
        <p:nvGraphicFramePr>
          <p:cNvPr id="5122" name="Object 6" descr="This is a picture of the burn time clock showing 5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580742"/>
              </p:ext>
            </p:extLst>
          </p:nvPr>
        </p:nvGraphicFramePr>
        <p:xfrm>
          <a:off x="1143000" y="5643563"/>
          <a:ext cx="6400800" cy="1150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5643563"/>
                        <a:ext cx="6400800" cy="11509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6" name="Text Box 7"/>
          <p:cNvSpPr txBox="1">
            <a:spLocks noChangeArrowheads="1"/>
          </p:cNvSpPr>
          <p:nvPr/>
        </p:nvSpPr>
        <p:spPr bwMode="auto">
          <a:xfrm>
            <a:off x="6429375" y="5286375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#1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70208B26-185E-4E04-8328-7167FB2AF955}" type="slidenum">
              <a:rPr lang="en-US"/>
              <a:pPr>
                <a:defRPr/>
              </a:pPr>
              <a:t>156</a:t>
            </a:fld>
            <a:endParaRPr lang="en-US" dirty="0"/>
          </a:p>
        </p:txBody>
      </p:sp>
      <p:sp>
        <p:nvSpPr>
          <p:cNvPr id="58371" name="Rectangle 136"/>
          <p:cNvSpPr>
            <a:spLocks noChangeArrowheads="1"/>
          </p:cNvSpPr>
          <p:nvPr/>
        </p:nvSpPr>
        <p:spPr bwMode="auto">
          <a:xfrm>
            <a:off x="1295400" y="0"/>
            <a:ext cx="6400800" cy="632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372" name="Line 2"/>
          <p:cNvSpPr>
            <a:spLocks noChangeShapeType="1"/>
          </p:cNvSpPr>
          <p:nvPr/>
        </p:nvSpPr>
        <p:spPr bwMode="auto">
          <a:xfrm>
            <a:off x="2286000" y="61722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8373" name="Line 3"/>
          <p:cNvSpPr>
            <a:spLocks noChangeShapeType="1"/>
          </p:cNvSpPr>
          <p:nvPr/>
        </p:nvSpPr>
        <p:spPr bwMode="auto">
          <a:xfrm>
            <a:off x="2286000" y="5334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8374" name="Line 4"/>
          <p:cNvSpPr>
            <a:spLocks noChangeShapeType="1"/>
          </p:cNvSpPr>
          <p:nvPr/>
        </p:nvSpPr>
        <p:spPr bwMode="auto">
          <a:xfrm flipV="1">
            <a:off x="6477000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8375" name="Line 5"/>
          <p:cNvSpPr>
            <a:spLocks noChangeShapeType="1"/>
          </p:cNvSpPr>
          <p:nvPr/>
        </p:nvSpPr>
        <p:spPr bwMode="auto">
          <a:xfrm>
            <a:off x="22860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8376" name="Line 6"/>
          <p:cNvSpPr>
            <a:spLocks noChangeShapeType="1"/>
          </p:cNvSpPr>
          <p:nvPr/>
        </p:nvSpPr>
        <p:spPr bwMode="auto">
          <a:xfrm>
            <a:off x="22860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8377" name="Line 7"/>
          <p:cNvSpPr>
            <a:spLocks noChangeShapeType="1"/>
          </p:cNvSpPr>
          <p:nvPr/>
        </p:nvSpPr>
        <p:spPr bwMode="auto">
          <a:xfrm>
            <a:off x="62484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8378" name="Line 8"/>
          <p:cNvSpPr>
            <a:spLocks noChangeShapeType="1"/>
          </p:cNvSpPr>
          <p:nvPr/>
        </p:nvSpPr>
        <p:spPr bwMode="auto">
          <a:xfrm>
            <a:off x="62484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8379" name="Line 9"/>
          <p:cNvSpPr>
            <a:spLocks noChangeShapeType="1"/>
          </p:cNvSpPr>
          <p:nvPr/>
        </p:nvSpPr>
        <p:spPr bwMode="auto">
          <a:xfrm>
            <a:off x="2514600" y="1219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8380" name="Line 10"/>
          <p:cNvSpPr>
            <a:spLocks noChangeShapeType="1"/>
          </p:cNvSpPr>
          <p:nvPr/>
        </p:nvSpPr>
        <p:spPr bwMode="auto">
          <a:xfrm>
            <a:off x="6248400" y="1219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8381" name="Line 11"/>
          <p:cNvSpPr>
            <a:spLocks noChangeShapeType="1"/>
          </p:cNvSpPr>
          <p:nvPr/>
        </p:nvSpPr>
        <p:spPr bwMode="auto">
          <a:xfrm flipV="1">
            <a:off x="6477000" y="533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8382" name="Line 12"/>
          <p:cNvSpPr>
            <a:spLocks noChangeShapeType="1"/>
          </p:cNvSpPr>
          <p:nvPr/>
        </p:nvSpPr>
        <p:spPr bwMode="auto">
          <a:xfrm flipV="1">
            <a:off x="2286000" y="533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8383" name="Line 13"/>
          <p:cNvSpPr>
            <a:spLocks noChangeShapeType="1"/>
          </p:cNvSpPr>
          <p:nvPr/>
        </p:nvSpPr>
        <p:spPr bwMode="auto">
          <a:xfrm flipV="1">
            <a:off x="2286000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8384" name="Group 14"/>
          <p:cNvGrpSpPr>
            <a:grpSpLocks/>
          </p:cNvGrpSpPr>
          <p:nvPr/>
        </p:nvGrpSpPr>
        <p:grpSpPr bwMode="auto">
          <a:xfrm>
            <a:off x="2438400" y="1752600"/>
            <a:ext cx="152400" cy="838200"/>
            <a:chOff x="1536" y="864"/>
            <a:chExt cx="96" cy="528"/>
          </a:xfrm>
        </p:grpSpPr>
        <p:grpSp>
          <p:nvGrpSpPr>
            <p:cNvPr id="58502" name="Group 15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58504" name="Line 1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505" name="Line 1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8503" name="Line 18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58385" name="Group 19"/>
          <p:cNvGrpSpPr>
            <a:grpSpLocks/>
          </p:cNvGrpSpPr>
          <p:nvPr/>
        </p:nvGrpSpPr>
        <p:grpSpPr bwMode="auto">
          <a:xfrm rot="10800000">
            <a:off x="2743200" y="6096000"/>
            <a:ext cx="838200" cy="152400"/>
            <a:chOff x="3216" y="2736"/>
            <a:chExt cx="336" cy="96"/>
          </a:xfrm>
        </p:grpSpPr>
        <p:sp>
          <p:nvSpPr>
            <p:cNvPr id="58500" name="Line 20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501" name="Line 21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58386" name="Line 22"/>
          <p:cNvSpPr>
            <a:spLocks noChangeShapeType="1"/>
          </p:cNvSpPr>
          <p:nvPr/>
        </p:nvSpPr>
        <p:spPr bwMode="auto">
          <a:xfrm>
            <a:off x="2743200" y="6172200"/>
            <a:ext cx="838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8387" name="Group 23"/>
          <p:cNvGrpSpPr>
            <a:grpSpLocks/>
          </p:cNvGrpSpPr>
          <p:nvPr/>
        </p:nvGrpSpPr>
        <p:grpSpPr bwMode="auto">
          <a:xfrm rot="10800000">
            <a:off x="5105400" y="6096000"/>
            <a:ext cx="838200" cy="152400"/>
            <a:chOff x="3216" y="2736"/>
            <a:chExt cx="336" cy="96"/>
          </a:xfrm>
        </p:grpSpPr>
        <p:sp>
          <p:nvSpPr>
            <p:cNvPr id="58498" name="Line 24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499" name="Line 25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58388" name="Line 26"/>
          <p:cNvSpPr>
            <a:spLocks noChangeShapeType="1"/>
          </p:cNvSpPr>
          <p:nvPr/>
        </p:nvSpPr>
        <p:spPr bwMode="auto">
          <a:xfrm>
            <a:off x="5105400" y="6172200"/>
            <a:ext cx="838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8389" name="Group 27"/>
          <p:cNvGrpSpPr>
            <a:grpSpLocks/>
          </p:cNvGrpSpPr>
          <p:nvPr/>
        </p:nvGrpSpPr>
        <p:grpSpPr bwMode="auto">
          <a:xfrm>
            <a:off x="2438400" y="2971800"/>
            <a:ext cx="152400" cy="838200"/>
            <a:chOff x="1536" y="864"/>
            <a:chExt cx="96" cy="528"/>
          </a:xfrm>
        </p:grpSpPr>
        <p:grpSp>
          <p:nvGrpSpPr>
            <p:cNvPr id="58494" name="Group 28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58496" name="Line 2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97" name="Line 3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8495" name="Line 31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58390" name="Group 32"/>
          <p:cNvGrpSpPr>
            <a:grpSpLocks/>
          </p:cNvGrpSpPr>
          <p:nvPr/>
        </p:nvGrpSpPr>
        <p:grpSpPr bwMode="auto">
          <a:xfrm>
            <a:off x="2438400" y="4114800"/>
            <a:ext cx="152400" cy="838200"/>
            <a:chOff x="1536" y="864"/>
            <a:chExt cx="96" cy="528"/>
          </a:xfrm>
        </p:grpSpPr>
        <p:grpSp>
          <p:nvGrpSpPr>
            <p:cNvPr id="58490" name="Group 33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58492" name="Line 3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93" name="Line 3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8491" name="Line 36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58391" name="Group 37"/>
          <p:cNvGrpSpPr>
            <a:grpSpLocks/>
          </p:cNvGrpSpPr>
          <p:nvPr/>
        </p:nvGrpSpPr>
        <p:grpSpPr bwMode="auto">
          <a:xfrm>
            <a:off x="6172200" y="1676400"/>
            <a:ext cx="152400" cy="838200"/>
            <a:chOff x="1536" y="864"/>
            <a:chExt cx="96" cy="528"/>
          </a:xfrm>
        </p:grpSpPr>
        <p:grpSp>
          <p:nvGrpSpPr>
            <p:cNvPr id="58486" name="Group 38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58488" name="Line 3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89" name="Line 4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8487" name="Line 41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58392" name="Group 42"/>
          <p:cNvGrpSpPr>
            <a:grpSpLocks/>
          </p:cNvGrpSpPr>
          <p:nvPr/>
        </p:nvGrpSpPr>
        <p:grpSpPr bwMode="auto">
          <a:xfrm>
            <a:off x="6172200" y="2895600"/>
            <a:ext cx="152400" cy="838200"/>
            <a:chOff x="1536" y="864"/>
            <a:chExt cx="96" cy="528"/>
          </a:xfrm>
        </p:grpSpPr>
        <p:grpSp>
          <p:nvGrpSpPr>
            <p:cNvPr id="58482" name="Group 43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58484" name="Line 4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85" name="Line 4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8483" name="Line 46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58393" name="Group 47"/>
          <p:cNvGrpSpPr>
            <a:grpSpLocks/>
          </p:cNvGrpSpPr>
          <p:nvPr/>
        </p:nvGrpSpPr>
        <p:grpSpPr bwMode="auto">
          <a:xfrm>
            <a:off x="6172200" y="4038600"/>
            <a:ext cx="152400" cy="838200"/>
            <a:chOff x="1536" y="864"/>
            <a:chExt cx="96" cy="528"/>
          </a:xfrm>
        </p:grpSpPr>
        <p:grpSp>
          <p:nvGrpSpPr>
            <p:cNvPr id="58478" name="Group 48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58480" name="Line 4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81" name="Line 5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8479" name="Line 51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58394" name="Group 52"/>
          <p:cNvGrpSpPr>
            <a:grpSpLocks/>
          </p:cNvGrpSpPr>
          <p:nvPr/>
        </p:nvGrpSpPr>
        <p:grpSpPr bwMode="auto">
          <a:xfrm rot="10800000">
            <a:off x="2667000" y="457200"/>
            <a:ext cx="838200" cy="152400"/>
            <a:chOff x="3216" y="2736"/>
            <a:chExt cx="336" cy="96"/>
          </a:xfrm>
        </p:grpSpPr>
        <p:sp>
          <p:nvSpPr>
            <p:cNvPr id="58476" name="Line 53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477" name="Line 54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58395" name="Line 55"/>
          <p:cNvSpPr>
            <a:spLocks noChangeShapeType="1"/>
          </p:cNvSpPr>
          <p:nvPr/>
        </p:nvSpPr>
        <p:spPr bwMode="auto">
          <a:xfrm>
            <a:off x="2667000" y="533400"/>
            <a:ext cx="838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8396" name="Group 56"/>
          <p:cNvGrpSpPr>
            <a:grpSpLocks/>
          </p:cNvGrpSpPr>
          <p:nvPr/>
        </p:nvGrpSpPr>
        <p:grpSpPr bwMode="auto">
          <a:xfrm rot="10800000">
            <a:off x="5257800" y="457200"/>
            <a:ext cx="838200" cy="152400"/>
            <a:chOff x="3216" y="2736"/>
            <a:chExt cx="336" cy="96"/>
          </a:xfrm>
        </p:grpSpPr>
        <p:sp>
          <p:nvSpPr>
            <p:cNvPr id="58474" name="Line 57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475" name="Line 58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58397" name="Line 59"/>
          <p:cNvSpPr>
            <a:spLocks noChangeShapeType="1"/>
          </p:cNvSpPr>
          <p:nvPr/>
        </p:nvSpPr>
        <p:spPr bwMode="auto">
          <a:xfrm>
            <a:off x="5257800" y="533400"/>
            <a:ext cx="838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8398" name="Group 60"/>
          <p:cNvGrpSpPr>
            <a:grpSpLocks/>
          </p:cNvGrpSpPr>
          <p:nvPr/>
        </p:nvGrpSpPr>
        <p:grpSpPr bwMode="auto">
          <a:xfrm>
            <a:off x="4038600" y="5926138"/>
            <a:ext cx="609600" cy="246062"/>
            <a:chOff x="3696" y="2016"/>
            <a:chExt cx="384" cy="155"/>
          </a:xfrm>
        </p:grpSpPr>
        <p:grpSp>
          <p:nvGrpSpPr>
            <p:cNvPr id="58468" name="Group 61"/>
            <p:cNvGrpSpPr>
              <a:grpSpLocks/>
            </p:cNvGrpSpPr>
            <p:nvPr/>
          </p:nvGrpSpPr>
          <p:grpSpPr bwMode="auto">
            <a:xfrm rot="5400000" flipV="1">
              <a:off x="3906" y="1998"/>
              <a:ext cx="155" cy="192"/>
              <a:chOff x="1827" y="2496"/>
              <a:chExt cx="93" cy="96"/>
            </a:xfrm>
          </p:grpSpPr>
          <p:sp>
            <p:nvSpPr>
              <p:cNvPr id="5847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73" name="Line 6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8469" name="Group 64"/>
            <p:cNvGrpSpPr>
              <a:grpSpLocks/>
            </p:cNvGrpSpPr>
            <p:nvPr/>
          </p:nvGrpSpPr>
          <p:grpSpPr bwMode="auto">
            <a:xfrm rot="-5400000" flipH="1" flipV="1">
              <a:off x="3714" y="1998"/>
              <a:ext cx="155" cy="192"/>
              <a:chOff x="1827" y="2496"/>
              <a:chExt cx="93" cy="96"/>
            </a:xfrm>
          </p:grpSpPr>
          <p:sp>
            <p:nvSpPr>
              <p:cNvPr id="5847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71" name="Line 6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58399" name="Line 67"/>
          <p:cNvSpPr>
            <a:spLocks noChangeShapeType="1"/>
          </p:cNvSpPr>
          <p:nvPr/>
        </p:nvSpPr>
        <p:spPr bwMode="auto">
          <a:xfrm>
            <a:off x="2514600" y="1447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8400" name="Line 68"/>
          <p:cNvSpPr>
            <a:spLocks noChangeShapeType="1"/>
          </p:cNvSpPr>
          <p:nvPr/>
        </p:nvSpPr>
        <p:spPr bwMode="auto">
          <a:xfrm>
            <a:off x="2514600" y="5257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8401" name="Line 69"/>
          <p:cNvSpPr>
            <a:spLocks noChangeShapeType="1"/>
          </p:cNvSpPr>
          <p:nvPr/>
        </p:nvSpPr>
        <p:spPr bwMode="auto">
          <a:xfrm>
            <a:off x="3505200" y="1447800"/>
            <a:ext cx="0" cy="381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8402" name="Text Box 70"/>
          <p:cNvSpPr txBox="1">
            <a:spLocks noChangeArrowheads="1"/>
          </p:cNvSpPr>
          <p:nvPr/>
        </p:nvSpPr>
        <p:spPr bwMode="auto">
          <a:xfrm>
            <a:off x="3657600" y="2819400"/>
            <a:ext cx="1371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>
                <a:latin typeface="Arial" charset="0"/>
              </a:rPr>
              <a:t>Lobby and Resident Recreation Area</a:t>
            </a:r>
          </a:p>
        </p:txBody>
      </p:sp>
      <p:sp>
        <p:nvSpPr>
          <p:cNvPr id="58403" name="Text Box 71"/>
          <p:cNvSpPr txBox="1">
            <a:spLocks noChangeArrowheads="1"/>
          </p:cNvSpPr>
          <p:nvPr/>
        </p:nvSpPr>
        <p:spPr bwMode="auto">
          <a:xfrm>
            <a:off x="2514600" y="3124200"/>
            <a:ext cx="1066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Fitness Room</a:t>
            </a:r>
          </a:p>
        </p:txBody>
      </p:sp>
      <p:grpSp>
        <p:nvGrpSpPr>
          <p:cNvPr id="58404" name="Group 72"/>
          <p:cNvGrpSpPr>
            <a:grpSpLocks/>
          </p:cNvGrpSpPr>
          <p:nvPr/>
        </p:nvGrpSpPr>
        <p:grpSpPr bwMode="auto">
          <a:xfrm rot="10800000" flipH="1" flipV="1">
            <a:off x="3276600" y="4800600"/>
            <a:ext cx="228600" cy="304800"/>
            <a:chOff x="1827" y="2496"/>
            <a:chExt cx="93" cy="96"/>
          </a:xfrm>
        </p:grpSpPr>
        <p:sp>
          <p:nvSpPr>
            <p:cNvPr id="58466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467" name="Line 74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58405" name="Group 75"/>
          <p:cNvGrpSpPr>
            <a:grpSpLocks/>
          </p:cNvGrpSpPr>
          <p:nvPr/>
        </p:nvGrpSpPr>
        <p:grpSpPr bwMode="auto">
          <a:xfrm rot="10800000" flipH="1">
            <a:off x="3276600" y="1600200"/>
            <a:ext cx="228600" cy="304800"/>
            <a:chOff x="1827" y="2496"/>
            <a:chExt cx="93" cy="96"/>
          </a:xfrm>
        </p:grpSpPr>
        <p:sp>
          <p:nvSpPr>
            <p:cNvPr id="58464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465" name="Line 77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58406" name="Line 78"/>
          <p:cNvSpPr>
            <a:spLocks noChangeShapeType="1"/>
          </p:cNvSpPr>
          <p:nvPr/>
        </p:nvSpPr>
        <p:spPr bwMode="auto">
          <a:xfrm>
            <a:off x="5257800" y="1447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8407" name="Line 79"/>
          <p:cNvSpPr>
            <a:spLocks noChangeShapeType="1"/>
          </p:cNvSpPr>
          <p:nvPr/>
        </p:nvSpPr>
        <p:spPr bwMode="auto">
          <a:xfrm>
            <a:off x="5257800" y="5257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8408" name="Line 80"/>
          <p:cNvSpPr>
            <a:spLocks noChangeShapeType="1"/>
          </p:cNvSpPr>
          <p:nvPr/>
        </p:nvSpPr>
        <p:spPr bwMode="auto">
          <a:xfrm>
            <a:off x="5257800" y="1447800"/>
            <a:ext cx="0" cy="381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8409" name="Group 81"/>
          <p:cNvGrpSpPr>
            <a:grpSpLocks/>
          </p:cNvGrpSpPr>
          <p:nvPr/>
        </p:nvGrpSpPr>
        <p:grpSpPr bwMode="auto">
          <a:xfrm rot="10800000" flipV="1">
            <a:off x="5257800" y="4800600"/>
            <a:ext cx="228600" cy="304800"/>
            <a:chOff x="1827" y="2496"/>
            <a:chExt cx="93" cy="96"/>
          </a:xfrm>
        </p:grpSpPr>
        <p:sp>
          <p:nvSpPr>
            <p:cNvPr id="58462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463" name="Line 83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58410" name="Group 84"/>
          <p:cNvGrpSpPr>
            <a:grpSpLocks/>
          </p:cNvGrpSpPr>
          <p:nvPr/>
        </p:nvGrpSpPr>
        <p:grpSpPr bwMode="auto">
          <a:xfrm rot="10800000">
            <a:off x="5257800" y="1600200"/>
            <a:ext cx="228600" cy="304800"/>
            <a:chOff x="1827" y="2496"/>
            <a:chExt cx="93" cy="96"/>
          </a:xfrm>
        </p:grpSpPr>
        <p:sp>
          <p:nvSpPr>
            <p:cNvPr id="58460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461" name="Line 86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58411" name="Text Box 87"/>
          <p:cNvSpPr txBox="1">
            <a:spLocks noChangeArrowheads="1"/>
          </p:cNvSpPr>
          <p:nvPr/>
        </p:nvSpPr>
        <p:spPr bwMode="auto">
          <a:xfrm>
            <a:off x="5181600" y="3124200"/>
            <a:ext cx="1066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Indoor Pool</a:t>
            </a:r>
          </a:p>
        </p:txBody>
      </p:sp>
      <p:grpSp>
        <p:nvGrpSpPr>
          <p:cNvPr id="58412" name="Group 88"/>
          <p:cNvGrpSpPr>
            <a:grpSpLocks/>
          </p:cNvGrpSpPr>
          <p:nvPr/>
        </p:nvGrpSpPr>
        <p:grpSpPr bwMode="auto">
          <a:xfrm>
            <a:off x="3886200" y="533400"/>
            <a:ext cx="1066800" cy="838200"/>
            <a:chOff x="2448" y="336"/>
            <a:chExt cx="672" cy="528"/>
          </a:xfrm>
        </p:grpSpPr>
        <p:sp>
          <p:nvSpPr>
            <p:cNvPr id="58416" name="Line 89"/>
            <p:cNvSpPr>
              <a:spLocks noChangeShapeType="1"/>
            </p:cNvSpPr>
            <p:nvPr/>
          </p:nvSpPr>
          <p:spPr bwMode="auto">
            <a:xfrm rot="10800000" flipH="1" flipV="1">
              <a:off x="2448" y="81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417" name="Line 90"/>
            <p:cNvSpPr>
              <a:spLocks noChangeShapeType="1"/>
            </p:cNvSpPr>
            <p:nvPr/>
          </p:nvSpPr>
          <p:spPr bwMode="auto">
            <a:xfrm rot="10800000">
              <a:off x="2784" y="48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418" name="Line 91"/>
            <p:cNvSpPr>
              <a:spLocks noChangeShapeType="1"/>
            </p:cNvSpPr>
            <p:nvPr/>
          </p:nvSpPr>
          <p:spPr bwMode="auto">
            <a:xfrm rot="10800000" flipH="1" flipV="1">
              <a:off x="2448" y="48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419" name="Line 92"/>
            <p:cNvSpPr>
              <a:spLocks noChangeShapeType="1"/>
            </p:cNvSpPr>
            <p:nvPr/>
          </p:nvSpPr>
          <p:spPr bwMode="auto">
            <a:xfrm rot="10800000" flipV="1">
              <a:off x="2448" y="480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420" name="Text Box 93"/>
            <p:cNvSpPr txBox="1">
              <a:spLocks noChangeArrowheads="1"/>
            </p:cNvSpPr>
            <p:nvPr/>
          </p:nvSpPr>
          <p:spPr bwMode="auto">
            <a:xfrm>
              <a:off x="2477" y="57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ELV</a:t>
              </a:r>
            </a:p>
          </p:txBody>
        </p:sp>
        <p:sp>
          <p:nvSpPr>
            <p:cNvPr id="58421" name="Line 94"/>
            <p:cNvSpPr>
              <a:spLocks noChangeShapeType="1"/>
            </p:cNvSpPr>
            <p:nvPr/>
          </p:nvSpPr>
          <p:spPr bwMode="auto">
            <a:xfrm rot="10800000" flipV="1">
              <a:off x="2784" y="815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422" name="Line 95"/>
            <p:cNvSpPr>
              <a:spLocks noChangeShapeType="1"/>
            </p:cNvSpPr>
            <p:nvPr/>
          </p:nvSpPr>
          <p:spPr bwMode="auto">
            <a:xfrm rot="10800000" flipH="1">
              <a:off x="2784" y="479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423" name="Line 96"/>
            <p:cNvSpPr>
              <a:spLocks noChangeShapeType="1"/>
            </p:cNvSpPr>
            <p:nvPr/>
          </p:nvSpPr>
          <p:spPr bwMode="auto">
            <a:xfrm rot="10800000" flipV="1">
              <a:off x="2784" y="479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424" name="Line 97"/>
            <p:cNvSpPr>
              <a:spLocks noChangeShapeType="1"/>
            </p:cNvSpPr>
            <p:nvPr/>
          </p:nvSpPr>
          <p:spPr bwMode="auto">
            <a:xfrm rot="10800000" flipH="1" flipV="1">
              <a:off x="3120" y="479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425" name="Line 98"/>
            <p:cNvSpPr>
              <a:spLocks noChangeShapeType="1"/>
            </p:cNvSpPr>
            <p:nvPr/>
          </p:nvSpPr>
          <p:spPr bwMode="auto">
            <a:xfrm rot="10800000" flipH="1" flipV="1">
              <a:off x="3120" y="480"/>
              <a:ext cx="0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8426" name="Group 99"/>
            <p:cNvGrpSpPr>
              <a:grpSpLocks/>
            </p:cNvGrpSpPr>
            <p:nvPr/>
          </p:nvGrpSpPr>
          <p:grpSpPr bwMode="auto">
            <a:xfrm rot="-5400000">
              <a:off x="2904" y="696"/>
              <a:ext cx="96" cy="240"/>
              <a:chOff x="3072" y="912"/>
              <a:chExt cx="96" cy="240"/>
            </a:xfrm>
          </p:grpSpPr>
          <p:sp>
            <p:nvSpPr>
              <p:cNvPr id="58455" name="Line 100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1008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56" name="Line 101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91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57" name="Line 102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58" name="Line 103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59" name="Line 104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15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8427" name="Text Box 105"/>
            <p:cNvSpPr txBox="1">
              <a:spLocks noChangeArrowheads="1"/>
            </p:cNvSpPr>
            <p:nvPr/>
          </p:nvSpPr>
          <p:spPr bwMode="auto">
            <a:xfrm flipH="1">
              <a:off x="2803" y="57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ELV</a:t>
              </a:r>
            </a:p>
          </p:txBody>
        </p:sp>
        <p:grpSp>
          <p:nvGrpSpPr>
            <p:cNvPr id="58428" name="Group 106"/>
            <p:cNvGrpSpPr>
              <a:grpSpLocks/>
            </p:cNvGrpSpPr>
            <p:nvPr/>
          </p:nvGrpSpPr>
          <p:grpSpPr bwMode="auto">
            <a:xfrm flipV="1">
              <a:off x="2448" y="336"/>
              <a:ext cx="672" cy="144"/>
              <a:chOff x="2448" y="1680"/>
              <a:chExt cx="672" cy="144"/>
            </a:xfrm>
          </p:grpSpPr>
          <p:sp>
            <p:nvSpPr>
              <p:cNvPr id="58436" name="Line 107"/>
              <p:cNvSpPr>
                <a:spLocks noChangeShapeType="1"/>
              </p:cNvSpPr>
              <p:nvPr/>
            </p:nvSpPr>
            <p:spPr bwMode="auto">
              <a:xfrm rot="16200000" flipV="1">
                <a:off x="252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37" name="Line 108"/>
              <p:cNvSpPr>
                <a:spLocks noChangeShapeType="1"/>
              </p:cNvSpPr>
              <p:nvPr/>
            </p:nvSpPr>
            <p:spPr bwMode="auto">
              <a:xfrm rot="16200000" flipV="1">
                <a:off x="256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38" name="Line 109"/>
              <p:cNvSpPr>
                <a:spLocks noChangeShapeType="1"/>
              </p:cNvSpPr>
              <p:nvPr/>
            </p:nvSpPr>
            <p:spPr bwMode="auto">
              <a:xfrm rot="16200000" flipV="1">
                <a:off x="261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39" name="Line 110"/>
              <p:cNvSpPr>
                <a:spLocks noChangeShapeType="1"/>
              </p:cNvSpPr>
              <p:nvPr/>
            </p:nvSpPr>
            <p:spPr bwMode="auto">
              <a:xfrm rot="16200000" flipV="1">
                <a:off x="266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40" name="Line 111"/>
              <p:cNvSpPr>
                <a:spLocks noChangeShapeType="1"/>
              </p:cNvSpPr>
              <p:nvPr/>
            </p:nvSpPr>
            <p:spPr bwMode="auto">
              <a:xfrm rot="-5400000">
                <a:off x="2616" y="151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41" name="Line 112"/>
              <p:cNvSpPr>
                <a:spLocks noChangeShapeType="1"/>
              </p:cNvSpPr>
              <p:nvPr/>
            </p:nvSpPr>
            <p:spPr bwMode="auto">
              <a:xfrm rot="5400000" flipH="1" flipV="1">
                <a:off x="290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42" name="Line 113"/>
              <p:cNvSpPr>
                <a:spLocks noChangeShapeType="1"/>
              </p:cNvSpPr>
              <p:nvPr/>
            </p:nvSpPr>
            <p:spPr bwMode="auto">
              <a:xfrm rot="5400000" flipH="1" flipV="1">
                <a:off x="285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43" name="Line 114"/>
              <p:cNvSpPr>
                <a:spLocks noChangeShapeType="1"/>
              </p:cNvSpPr>
              <p:nvPr/>
            </p:nvSpPr>
            <p:spPr bwMode="auto">
              <a:xfrm rot="5400000" flipH="1" flipV="1">
                <a:off x="280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44" name="Line 115"/>
              <p:cNvSpPr>
                <a:spLocks noChangeShapeType="1"/>
              </p:cNvSpPr>
              <p:nvPr/>
            </p:nvSpPr>
            <p:spPr bwMode="auto">
              <a:xfrm rot="5400000" flipH="1" flipV="1">
                <a:off x="276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45" name="Line 116"/>
              <p:cNvSpPr>
                <a:spLocks noChangeShapeType="1"/>
              </p:cNvSpPr>
              <p:nvPr/>
            </p:nvSpPr>
            <p:spPr bwMode="auto">
              <a:xfrm rot="5400000" flipH="1">
                <a:off x="2952" y="151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46" name="Line 117"/>
              <p:cNvSpPr>
                <a:spLocks noChangeShapeType="1"/>
              </p:cNvSpPr>
              <p:nvPr/>
            </p:nvSpPr>
            <p:spPr bwMode="auto">
              <a:xfrm rot="5400000" flipH="1" flipV="1">
                <a:off x="271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47" name="Line 118"/>
              <p:cNvSpPr>
                <a:spLocks noChangeShapeType="1"/>
              </p:cNvSpPr>
              <p:nvPr/>
            </p:nvSpPr>
            <p:spPr bwMode="auto">
              <a:xfrm rot="16200000" flipV="1">
                <a:off x="247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48" name="Line 119"/>
              <p:cNvSpPr>
                <a:spLocks noChangeShapeType="1"/>
              </p:cNvSpPr>
              <p:nvPr/>
            </p:nvSpPr>
            <p:spPr bwMode="auto">
              <a:xfrm rot="16200000" flipV="1">
                <a:off x="242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49" name="Line 120"/>
              <p:cNvSpPr>
                <a:spLocks noChangeShapeType="1"/>
              </p:cNvSpPr>
              <p:nvPr/>
            </p:nvSpPr>
            <p:spPr bwMode="auto">
              <a:xfrm rot="16200000" flipV="1">
                <a:off x="237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50" name="Line 121"/>
              <p:cNvSpPr>
                <a:spLocks noChangeShapeType="1"/>
              </p:cNvSpPr>
              <p:nvPr/>
            </p:nvSpPr>
            <p:spPr bwMode="auto">
              <a:xfrm rot="5400000" flipH="1" flipV="1">
                <a:off x="304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51" name="Line 122"/>
              <p:cNvSpPr>
                <a:spLocks noChangeShapeType="1"/>
              </p:cNvSpPr>
              <p:nvPr/>
            </p:nvSpPr>
            <p:spPr bwMode="auto">
              <a:xfrm rot="5400000" flipH="1" flipV="1">
                <a:off x="300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52" name="Line 123"/>
              <p:cNvSpPr>
                <a:spLocks noChangeShapeType="1"/>
              </p:cNvSpPr>
              <p:nvPr/>
            </p:nvSpPr>
            <p:spPr bwMode="auto">
              <a:xfrm rot="5400000" flipH="1" flipV="1">
                <a:off x="295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53" name="Line 124"/>
              <p:cNvSpPr>
                <a:spLocks noChangeShapeType="1"/>
              </p:cNvSpPr>
              <p:nvPr/>
            </p:nvSpPr>
            <p:spPr bwMode="auto">
              <a:xfrm rot="-5400000">
                <a:off x="2616" y="1587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54" name="Line 125"/>
              <p:cNvSpPr>
                <a:spLocks noChangeShapeType="1"/>
              </p:cNvSpPr>
              <p:nvPr/>
            </p:nvSpPr>
            <p:spPr bwMode="auto">
              <a:xfrm rot="5400000" flipH="1">
                <a:off x="2952" y="1587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8429" name="Line 126"/>
            <p:cNvSpPr>
              <a:spLocks noChangeShapeType="1"/>
            </p:cNvSpPr>
            <p:nvPr/>
          </p:nvSpPr>
          <p:spPr bwMode="auto">
            <a:xfrm rot="10800000" flipH="1" flipV="1">
              <a:off x="2448" y="480"/>
              <a:ext cx="0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8430" name="Group 127"/>
            <p:cNvGrpSpPr>
              <a:grpSpLocks/>
            </p:cNvGrpSpPr>
            <p:nvPr/>
          </p:nvGrpSpPr>
          <p:grpSpPr bwMode="auto">
            <a:xfrm rot="-5400000">
              <a:off x="2568" y="696"/>
              <a:ext cx="96" cy="240"/>
              <a:chOff x="3072" y="912"/>
              <a:chExt cx="96" cy="240"/>
            </a:xfrm>
          </p:grpSpPr>
          <p:sp>
            <p:nvSpPr>
              <p:cNvPr id="58431" name="Line 128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1008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32" name="Line 129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91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33" name="Line 130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34" name="Line 131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435" name="Line 132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15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58413" name="Line 133"/>
          <p:cNvSpPr>
            <a:spLocks noChangeShapeType="1"/>
          </p:cNvSpPr>
          <p:nvPr/>
        </p:nvSpPr>
        <p:spPr bwMode="auto">
          <a:xfrm>
            <a:off x="3657600" y="381000"/>
            <a:ext cx="76200" cy="1524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8414" name="Line 134"/>
          <p:cNvSpPr>
            <a:spLocks noChangeShapeType="1"/>
          </p:cNvSpPr>
          <p:nvPr/>
        </p:nvSpPr>
        <p:spPr bwMode="auto">
          <a:xfrm flipH="1">
            <a:off x="3733800" y="381000"/>
            <a:ext cx="76200" cy="1524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8415" name="Text Box 135"/>
          <p:cNvSpPr txBox="1">
            <a:spLocks noChangeArrowheads="1"/>
          </p:cNvSpPr>
          <p:nvPr/>
        </p:nvSpPr>
        <p:spPr bwMode="auto">
          <a:xfrm>
            <a:off x="3581400" y="152400"/>
            <a:ext cx="1143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Standpipe Hookup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B3005626-9F7A-4C3E-A4C0-332496D6EC6F}" type="slidenum">
              <a:rPr lang="en-US"/>
              <a:pPr>
                <a:defRPr/>
              </a:pPr>
              <a:t>157</a:t>
            </a:fld>
            <a:endParaRPr lang="en-US" dirty="0"/>
          </a:p>
        </p:txBody>
      </p:sp>
      <p:sp>
        <p:nvSpPr>
          <p:cNvPr id="6148" name="Rectangle 245"/>
          <p:cNvSpPr>
            <a:spLocks noChangeArrowheads="1"/>
          </p:cNvSpPr>
          <p:nvPr/>
        </p:nvSpPr>
        <p:spPr bwMode="auto">
          <a:xfrm>
            <a:off x="990600" y="0"/>
            <a:ext cx="7162800" cy="6172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6149" name="Group 246"/>
          <p:cNvGrpSpPr>
            <a:grpSpLocks/>
          </p:cNvGrpSpPr>
          <p:nvPr/>
        </p:nvGrpSpPr>
        <p:grpSpPr bwMode="auto">
          <a:xfrm>
            <a:off x="1752600" y="152400"/>
            <a:ext cx="6102350" cy="5410200"/>
            <a:chOff x="1436" y="96"/>
            <a:chExt cx="3844" cy="3840"/>
          </a:xfrm>
        </p:grpSpPr>
        <p:sp>
          <p:nvSpPr>
            <p:cNvPr id="6151" name="Line 2"/>
            <p:cNvSpPr>
              <a:spLocks noChangeShapeType="1"/>
            </p:cNvSpPr>
            <p:nvPr/>
          </p:nvSpPr>
          <p:spPr bwMode="auto">
            <a:xfrm>
              <a:off x="1440" y="3888"/>
              <a:ext cx="26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52" name="Line 3"/>
            <p:cNvSpPr>
              <a:spLocks noChangeShapeType="1"/>
            </p:cNvSpPr>
            <p:nvPr/>
          </p:nvSpPr>
          <p:spPr bwMode="auto">
            <a:xfrm>
              <a:off x="1440" y="336"/>
              <a:ext cx="26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53" name="Line 4"/>
            <p:cNvSpPr>
              <a:spLocks noChangeShapeType="1"/>
            </p:cNvSpPr>
            <p:nvPr/>
          </p:nvSpPr>
          <p:spPr bwMode="auto">
            <a:xfrm flipV="1">
              <a:off x="4080" y="345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54" name="Line 5"/>
            <p:cNvSpPr>
              <a:spLocks noChangeShapeType="1"/>
            </p:cNvSpPr>
            <p:nvPr/>
          </p:nvSpPr>
          <p:spPr bwMode="auto">
            <a:xfrm>
              <a:off x="1440" y="76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55" name="Line 6"/>
            <p:cNvSpPr>
              <a:spLocks noChangeShapeType="1"/>
            </p:cNvSpPr>
            <p:nvPr/>
          </p:nvSpPr>
          <p:spPr bwMode="auto">
            <a:xfrm>
              <a:off x="1440" y="3456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56" name="Line 7"/>
            <p:cNvSpPr>
              <a:spLocks noChangeShapeType="1"/>
            </p:cNvSpPr>
            <p:nvPr/>
          </p:nvSpPr>
          <p:spPr bwMode="auto">
            <a:xfrm>
              <a:off x="3936" y="76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57" name="Line 8"/>
            <p:cNvSpPr>
              <a:spLocks noChangeShapeType="1"/>
            </p:cNvSpPr>
            <p:nvPr/>
          </p:nvSpPr>
          <p:spPr bwMode="auto">
            <a:xfrm>
              <a:off x="3936" y="3456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58" name="Line 9"/>
            <p:cNvSpPr>
              <a:spLocks noChangeShapeType="1"/>
            </p:cNvSpPr>
            <p:nvPr/>
          </p:nvSpPr>
          <p:spPr bwMode="auto">
            <a:xfrm>
              <a:off x="1584" y="768"/>
              <a:ext cx="0" cy="2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59" name="Line 10"/>
            <p:cNvSpPr>
              <a:spLocks noChangeShapeType="1"/>
            </p:cNvSpPr>
            <p:nvPr/>
          </p:nvSpPr>
          <p:spPr bwMode="auto">
            <a:xfrm>
              <a:off x="3936" y="768"/>
              <a:ext cx="0" cy="2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60" name="Line 11"/>
            <p:cNvSpPr>
              <a:spLocks noChangeShapeType="1"/>
            </p:cNvSpPr>
            <p:nvPr/>
          </p:nvSpPr>
          <p:spPr bwMode="auto">
            <a:xfrm flipV="1">
              <a:off x="4080" y="33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61" name="Line 12"/>
            <p:cNvSpPr>
              <a:spLocks noChangeShapeType="1"/>
            </p:cNvSpPr>
            <p:nvPr/>
          </p:nvSpPr>
          <p:spPr bwMode="auto">
            <a:xfrm flipV="1">
              <a:off x="1440" y="33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62" name="Line 13"/>
            <p:cNvSpPr>
              <a:spLocks noChangeShapeType="1"/>
            </p:cNvSpPr>
            <p:nvPr/>
          </p:nvSpPr>
          <p:spPr bwMode="auto">
            <a:xfrm flipV="1">
              <a:off x="1440" y="345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163" name="Group 14"/>
            <p:cNvGrpSpPr>
              <a:grpSpLocks/>
            </p:cNvGrpSpPr>
            <p:nvPr/>
          </p:nvGrpSpPr>
          <p:grpSpPr bwMode="auto">
            <a:xfrm>
              <a:off x="1536" y="1104"/>
              <a:ext cx="96" cy="528"/>
              <a:chOff x="1536" y="864"/>
              <a:chExt cx="96" cy="528"/>
            </a:xfrm>
          </p:grpSpPr>
          <p:grpSp>
            <p:nvGrpSpPr>
              <p:cNvPr id="6388" name="Group 15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6390" name="Line 1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91" name="Line 1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389" name="Line 18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64" name="Group 19"/>
            <p:cNvGrpSpPr>
              <a:grpSpLocks/>
            </p:cNvGrpSpPr>
            <p:nvPr/>
          </p:nvGrpSpPr>
          <p:grpSpPr bwMode="auto">
            <a:xfrm rot="10800000">
              <a:off x="1728" y="3840"/>
              <a:ext cx="528" cy="96"/>
              <a:chOff x="3216" y="2736"/>
              <a:chExt cx="336" cy="96"/>
            </a:xfrm>
          </p:grpSpPr>
          <p:sp>
            <p:nvSpPr>
              <p:cNvPr id="6386" name="Line 2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87" name="Line 2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165" name="Line 22"/>
            <p:cNvSpPr>
              <a:spLocks noChangeShapeType="1"/>
            </p:cNvSpPr>
            <p:nvPr/>
          </p:nvSpPr>
          <p:spPr bwMode="auto">
            <a:xfrm>
              <a:off x="1728" y="388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166" name="Group 23"/>
            <p:cNvGrpSpPr>
              <a:grpSpLocks/>
            </p:cNvGrpSpPr>
            <p:nvPr/>
          </p:nvGrpSpPr>
          <p:grpSpPr bwMode="auto">
            <a:xfrm rot="10800000">
              <a:off x="3216" y="3840"/>
              <a:ext cx="528" cy="96"/>
              <a:chOff x="3216" y="2736"/>
              <a:chExt cx="336" cy="96"/>
            </a:xfrm>
          </p:grpSpPr>
          <p:sp>
            <p:nvSpPr>
              <p:cNvPr id="6384" name="Line 2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85" name="Line 2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167" name="Line 26"/>
            <p:cNvSpPr>
              <a:spLocks noChangeShapeType="1"/>
            </p:cNvSpPr>
            <p:nvPr/>
          </p:nvSpPr>
          <p:spPr bwMode="auto">
            <a:xfrm>
              <a:off x="3216" y="388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168" name="Group 27"/>
            <p:cNvGrpSpPr>
              <a:grpSpLocks/>
            </p:cNvGrpSpPr>
            <p:nvPr/>
          </p:nvGrpSpPr>
          <p:grpSpPr bwMode="auto">
            <a:xfrm>
              <a:off x="1536" y="1872"/>
              <a:ext cx="96" cy="528"/>
              <a:chOff x="1536" y="864"/>
              <a:chExt cx="96" cy="528"/>
            </a:xfrm>
          </p:grpSpPr>
          <p:grpSp>
            <p:nvGrpSpPr>
              <p:cNvPr id="6380" name="Group 28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6382" name="Line 2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83" name="Line 3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381" name="Line 31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69" name="Group 32"/>
            <p:cNvGrpSpPr>
              <a:grpSpLocks/>
            </p:cNvGrpSpPr>
            <p:nvPr/>
          </p:nvGrpSpPr>
          <p:grpSpPr bwMode="auto">
            <a:xfrm>
              <a:off x="1536" y="2592"/>
              <a:ext cx="96" cy="528"/>
              <a:chOff x="1536" y="864"/>
              <a:chExt cx="96" cy="528"/>
            </a:xfrm>
          </p:grpSpPr>
          <p:grpSp>
            <p:nvGrpSpPr>
              <p:cNvPr id="6376" name="Group 33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6378" name="Line 3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79" name="Line 3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377" name="Line 36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70" name="Group 37"/>
            <p:cNvGrpSpPr>
              <a:grpSpLocks/>
            </p:cNvGrpSpPr>
            <p:nvPr/>
          </p:nvGrpSpPr>
          <p:grpSpPr bwMode="auto">
            <a:xfrm>
              <a:off x="3888" y="1056"/>
              <a:ext cx="96" cy="528"/>
              <a:chOff x="1536" y="864"/>
              <a:chExt cx="96" cy="528"/>
            </a:xfrm>
          </p:grpSpPr>
          <p:grpSp>
            <p:nvGrpSpPr>
              <p:cNvPr id="6372" name="Group 38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6374" name="Line 3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75" name="Line 4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373" name="Line 41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71" name="Group 42"/>
            <p:cNvGrpSpPr>
              <a:grpSpLocks/>
            </p:cNvGrpSpPr>
            <p:nvPr/>
          </p:nvGrpSpPr>
          <p:grpSpPr bwMode="auto">
            <a:xfrm>
              <a:off x="3888" y="1824"/>
              <a:ext cx="96" cy="528"/>
              <a:chOff x="1536" y="864"/>
              <a:chExt cx="96" cy="528"/>
            </a:xfrm>
          </p:grpSpPr>
          <p:grpSp>
            <p:nvGrpSpPr>
              <p:cNvPr id="6368" name="Group 43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6370" name="Line 4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71" name="Line 4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369" name="Line 46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72" name="Group 47"/>
            <p:cNvGrpSpPr>
              <a:grpSpLocks/>
            </p:cNvGrpSpPr>
            <p:nvPr/>
          </p:nvGrpSpPr>
          <p:grpSpPr bwMode="auto">
            <a:xfrm>
              <a:off x="3888" y="2544"/>
              <a:ext cx="96" cy="528"/>
              <a:chOff x="1536" y="864"/>
              <a:chExt cx="96" cy="528"/>
            </a:xfrm>
          </p:grpSpPr>
          <p:grpSp>
            <p:nvGrpSpPr>
              <p:cNvPr id="6364" name="Group 48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6366" name="Line 4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67" name="Line 5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365" name="Line 51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73" name="Group 52"/>
            <p:cNvGrpSpPr>
              <a:grpSpLocks/>
            </p:cNvGrpSpPr>
            <p:nvPr/>
          </p:nvGrpSpPr>
          <p:grpSpPr bwMode="auto">
            <a:xfrm>
              <a:off x="2448" y="336"/>
              <a:ext cx="672" cy="528"/>
              <a:chOff x="2448" y="336"/>
              <a:chExt cx="672" cy="528"/>
            </a:xfrm>
          </p:grpSpPr>
          <p:sp>
            <p:nvSpPr>
              <p:cNvPr id="6320" name="Line 53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816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21" name="Line 54"/>
              <p:cNvSpPr>
                <a:spLocks noChangeShapeType="1"/>
              </p:cNvSpPr>
              <p:nvPr/>
            </p:nvSpPr>
            <p:spPr bwMode="auto">
              <a:xfrm rot="10800000">
                <a:off x="2784" y="480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22" name="Line 55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480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23" name="Line 56"/>
              <p:cNvSpPr>
                <a:spLocks noChangeShapeType="1"/>
              </p:cNvSpPr>
              <p:nvPr/>
            </p:nvSpPr>
            <p:spPr bwMode="auto">
              <a:xfrm rot="10800000" flipV="1">
                <a:off x="2448" y="480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24" name="Text Box 57"/>
              <p:cNvSpPr txBox="1">
                <a:spLocks noChangeArrowheads="1"/>
              </p:cNvSpPr>
              <p:nvPr/>
            </p:nvSpPr>
            <p:spPr bwMode="auto">
              <a:xfrm>
                <a:off x="2476" y="572"/>
                <a:ext cx="289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ELV</a:t>
                </a:r>
              </a:p>
            </p:txBody>
          </p:sp>
          <p:sp>
            <p:nvSpPr>
              <p:cNvPr id="6325" name="Line 58"/>
              <p:cNvSpPr>
                <a:spLocks noChangeShapeType="1"/>
              </p:cNvSpPr>
              <p:nvPr/>
            </p:nvSpPr>
            <p:spPr bwMode="auto">
              <a:xfrm rot="10800000" flipV="1">
                <a:off x="2784" y="815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26" name="Line 59"/>
              <p:cNvSpPr>
                <a:spLocks noChangeShapeType="1"/>
              </p:cNvSpPr>
              <p:nvPr/>
            </p:nvSpPr>
            <p:spPr bwMode="auto">
              <a:xfrm rot="10800000" flipH="1">
                <a:off x="2784" y="479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27" name="Line 60"/>
              <p:cNvSpPr>
                <a:spLocks noChangeShapeType="1"/>
              </p:cNvSpPr>
              <p:nvPr/>
            </p:nvSpPr>
            <p:spPr bwMode="auto">
              <a:xfrm rot="10800000" flipV="1">
                <a:off x="2784" y="479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28" name="Line 61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479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29" name="Line 62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480"/>
                <a:ext cx="0" cy="33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6330" name="Group 63"/>
              <p:cNvGrpSpPr>
                <a:grpSpLocks/>
              </p:cNvGrpSpPr>
              <p:nvPr/>
            </p:nvGrpSpPr>
            <p:grpSpPr bwMode="auto">
              <a:xfrm rot="-5400000">
                <a:off x="2904" y="696"/>
                <a:ext cx="96" cy="240"/>
                <a:chOff x="3072" y="912"/>
                <a:chExt cx="96" cy="240"/>
              </a:xfrm>
            </p:grpSpPr>
            <p:sp>
              <p:nvSpPr>
                <p:cNvPr id="6359" name="Line 64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120" y="100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60" name="Line 65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91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61" name="Line 66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08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62" name="Line 67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56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63" name="Line 68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15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331" name="Text Box 69"/>
              <p:cNvSpPr txBox="1">
                <a:spLocks noChangeArrowheads="1"/>
              </p:cNvSpPr>
              <p:nvPr/>
            </p:nvSpPr>
            <p:spPr bwMode="auto">
              <a:xfrm flipH="1">
                <a:off x="2804" y="572"/>
                <a:ext cx="289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ELV</a:t>
                </a:r>
              </a:p>
            </p:txBody>
          </p:sp>
          <p:grpSp>
            <p:nvGrpSpPr>
              <p:cNvPr id="6332" name="Group 70"/>
              <p:cNvGrpSpPr>
                <a:grpSpLocks/>
              </p:cNvGrpSpPr>
              <p:nvPr/>
            </p:nvGrpSpPr>
            <p:grpSpPr bwMode="auto">
              <a:xfrm flipV="1">
                <a:off x="2448" y="336"/>
                <a:ext cx="672" cy="144"/>
                <a:chOff x="2448" y="1680"/>
                <a:chExt cx="672" cy="144"/>
              </a:xfrm>
            </p:grpSpPr>
            <p:sp>
              <p:nvSpPr>
                <p:cNvPr id="6340" name="Line 7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52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41" name="Line 72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56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42" name="Line 73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61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43" name="Line 74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66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44" name="Line 75"/>
                <p:cNvSpPr>
                  <a:spLocks noChangeShapeType="1"/>
                </p:cNvSpPr>
                <p:nvPr/>
              </p:nvSpPr>
              <p:spPr bwMode="auto">
                <a:xfrm rot="-5400000">
                  <a:off x="2616" y="1512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45" name="Line 76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90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46" name="Line 77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85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47" name="Line 78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80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48" name="Line 79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76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49" name="Line 80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2952" y="1512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50" name="Line 81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71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51" name="Line 82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47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52" name="Line 83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42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53" name="Line 84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37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54" name="Line 85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304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55" name="Line 86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300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56" name="Line 87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95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57" name="Line 88"/>
                <p:cNvSpPr>
                  <a:spLocks noChangeShapeType="1"/>
                </p:cNvSpPr>
                <p:nvPr/>
              </p:nvSpPr>
              <p:spPr bwMode="auto">
                <a:xfrm rot="-5400000">
                  <a:off x="2616" y="1587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58" name="Line 89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2952" y="1587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333" name="Line 90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480"/>
                <a:ext cx="0" cy="33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6334" name="Group 91"/>
              <p:cNvGrpSpPr>
                <a:grpSpLocks/>
              </p:cNvGrpSpPr>
              <p:nvPr/>
            </p:nvGrpSpPr>
            <p:grpSpPr bwMode="auto">
              <a:xfrm rot="-5400000">
                <a:off x="2568" y="696"/>
                <a:ext cx="96" cy="240"/>
                <a:chOff x="3072" y="912"/>
                <a:chExt cx="96" cy="240"/>
              </a:xfrm>
            </p:grpSpPr>
            <p:sp>
              <p:nvSpPr>
                <p:cNvPr id="6335" name="Line 92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120" y="100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36" name="Line 93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91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37" name="Line 94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08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38" name="Line 95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56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39" name="Line 96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15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6174" name="Group 97"/>
            <p:cNvGrpSpPr>
              <a:grpSpLocks/>
            </p:cNvGrpSpPr>
            <p:nvPr/>
          </p:nvGrpSpPr>
          <p:grpSpPr bwMode="auto">
            <a:xfrm rot="10800000">
              <a:off x="1680" y="288"/>
              <a:ext cx="528" cy="96"/>
              <a:chOff x="3216" y="2736"/>
              <a:chExt cx="336" cy="96"/>
            </a:xfrm>
          </p:grpSpPr>
          <p:sp>
            <p:nvSpPr>
              <p:cNvPr id="6318" name="Line 9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19" name="Line 9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175" name="Line 100"/>
            <p:cNvSpPr>
              <a:spLocks noChangeShapeType="1"/>
            </p:cNvSpPr>
            <p:nvPr/>
          </p:nvSpPr>
          <p:spPr bwMode="auto">
            <a:xfrm>
              <a:off x="1680" y="336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176" name="Group 101"/>
            <p:cNvGrpSpPr>
              <a:grpSpLocks/>
            </p:cNvGrpSpPr>
            <p:nvPr/>
          </p:nvGrpSpPr>
          <p:grpSpPr bwMode="auto">
            <a:xfrm rot="10800000">
              <a:off x="3360" y="288"/>
              <a:ext cx="528" cy="96"/>
              <a:chOff x="3216" y="2736"/>
              <a:chExt cx="336" cy="96"/>
            </a:xfrm>
          </p:grpSpPr>
          <p:sp>
            <p:nvSpPr>
              <p:cNvPr id="6316" name="Line 10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17" name="Line 10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177" name="Line 104"/>
            <p:cNvSpPr>
              <a:spLocks noChangeShapeType="1"/>
            </p:cNvSpPr>
            <p:nvPr/>
          </p:nvSpPr>
          <p:spPr bwMode="auto">
            <a:xfrm>
              <a:off x="3360" y="336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78" name="Line 105"/>
            <p:cNvSpPr>
              <a:spLocks noChangeShapeType="1"/>
            </p:cNvSpPr>
            <p:nvPr/>
          </p:nvSpPr>
          <p:spPr bwMode="auto">
            <a:xfrm>
              <a:off x="1584" y="2496"/>
              <a:ext cx="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79" name="Line 106"/>
            <p:cNvSpPr>
              <a:spLocks noChangeShapeType="1"/>
            </p:cNvSpPr>
            <p:nvPr/>
          </p:nvSpPr>
          <p:spPr bwMode="auto">
            <a:xfrm>
              <a:off x="2736" y="249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80" name="Line 107"/>
            <p:cNvSpPr>
              <a:spLocks noChangeShapeType="1"/>
            </p:cNvSpPr>
            <p:nvPr/>
          </p:nvSpPr>
          <p:spPr bwMode="auto">
            <a:xfrm>
              <a:off x="2112" y="326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81" name="Line 108"/>
            <p:cNvSpPr>
              <a:spLocks noChangeShapeType="1"/>
            </p:cNvSpPr>
            <p:nvPr/>
          </p:nvSpPr>
          <p:spPr bwMode="auto">
            <a:xfrm flipH="1">
              <a:off x="1584" y="3408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82" name="Line 109"/>
            <p:cNvSpPr>
              <a:spLocks noChangeShapeType="1"/>
            </p:cNvSpPr>
            <p:nvPr/>
          </p:nvSpPr>
          <p:spPr bwMode="auto">
            <a:xfrm>
              <a:off x="2352" y="3408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83" name="Line 110"/>
            <p:cNvSpPr>
              <a:spLocks noChangeShapeType="1"/>
            </p:cNvSpPr>
            <p:nvPr/>
          </p:nvSpPr>
          <p:spPr bwMode="auto">
            <a:xfrm>
              <a:off x="2736" y="2496"/>
              <a:ext cx="1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84" name="Line 111"/>
            <p:cNvSpPr>
              <a:spLocks noChangeShapeType="1"/>
            </p:cNvSpPr>
            <p:nvPr/>
          </p:nvSpPr>
          <p:spPr bwMode="auto">
            <a:xfrm flipH="1">
              <a:off x="2352" y="3408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85" name="Line 112"/>
            <p:cNvSpPr>
              <a:spLocks noChangeShapeType="1"/>
            </p:cNvSpPr>
            <p:nvPr/>
          </p:nvSpPr>
          <p:spPr bwMode="auto">
            <a:xfrm flipH="1">
              <a:off x="3408" y="3408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86" name="Line 113"/>
            <p:cNvSpPr>
              <a:spLocks noChangeShapeType="1"/>
            </p:cNvSpPr>
            <p:nvPr/>
          </p:nvSpPr>
          <p:spPr bwMode="auto">
            <a:xfrm>
              <a:off x="3408" y="326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87" name="Line 114"/>
            <p:cNvSpPr>
              <a:spLocks noChangeShapeType="1"/>
            </p:cNvSpPr>
            <p:nvPr/>
          </p:nvSpPr>
          <p:spPr bwMode="auto">
            <a:xfrm>
              <a:off x="3408" y="24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88" name="Line 115"/>
            <p:cNvSpPr>
              <a:spLocks noChangeShapeType="1"/>
            </p:cNvSpPr>
            <p:nvPr/>
          </p:nvSpPr>
          <p:spPr bwMode="auto">
            <a:xfrm flipH="1">
              <a:off x="2736" y="3408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89" name="Line 116"/>
            <p:cNvSpPr>
              <a:spLocks noChangeShapeType="1"/>
            </p:cNvSpPr>
            <p:nvPr/>
          </p:nvSpPr>
          <p:spPr bwMode="auto">
            <a:xfrm>
              <a:off x="3120" y="3408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90" name="Text Box 117"/>
            <p:cNvSpPr txBox="1">
              <a:spLocks noChangeArrowheads="1"/>
            </p:cNvSpPr>
            <p:nvPr/>
          </p:nvSpPr>
          <p:spPr bwMode="auto">
            <a:xfrm>
              <a:off x="1536" y="2976"/>
              <a:ext cx="720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Kitchen/Dining</a:t>
              </a:r>
            </a:p>
          </p:txBody>
        </p:sp>
        <p:grpSp>
          <p:nvGrpSpPr>
            <p:cNvPr id="6191" name="Group 118"/>
            <p:cNvGrpSpPr>
              <a:grpSpLocks/>
            </p:cNvGrpSpPr>
            <p:nvPr/>
          </p:nvGrpSpPr>
          <p:grpSpPr bwMode="auto">
            <a:xfrm>
              <a:off x="2525" y="3168"/>
              <a:ext cx="245" cy="240"/>
              <a:chOff x="2525" y="3168"/>
              <a:chExt cx="245" cy="240"/>
            </a:xfrm>
          </p:grpSpPr>
          <p:grpSp>
            <p:nvGrpSpPr>
              <p:cNvPr id="6309" name="Group 119"/>
              <p:cNvGrpSpPr>
                <a:grpSpLocks/>
              </p:cNvGrpSpPr>
              <p:nvPr/>
            </p:nvGrpSpPr>
            <p:grpSpPr bwMode="auto">
              <a:xfrm rot="5400000">
                <a:off x="2520" y="3191"/>
                <a:ext cx="240" cy="193"/>
                <a:chOff x="2496" y="3167"/>
                <a:chExt cx="240" cy="193"/>
              </a:xfrm>
            </p:grpSpPr>
            <p:sp>
              <p:nvSpPr>
                <p:cNvPr id="6311" name="Line 120"/>
                <p:cNvSpPr>
                  <a:spLocks noChangeShapeType="1"/>
                </p:cNvSpPr>
                <p:nvPr/>
              </p:nvSpPr>
              <p:spPr bwMode="auto">
                <a:xfrm>
                  <a:off x="2736" y="3167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12" name="Rectangle 121"/>
                <p:cNvSpPr>
                  <a:spLocks noChangeArrowheads="1"/>
                </p:cNvSpPr>
                <p:nvPr/>
              </p:nvSpPr>
              <p:spPr bwMode="auto">
                <a:xfrm rot="-5400000">
                  <a:off x="2520" y="3143"/>
                  <a:ext cx="191" cy="24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grpSp>
              <p:nvGrpSpPr>
                <p:cNvPr id="6313" name="Group 122"/>
                <p:cNvGrpSpPr>
                  <a:grpSpLocks/>
                </p:cNvGrpSpPr>
                <p:nvPr/>
              </p:nvGrpSpPr>
              <p:grpSpPr bwMode="auto">
                <a:xfrm rot="16200000" flipH="1">
                  <a:off x="2657" y="3281"/>
                  <a:ext cx="62" cy="96"/>
                  <a:chOff x="1827" y="2496"/>
                  <a:chExt cx="93" cy="96"/>
                </a:xfrm>
              </p:grpSpPr>
              <p:sp>
                <p:nvSpPr>
                  <p:cNvPr id="6314" name="door"/>
                  <p:cNvSpPr>
                    <a:spLocks noEditPoints="1" noChangeArrowheads="1"/>
                  </p:cNvSpPr>
                  <p:nvPr/>
                </p:nvSpPr>
                <p:spPr bwMode="auto">
                  <a:xfrm rot="5400000" flipV="1">
                    <a:off x="1827" y="2496"/>
                    <a:ext cx="93" cy="9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2555 w 21600"/>
                      <a:gd name="T10" fmla="*/ 11148 h 21600"/>
                      <a:gd name="T11" fmla="*/ 13471 w 21600"/>
                      <a:gd name="T12" fmla="*/ 20206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>
                        <a:moveTo>
                          <a:pt x="21600" y="21600"/>
                        </a:moveTo>
                        <a:lnTo>
                          <a:pt x="6007" y="127"/>
                        </a:lnTo>
                        <a:lnTo>
                          <a:pt x="4665" y="2541"/>
                        </a:lnTo>
                        <a:lnTo>
                          <a:pt x="3579" y="5209"/>
                        </a:lnTo>
                        <a:lnTo>
                          <a:pt x="2492" y="8259"/>
                        </a:lnTo>
                        <a:lnTo>
                          <a:pt x="1598" y="11308"/>
                        </a:lnTo>
                        <a:lnTo>
                          <a:pt x="959" y="14739"/>
                        </a:lnTo>
                        <a:lnTo>
                          <a:pt x="383" y="18169"/>
                        </a:lnTo>
                        <a:lnTo>
                          <a:pt x="0" y="21600"/>
                        </a:lnTo>
                      </a:path>
                    </a:pathLst>
                  </a:cu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6315" name="Line 124"/>
                  <p:cNvSpPr>
                    <a:spLocks noChangeShapeType="1"/>
                  </p:cNvSpPr>
                  <p:nvPr/>
                </p:nvSpPr>
                <p:spPr bwMode="auto">
                  <a:xfrm>
                    <a:off x="1920" y="2496"/>
                    <a:ext cx="0" cy="96"/>
                  </a:xfrm>
                  <a:prstGeom prst="line">
                    <a:avLst/>
                  </a:prstGeom>
                  <a:noFill/>
                  <a:ln w="158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</p:grpSp>
          <p:sp>
            <p:nvSpPr>
              <p:cNvPr id="6310" name="Text Box 125"/>
              <p:cNvSpPr txBox="1">
                <a:spLocks noChangeArrowheads="1"/>
              </p:cNvSpPr>
              <p:nvPr/>
            </p:nvSpPr>
            <p:spPr bwMode="auto">
              <a:xfrm>
                <a:off x="2525" y="3196"/>
                <a:ext cx="245" cy="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6192" name="Line 126"/>
            <p:cNvSpPr>
              <a:spLocks noChangeShapeType="1"/>
            </p:cNvSpPr>
            <p:nvPr/>
          </p:nvSpPr>
          <p:spPr bwMode="auto">
            <a:xfrm rot="16200000" flipH="1">
              <a:off x="2808" y="333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93" name="Rectangle 127"/>
            <p:cNvSpPr>
              <a:spLocks noChangeArrowheads="1"/>
            </p:cNvSpPr>
            <p:nvPr/>
          </p:nvSpPr>
          <p:spPr bwMode="auto">
            <a:xfrm flipH="1">
              <a:off x="2736" y="3168"/>
              <a:ext cx="191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6194" name="Group 128"/>
            <p:cNvGrpSpPr>
              <a:grpSpLocks/>
            </p:cNvGrpSpPr>
            <p:nvPr/>
          </p:nvGrpSpPr>
          <p:grpSpPr bwMode="auto">
            <a:xfrm>
              <a:off x="2867" y="3312"/>
              <a:ext cx="62" cy="96"/>
              <a:chOff x="1827" y="2496"/>
              <a:chExt cx="93" cy="96"/>
            </a:xfrm>
          </p:grpSpPr>
          <p:sp>
            <p:nvSpPr>
              <p:cNvPr id="630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08" name="Line 13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195" name="Text Box 131"/>
            <p:cNvSpPr txBox="1">
              <a:spLocks noChangeArrowheads="1"/>
            </p:cNvSpPr>
            <p:nvPr/>
          </p:nvSpPr>
          <p:spPr bwMode="auto">
            <a:xfrm>
              <a:off x="2689" y="3196"/>
              <a:ext cx="244" cy="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LAV</a:t>
              </a:r>
            </a:p>
          </p:txBody>
        </p:sp>
        <p:grpSp>
          <p:nvGrpSpPr>
            <p:cNvPr id="6196" name="Group 132"/>
            <p:cNvGrpSpPr>
              <a:grpSpLocks/>
            </p:cNvGrpSpPr>
            <p:nvPr/>
          </p:nvGrpSpPr>
          <p:grpSpPr bwMode="auto">
            <a:xfrm rot="-5400000">
              <a:off x="2184" y="3384"/>
              <a:ext cx="96" cy="144"/>
              <a:chOff x="1827" y="2496"/>
              <a:chExt cx="93" cy="96"/>
            </a:xfrm>
          </p:grpSpPr>
          <p:sp>
            <p:nvSpPr>
              <p:cNvPr id="630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06" name="Line 13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197" name="Line 135"/>
            <p:cNvSpPr>
              <a:spLocks noChangeShapeType="1"/>
            </p:cNvSpPr>
            <p:nvPr/>
          </p:nvSpPr>
          <p:spPr bwMode="auto">
            <a:xfrm>
              <a:off x="2112" y="24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198" name="Group 136"/>
            <p:cNvGrpSpPr>
              <a:grpSpLocks/>
            </p:cNvGrpSpPr>
            <p:nvPr/>
          </p:nvGrpSpPr>
          <p:grpSpPr bwMode="auto">
            <a:xfrm rot="5400000" flipH="1">
              <a:off x="2424" y="3384"/>
              <a:ext cx="96" cy="144"/>
              <a:chOff x="1827" y="2496"/>
              <a:chExt cx="93" cy="96"/>
            </a:xfrm>
          </p:grpSpPr>
          <p:sp>
            <p:nvSpPr>
              <p:cNvPr id="630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04" name="Line 13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99" name="Group 139"/>
            <p:cNvGrpSpPr>
              <a:grpSpLocks/>
            </p:cNvGrpSpPr>
            <p:nvPr/>
          </p:nvGrpSpPr>
          <p:grpSpPr bwMode="auto">
            <a:xfrm rot="-5400000">
              <a:off x="2952" y="3384"/>
              <a:ext cx="96" cy="144"/>
              <a:chOff x="1827" y="2496"/>
              <a:chExt cx="93" cy="96"/>
            </a:xfrm>
          </p:grpSpPr>
          <p:sp>
            <p:nvSpPr>
              <p:cNvPr id="630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02" name="Line 14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200" name="Group 142"/>
            <p:cNvGrpSpPr>
              <a:grpSpLocks/>
            </p:cNvGrpSpPr>
            <p:nvPr/>
          </p:nvGrpSpPr>
          <p:grpSpPr bwMode="auto">
            <a:xfrm rot="5400000" flipH="1">
              <a:off x="3192" y="3384"/>
              <a:ext cx="96" cy="144"/>
              <a:chOff x="1827" y="2496"/>
              <a:chExt cx="93" cy="96"/>
            </a:xfrm>
          </p:grpSpPr>
          <p:sp>
            <p:nvSpPr>
              <p:cNvPr id="629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00" name="Line 14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201" name="Text Box 145"/>
            <p:cNvSpPr txBox="1">
              <a:spLocks noChangeArrowheads="1"/>
            </p:cNvSpPr>
            <p:nvPr/>
          </p:nvSpPr>
          <p:spPr bwMode="auto">
            <a:xfrm>
              <a:off x="2064" y="2784"/>
              <a:ext cx="720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6203" name="Text Box 147"/>
            <p:cNvSpPr txBox="1">
              <a:spLocks noChangeArrowheads="1"/>
            </p:cNvSpPr>
            <p:nvPr/>
          </p:nvSpPr>
          <p:spPr bwMode="auto">
            <a:xfrm>
              <a:off x="2208" y="3552"/>
              <a:ext cx="721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6204" name="Text Box 148"/>
            <p:cNvSpPr txBox="1">
              <a:spLocks noChangeArrowheads="1"/>
            </p:cNvSpPr>
            <p:nvPr/>
          </p:nvSpPr>
          <p:spPr bwMode="auto">
            <a:xfrm>
              <a:off x="2544" y="3552"/>
              <a:ext cx="720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6205" name="Text Box 149"/>
            <p:cNvSpPr txBox="1">
              <a:spLocks noChangeArrowheads="1"/>
            </p:cNvSpPr>
            <p:nvPr/>
          </p:nvSpPr>
          <p:spPr bwMode="auto">
            <a:xfrm>
              <a:off x="3264" y="3552"/>
              <a:ext cx="720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6206" name="Text Box 150"/>
            <p:cNvSpPr txBox="1">
              <a:spLocks noChangeArrowheads="1"/>
            </p:cNvSpPr>
            <p:nvPr/>
          </p:nvSpPr>
          <p:spPr bwMode="auto">
            <a:xfrm>
              <a:off x="3264" y="2976"/>
              <a:ext cx="720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Kitchen/Dining</a:t>
              </a:r>
            </a:p>
          </p:txBody>
        </p:sp>
        <p:sp>
          <p:nvSpPr>
            <p:cNvPr id="6207" name="Text Box 151"/>
            <p:cNvSpPr txBox="1">
              <a:spLocks noChangeArrowheads="1"/>
            </p:cNvSpPr>
            <p:nvPr/>
          </p:nvSpPr>
          <p:spPr bwMode="auto">
            <a:xfrm>
              <a:off x="2689" y="2784"/>
              <a:ext cx="719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grpSp>
          <p:nvGrpSpPr>
            <p:cNvPr id="6208" name="Group 152"/>
            <p:cNvGrpSpPr>
              <a:grpSpLocks/>
            </p:cNvGrpSpPr>
            <p:nvPr/>
          </p:nvGrpSpPr>
          <p:grpSpPr bwMode="auto">
            <a:xfrm rot="-5400000">
              <a:off x="2568" y="2472"/>
              <a:ext cx="96" cy="144"/>
              <a:chOff x="1827" y="2496"/>
              <a:chExt cx="93" cy="96"/>
            </a:xfrm>
          </p:grpSpPr>
          <p:sp>
            <p:nvSpPr>
              <p:cNvPr id="629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98" name="Line 15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209" name="Group 155"/>
            <p:cNvGrpSpPr>
              <a:grpSpLocks/>
            </p:cNvGrpSpPr>
            <p:nvPr/>
          </p:nvGrpSpPr>
          <p:grpSpPr bwMode="auto">
            <a:xfrm rot="5400000" flipH="1">
              <a:off x="2808" y="2472"/>
              <a:ext cx="96" cy="144"/>
              <a:chOff x="1827" y="2496"/>
              <a:chExt cx="93" cy="96"/>
            </a:xfrm>
          </p:grpSpPr>
          <p:sp>
            <p:nvSpPr>
              <p:cNvPr id="629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96" name="Line 15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210" name="Line 158"/>
            <p:cNvSpPr>
              <a:spLocks noChangeShapeType="1"/>
            </p:cNvSpPr>
            <p:nvPr/>
          </p:nvSpPr>
          <p:spPr bwMode="auto">
            <a:xfrm>
              <a:off x="1584" y="1728"/>
              <a:ext cx="8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11" name="Line 159"/>
            <p:cNvSpPr>
              <a:spLocks noChangeShapeType="1"/>
            </p:cNvSpPr>
            <p:nvPr/>
          </p:nvSpPr>
          <p:spPr bwMode="auto">
            <a:xfrm>
              <a:off x="3120" y="1728"/>
              <a:ext cx="8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12" name="Line 160"/>
            <p:cNvSpPr>
              <a:spLocks noChangeShapeType="1"/>
            </p:cNvSpPr>
            <p:nvPr/>
          </p:nvSpPr>
          <p:spPr bwMode="auto">
            <a:xfrm>
              <a:off x="3120" y="1728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13" name="Line 161"/>
            <p:cNvSpPr>
              <a:spLocks noChangeShapeType="1"/>
            </p:cNvSpPr>
            <p:nvPr/>
          </p:nvSpPr>
          <p:spPr bwMode="auto">
            <a:xfrm>
              <a:off x="2448" y="1728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14" name="Line 162"/>
            <p:cNvSpPr>
              <a:spLocks noChangeShapeType="1"/>
            </p:cNvSpPr>
            <p:nvPr/>
          </p:nvSpPr>
          <p:spPr bwMode="auto">
            <a:xfrm>
              <a:off x="1968" y="211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15" name="Text Box 163"/>
            <p:cNvSpPr txBox="1">
              <a:spLocks noChangeArrowheads="1"/>
            </p:cNvSpPr>
            <p:nvPr/>
          </p:nvSpPr>
          <p:spPr bwMode="auto">
            <a:xfrm>
              <a:off x="1536" y="2026"/>
              <a:ext cx="480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sp>
          <p:nvSpPr>
            <p:cNvPr id="6216" name="Text Box 164"/>
            <p:cNvSpPr txBox="1">
              <a:spLocks noChangeArrowheads="1"/>
            </p:cNvSpPr>
            <p:nvPr/>
          </p:nvSpPr>
          <p:spPr bwMode="auto">
            <a:xfrm>
              <a:off x="1728" y="1824"/>
              <a:ext cx="719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6217" name="Line 165"/>
            <p:cNvSpPr>
              <a:spLocks noChangeShapeType="1"/>
            </p:cNvSpPr>
            <p:nvPr/>
          </p:nvSpPr>
          <p:spPr bwMode="auto">
            <a:xfrm>
              <a:off x="1968" y="2112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218" name="Group 166"/>
            <p:cNvGrpSpPr>
              <a:grpSpLocks/>
            </p:cNvGrpSpPr>
            <p:nvPr/>
          </p:nvGrpSpPr>
          <p:grpSpPr bwMode="auto">
            <a:xfrm rot="10800000" flipH="1">
              <a:off x="2352" y="1776"/>
              <a:ext cx="96" cy="144"/>
              <a:chOff x="1827" y="2496"/>
              <a:chExt cx="93" cy="96"/>
            </a:xfrm>
          </p:grpSpPr>
          <p:sp>
            <p:nvSpPr>
              <p:cNvPr id="629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94" name="Line 16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219" name="Group 169"/>
            <p:cNvGrpSpPr>
              <a:grpSpLocks/>
            </p:cNvGrpSpPr>
            <p:nvPr/>
          </p:nvGrpSpPr>
          <p:grpSpPr bwMode="auto">
            <a:xfrm rot="5400000" flipV="1">
              <a:off x="2328" y="1992"/>
              <a:ext cx="96" cy="144"/>
              <a:chOff x="1827" y="2496"/>
              <a:chExt cx="93" cy="96"/>
            </a:xfrm>
          </p:grpSpPr>
          <p:sp>
            <p:nvSpPr>
              <p:cNvPr id="629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92" name="Line 17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220" name="Group 172"/>
            <p:cNvGrpSpPr>
              <a:grpSpLocks/>
            </p:cNvGrpSpPr>
            <p:nvPr/>
          </p:nvGrpSpPr>
          <p:grpSpPr bwMode="auto">
            <a:xfrm>
              <a:off x="1920" y="2256"/>
              <a:ext cx="245" cy="240"/>
              <a:chOff x="1920" y="2256"/>
              <a:chExt cx="245" cy="240"/>
            </a:xfrm>
          </p:grpSpPr>
          <p:sp>
            <p:nvSpPr>
              <p:cNvPr id="6285" name="Line 173"/>
              <p:cNvSpPr>
                <a:spLocks noChangeShapeType="1"/>
              </p:cNvSpPr>
              <p:nvPr/>
            </p:nvSpPr>
            <p:spPr bwMode="auto">
              <a:xfrm rot="16200000" flipH="1">
                <a:off x="2040" y="2424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86" name="Rectangle 174"/>
              <p:cNvSpPr>
                <a:spLocks noChangeArrowheads="1"/>
              </p:cNvSpPr>
              <p:nvPr/>
            </p:nvSpPr>
            <p:spPr bwMode="auto">
              <a:xfrm flipH="1">
                <a:off x="1968" y="2256"/>
                <a:ext cx="191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6287" name="Group 175"/>
              <p:cNvGrpSpPr>
                <a:grpSpLocks/>
              </p:cNvGrpSpPr>
              <p:nvPr/>
            </p:nvGrpSpPr>
            <p:grpSpPr bwMode="auto">
              <a:xfrm>
                <a:off x="2099" y="2400"/>
                <a:ext cx="62" cy="96"/>
                <a:chOff x="1827" y="2496"/>
                <a:chExt cx="93" cy="96"/>
              </a:xfrm>
            </p:grpSpPr>
            <p:sp>
              <p:nvSpPr>
                <p:cNvPr id="6289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290" name="Line 17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288" name="Text Box 178"/>
              <p:cNvSpPr txBox="1">
                <a:spLocks noChangeArrowheads="1"/>
              </p:cNvSpPr>
              <p:nvPr/>
            </p:nvSpPr>
            <p:spPr bwMode="auto">
              <a:xfrm>
                <a:off x="1920" y="2284"/>
                <a:ext cx="245" cy="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grpSp>
          <p:nvGrpSpPr>
            <p:cNvPr id="6221" name="Group 179"/>
            <p:cNvGrpSpPr>
              <a:grpSpLocks/>
            </p:cNvGrpSpPr>
            <p:nvPr/>
          </p:nvGrpSpPr>
          <p:grpSpPr bwMode="auto">
            <a:xfrm rot="10800000">
              <a:off x="3120" y="1776"/>
              <a:ext cx="96" cy="144"/>
              <a:chOff x="1827" y="2496"/>
              <a:chExt cx="93" cy="96"/>
            </a:xfrm>
          </p:grpSpPr>
          <p:sp>
            <p:nvSpPr>
              <p:cNvPr id="628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84" name="Line 18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222" name="Line 182"/>
            <p:cNvSpPr>
              <a:spLocks noChangeShapeType="1"/>
            </p:cNvSpPr>
            <p:nvPr/>
          </p:nvSpPr>
          <p:spPr bwMode="auto">
            <a:xfrm>
              <a:off x="3120" y="2112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23" name="Line 183"/>
            <p:cNvSpPr>
              <a:spLocks noChangeShapeType="1"/>
            </p:cNvSpPr>
            <p:nvPr/>
          </p:nvSpPr>
          <p:spPr bwMode="auto">
            <a:xfrm>
              <a:off x="3600" y="211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224" name="Group 184"/>
            <p:cNvGrpSpPr>
              <a:grpSpLocks/>
            </p:cNvGrpSpPr>
            <p:nvPr/>
          </p:nvGrpSpPr>
          <p:grpSpPr bwMode="auto">
            <a:xfrm>
              <a:off x="3389" y="2256"/>
              <a:ext cx="245" cy="240"/>
              <a:chOff x="2525" y="3168"/>
              <a:chExt cx="245" cy="240"/>
            </a:xfrm>
          </p:grpSpPr>
          <p:grpSp>
            <p:nvGrpSpPr>
              <p:cNvPr id="6276" name="Group 185"/>
              <p:cNvGrpSpPr>
                <a:grpSpLocks/>
              </p:cNvGrpSpPr>
              <p:nvPr/>
            </p:nvGrpSpPr>
            <p:grpSpPr bwMode="auto">
              <a:xfrm rot="5400000">
                <a:off x="2520" y="3191"/>
                <a:ext cx="240" cy="193"/>
                <a:chOff x="2496" y="3167"/>
                <a:chExt cx="240" cy="193"/>
              </a:xfrm>
            </p:grpSpPr>
            <p:sp>
              <p:nvSpPr>
                <p:cNvPr id="6278" name="Line 186"/>
                <p:cNvSpPr>
                  <a:spLocks noChangeShapeType="1"/>
                </p:cNvSpPr>
                <p:nvPr/>
              </p:nvSpPr>
              <p:spPr bwMode="auto">
                <a:xfrm>
                  <a:off x="2736" y="3167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279" name="Rectangle 187"/>
                <p:cNvSpPr>
                  <a:spLocks noChangeArrowheads="1"/>
                </p:cNvSpPr>
                <p:nvPr/>
              </p:nvSpPr>
              <p:spPr bwMode="auto">
                <a:xfrm rot="-5400000">
                  <a:off x="2520" y="3143"/>
                  <a:ext cx="191" cy="24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grpSp>
              <p:nvGrpSpPr>
                <p:cNvPr id="6280" name="Group 188"/>
                <p:cNvGrpSpPr>
                  <a:grpSpLocks/>
                </p:cNvGrpSpPr>
                <p:nvPr/>
              </p:nvGrpSpPr>
              <p:grpSpPr bwMode="auto">
                <a:xfrm rot="16200000" flipH="1">
                  <a:off x="2657" y="3281"/>
                  <a:ext cx="62" cy="96"/>
                  <a:chOff x="1827" y="2496"/>
                  <a:chExt cx="93" cy="96"/>
                </a:xfrm>
              </p:grpSpPr>
              <p:sp>
                <p:nvSpPr>
                  <p:cNvPr id="6281" name="door"/>
                  <p:cNvSpPr>
                    <a:spLocks noEditPoints="1" noChangeArrowheads="1"/>
                  </p:cNvSpPr>
                  <p:nvPr/>
                </p:nvSpPr>
                <p:spPr bwMode="auto">
                  <a:xfrm rot="5400000" flipV="1">
                    <a:off x="1827" y="2496"/>
                    <a:ext cx="93" cy="9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2555 w 21600"/>
                      <a:gd name="T10" fmla="*/ 11148 h 21600"/>
                      <a:gd name="T11" fmla="*/ 13471 w 21600"/>
                      <a:gd name="T12" fmla="*/ 20206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>
                        <a:moveTo>
                          <a:pt x="21600" y="21600"/>
                        </a:moveTo>
                        <a:lnTo>
                          <a:pt x="6007" y="127"/>
                        </a:lnTo>
                        <a:lnTo>
                          <a:pt x="4665" y="2541"/>
                        </a:lnTo>
                        <a:lnTo>
                          <a:pt x="3579" y="5209"/>
                        </a:lnTo>
                        <a:lnTo>
                          <a:pt x="2492" y="8259"/>
                        </a:lnTo>
                        <a:lnTo>
                          <a:pt x="1598" y="11308"/>
                        </a:lnTo>
                        <a:lnTo>
                          <a:pt x="959" y="14739"/>
                        </a:lnTo>
                        <a:lnTo>
                          <a:pt x="383" y="18169"/>
                        </a:lnTo>
                        <a:lnTo>
                          <a:pt x="0" y="21600"/>
                        </a:lnTo>
                      </a:path>
                    </a:pathLst>
                  </a:cu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6282" name="Line 190"/>
                  <p:cNvSpPr>
                    <a:spLocks noChangeShapeType="1"/>
                  </p:cNvSpPr>
                  <p:nvPr/>
                </p:nvSpPr>
                <p:spPr bwMode="auto">
                  <a:xfrm>
                    <a:off x="1920" y="2496"/>
                    <a:ext cx="0" cy="96"/>
                  </a:xfrm>
                  <a:prstGeom prst="line">
                    <a:avLst/>
                  </a:prstGeom>
                  <a:noFill/>
                  <a:ln w="158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</p:grpSp>
          <p:sp>
            <p:nvSpPr>
              <p:cNvPr id="6277" name="Text Box 191"/>
              <p:cNvSpPr txBox="1">
                <a:spLocks noChangeArrowheads="1"/>
              </p:cNvSpPr>
              <p:nvPr/>
            </p:nvSpPr>
            <p:spPr bwMode="auto">
              <a:xfrm>
                <a:off x="2525" y="3196"/>
                <a:ext cx="245" cy="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grpSp>
          <p:nvGrpSpPr>
            <p:cNvPr id="6225" name="Group 192"/>
            <p:cNvGrpSpPr>
              <a:grpSpLocks/>
            </p:cNvGrpSpPr>
            <p:nvPr/>
          </p:nvGrpSpPr>
          <p:grpSpPr bwMode="auto">
            <a:xfrm rot="-5400000" flipH="1" flipV="1">
              <a:off x="3144" y="1992"/>
              <a:ext cx="96" cy="144"/>
              <a:chOff x="1827" y="2496"/>
              <a:chExt cx="93" cy="96"/>
            </a:xfrm>
          </p:grpSpPr>
          <p:sp>
            <p:nvSpPr>
              <p:cNvPr id="627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75" name="Line 19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226" name="Text Box 195"/>
            <p:cNvSpPr txBox="1">
              <a:spLocks noChangeArrowheads="1"/>
            </p:cNvSpPr>
            <p:nvPr/>
          </p:nvSpPr>
          <p:spPr bwMode="auto">
            <a:xfrm>
              <a:off x="1872" y="2112"/>
              <a:ext cx="720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6227" name="Text Box 196"/>
            <p:cNvSpPr txBox="1">
              <a:spLocks noChangeArrowheads="1"/>
            </p:cNvSpPr>
            <p:nvPr/>
          </p:nvSpPr>
          <p:spPr bwMode="auto">
            <a:xfrm>
              <a:off x="2929" y="2112"/>
              <a:ext cx="719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6228" name="Text Box 197"/>
            <p:cNvSpPr txBox="1">
              <a:spLocks noChangeArrowheads="1"/>
            </p:cNvSpPr>
            <p:nvPr/>
          </p:nvSpPr>
          <p:spPr bwMode="auto">
            <a:xfrm>
              <a:off x="3120" y="1824"/>
              <a:ext cx="720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6229" name="Text Box 198"/>
            <p:cNvSpPr txBox="1">
              <a:spLocks noChangeArrowheads="1"/>
            </p:cNvSpPr>
            <p:nvPr/>
          </p:nvSpPr>
          <p:spPr bwMode="auto">
            <a:xfrm>
              <a:off x="3504" y="2026"/>
              <a:ext cx="480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sp>
          <p:nvSpPr>
            <p:cNvPr id="6230" name="Line 199"/>
            <p:cNvSpPr>
              <a:spLocks noChangeShapeType="1"/>
            </p:cNvSpPr>
            <p:nvPr/>
          </p:nvSpPr>
          <p:spPr bwMode="auto">
            <a:xfrm>
              <a:off x="2304" y="33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31" name="Line 200"/>
            <p:cNvSpPr>
              <a:spLocks noChangeShapeType="1"/>
            </p:cNvSpPr>
            <p:nvPr/>
          </p:nvSpPr>
          <p:spPr bwMode="auto">
            <a:xfrm>
              <a:off x="3264" y="33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232" name="Group 201"/>
            <p:cNvGrpSpPr>
              <a:grpSpLocks/>
            </p:cNvGrpSpPr>
            <p:nvPr/>
          </p:nvGrpSpPr>
          <p:grpSpPr bwMode="auto">
            <a:xfrm rot="10800000" flipH="1" flipV="1">
              <a:off x="2208" y="1536"/>
              <a:ext cx="96" cy="144"/>
              <a:chOff x="1827" y="2496"/>
              <a:chExt cx="93" cy="96"/>
            </a:xfrm>
          </p:grpSpPr>
          <p:sp>
            <p:nvSpPr>
              <p:cNvPr id="627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73" name="Line 20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233" name="Group 204"/>
            <p:cNvGrpSpPr>
              <a:grpSpLocks/>
            </p:cNvGrpSpPr>
            <p:nvPr/>
          </p:nvGrpSpPr>
          <p:grpSpPr bwMode="auto">
            <a:xfrm rot="10800000" flipV="1">
              <a:off x="3264" y="1536"/>
              <a:ext cx="96" cy="144"/>
              <a:chOff x="1827" y="2496"/>
              <a:chExt cx="93" cy="96"/>
            </a:xfrm>
          </p:grpSpPr>
          <p:sp>
            <p:nvSpPr>
              <p:cNvPr id="627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71" name="Line 20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234" name="Line 207"/>
            <p:cNvSpPr>
              <a:spLocks noChangeShapeType="1"/>
            </p:cNvSpPr>
            <p:nvPr/>
          </p:nvSpPr>
          <p:spPr bwMode="auto">
            <a:xfrm>
              <a:off x="1584" y="816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35" name="Line 208"/>
            <p:cNvSpPr>
              <a:spLocks noChangeShapeType="1"/>
            </p:cNvSpPr>
            <p:nvPr/>
          </p:nvSpPr>
          <p:spPr bwMode="auto">
            <a:xfrm>
              <a:off x="3264" y="816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236" name="Group 209"/>
            <p:cNvGrpSpPr>
              <a:grpSpLocks/>
            </p:cNvGrpSpPr>
            <p:nvPr/>
          </p:nvGrpSpPr>
          <p:grpSpPr bwMode="auto">
            <a:xfrm rot="5400000" flipV="1">
              <a:off x="2184" y="696"/>
              <a:ext cx="96" cy="144"/>
              <a:chOff x="1827" y="2496"/>
              <a:chExt cx="93" cy="96"/>
            </a:xfrm>
          </p:grpSpPr>
          <p:sp>
            <p:nvSpPr>
              <p:cNvPr id="626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69" name="Line 21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237" name="Group 212"/>
            <p:cNvGrpSpPr>
              <a:grpSpLocks/>
            </p:cNvGrpSpPr>
            <p:nvPr/>
          </p:nvGrpSpPr>
          <p:grpSpPr bwMode="auto">
            <a:xfrm rot="-5400000" flipH="1" flipV="1">
              <a:off x="3288" y="696"/>
              <a:ext cx="96" cy="144"/>
              <a:chOff x="1827" y="2496"/>
              <a:chExt cx="93" cy="96"/>
            </a:xfrm>
          </p:grpSpPr>
          <p:sp>
            <p:nvSpPr>
              <p:cNvPr id="626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67" name="Line 21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238" name="Line 215"/>
            <p:cNvSpPr>
              <a:spLocks noChangeShapeType="1"/>
            </p:cNvSpPr>
            <p:nvPr/>
          </p:nvSpPr>
          <p:spPr bwMode="auto">
            <a:xfrm>
              <a:off x="1968" y="816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39" name="Line 216"/>
            <p:cNvSpPr>
              <a:spLocks noChangeShapeType="1"/>
            </p:cNvSpPr>
            <p:nvPr/>
          </p:nvSpPr>
          <p:spPr bwMode="auto">
            <a:xfrm>
              <a:off x="1968" y="1488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240" name="Group 217"/>
            <p:cNvGrpSpPr>
              <a:grpSpLocks/>
            </p:cNvGrpSpPr>
            <p:nvPr/>
          </p:nvGrpSpPr>
          <p:grpSpPr bwMode="auto">
            <a:xfrm>
              <a:off x="3840" y="528"/>
              <a:ext cx="245" cy="240"/>
              <a:chOff x="2208" y="336"/>
              <a:chExt cx="245" cy="240"/>
            </a:xfrm>
          </p:grpSpPr>
          <p:sp>
            <p:nvSpPr>
              <p:cNvPr id="6260" name="Line 218"/>
              <p:cNvSpPr>
                <a:spLocks noChangeShapeType="1"/>
              </p:cNvSpPr>
              <p:nvPr/>
            </p:nvSpPr>
            <p:spPr bwMode="auto">
              <a:xfrm rot="16200000" flipH="1">
                <a:off x="2328" y="504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61" name="Rectangle 219"/>
              <p:cNvSpPr>
                <a:spLocks noChangeArrowheads="1"/>
              </p:cNvSpPr>
              <p:nvPr/>
            </p:nvSpPr>
            <p:spPr bwMode="auto">
              <a:xfrm flipH="1">
                <a:off x="2256" y="336"/>
                <a:ext cx="191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6262" name="Group 220"/>
              <p:cNvGrpSpPr>
                <a:grpSpLocks/>
              </p:cNvGrpSpPr>
              <p:nvPr/>
            </p:nvGrpSpPr>
            <p:grpSpPr bwMode="auto">
              <a:xfrm flipH="1">
                <a:off x="2256" y="480"/>
                <a:ext cx="62" cy="96"/>
                <a:chOff x="1827" y="2496"/>
                <a:chExt cx="93" cy="96"/>
              </a:xfrm>
            </p:grpSpPr>
            <p:sp>
              <p:nvSpPr>
                <p:cNvPr id="6264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265" name="Line 222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263" name="Text Box 223"/>
              <p:cNvSpPr txBox="1">
                <a:spLocks noChangeArrowheads="1"/>
              </p:cNvSpPr>
              <p:nvPr/>
            </p:nvSpPr>
            <p:spPr bwMode="auto">
              <a:xfrm>
                <a:off x="2208" y="336"/>
                <a:ext cx="245" cy="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6241" name="Text Box 224"/>
            <p:cNvSpPr txBox="1">
              <a:spLocks noChangeArrowheads="1"/>
            </p:cNvSpPr>
            <p:nvPr/>
          </p:nvSpPr>
          <p:spPr bwMode="auto">
            <a:xfrm>
              <a:off x="1632" y="1104"/>
              <a:ext cx="720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6242" name="Text Box 225"/>
            <p:cNvSpPr txBox="1">
              <a:spLocks noChangeArrowheads="1"/>
            </p:cNvSpPr>
            <p:nvPr/>
          </p:nvSpPr>
          <p:spPr bwMode="auto">
            <a:xfrm>
              <a:off x="1536" y="1248"/>
              <a:ext cx="480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sp>
          <p:nvSpPr>
            <p:cNvPr id="6243" name="Text Box 226"/>
            <p:cNvSpPr txBox="1">
              <a:spLocks noChangeArrowheads="1"/>
            </p:cNvSpPr>
            <p:nvPr/>
          </p:nvSpPr>
          <p:spPr bwMode="auto">
            <a:xfrm>
              <a:off x="1488" y="480"/>
              <a:ext cx="720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6244" name="Text Box 227"/>
            <p:cNvSpPr txBox="1">
              <a:spLocks noChangeArrowheads="1"/>
            </p:cNvSpPr>
            <p:nvPr/>
          </p:nvSpPr>
          <p:spPr bwMode="auto">
            <a:xfrm>
              <a:off x="3312" y="480"/>
              <a:ext cx="720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6245" name="Text Box 228"/>
            <p:cNvSpPr txBox="1">
              <a:spLocks noChangeArrowheads="1"/>
            </p:cNvSpPr>
            <p:nvPr/>
          </p:nvSpPr>
          <p:spPr bwMode="auto">
            <a:xfrm>
              <a:off x="3168" y="1104"/>
              <a:ext cx="720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6246" name="Line 229"/>
            <p:cNvSpPr>
              <a:spLocks noChangeShapeType="1"/>
            </p:cNvSpPr>
            <p:nvPr/>
          </p:nvSpPr>
          <p:spPr bwMode="auto">
            <a:xfrm>
              <a:off x="3552" y="816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47" name="Line 230"/>
            <p:cNvSpPr>
              <a:spLocks noChangeShapeType="1"/>
            </p:cNvSpPr>
            <p:nvPr/>
          </p:nvSpPr>
          <p:spPr bwMode="auto">
            <a:xfrm>
              <a:off x="3552" y="1488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48" name="Text Box 231"/>
            <p:cNvSpPr txBox="1">
              <a:spLocks noChangeArrowheads="1"/>
            </p:cNvSpPr>
            <p:nvPr/>
          </p:nvSpPr>
          <p:spPr bwMode="auto">
            <a:xfrm>
              <a:off x="3504" y="1296"/>
              <a:ext cx="480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grpSp>
          <p:nvGrpSpPr>
            <p:cNvPr id="6249" name="Group 232"/>
            <p:cNvGrpSpPr>
              <a:grpSpLocks/>
            </p:cNvGrpSpPr>
            <p:nvPr/>
          </p:nvGrpSpPr>
          <p:grpSpPr bwMode="auto">
            <a:xfrm flipH="1">
              <a:off x="1436" y="528"/>
              <a:ext cx="245" cy="240"/>
              <a:chOff x="2209" y="336"/>
              <a:chExt cx="245" cy="240"/>
            </a:xfrm>
          </p:grpSpPr>
          <p:sp>
            <p:nvSpPr>
              <p:cNvPr id="6254" name="Line 233"/>
              <p:cNvSpPr>
                <a:spLocks noChangeShapeType="1"/>
              </p:cNvSpPr>
              <p:nvPr/>
            </p:nvSpPr>
            <p:spPr bwMode="auto">
              <a:xfrm rot="16200000" flipH="1">
                <a:off x="2328" y="504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5" name="Rectangle 234"/>
              <p:cNvSpPr>
                <a:spLocks noChangeArrowheads="1"/>
              </p:cNvSpPr>
              <p:nvPr/>
            </p:nvSpPr>
            <p:spPr bwMode="auto">
              <a:xfrm flipH="1">
                <a:off x="2256" y="336"/>
                <a:ext cx="191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6256" name="Group 235"/>
              <p:cNvGrpSpPr>
                <a:grpSpLocks/>
              </p:cNvGrpSpPr>
              <p:nvPr/>
            </p:nvGrpSpPr>
            <p:grpSpPr bwMode="auto">
              <a:xfrm flipH="1">
                <a:off x="2256" y="480"/>
                <a:ext cx="62" cy="96"/>
                <a:chOff x="1827" y="2496"/>
                <a:chExt cx="93" cy="96"/>
              </a:xfrm>
            </p:grpSpPr>
            <p:sp>
              <p:nvSpPr>
                <p:cNvPr id="6258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259" name="Line 23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257" name="Text Box 238"/>
              <p:cNvSpPr txBox="1">
                <a:spLocks noChangeArrowheads="1"/>
              </p:cNvSpPr>
              <p:nvPr/>
            </p:nvSpPr>
            <p:spPr bwMode="auto">
              <a:xfrm>
                <a:off x="2209" y="336"/>
                <a:ext cx="245" cy="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6250" name="Line 239"/>
            <p:cNvSpPr>
              <a:spLocks noChangeShapeType="1"/>
            </p:cNvSpPr>
            <p:nvPr/>
          </p:nvSpPr>
          <p:spPr bwMode="auto">
            <a:xfrm>
              <a:off x="2304" y="336"/>
              <a:ext cx="96" cy="0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51" name="Text Box 240"/>
            <p:cNvSpPr txBox="1">
              <a:spLocks noChangeArrowheads="1"/>
            </p:cNvSpPr>
            <p:nvPr/>
          </p:nvSpPr>
          <p:spPr bwMode="auto">
            <a:xfrm>
              <a:off x="2016" y="96"/>
              <a:ext cx="720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Standpipe Hookup</a:t>
              </a:r>
            </a:p>
          </p:txBody>
        </p:sp>
        <p:sp>
          <p:nvSpPr>
            <p:cNvPr id="6252" name="Text Box 241"/>
            <p:cNvSpPr txBox="1">
              <a:spLocks noChangeArrowheads="1"/>
            </p:cNvSpPr>
            <p:nvPr/>
          </p:nvSpPr>
          <p:spPr bwMode="auto">
            <a:xfrm>
              <a:off x="4128" y="1824"/>
              <a:ext cx="1152" cy="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 dirty="0">
                  <a:latin typeface="Arial" charset="0"/>
                </a:rPr>
                <a:t>2nd to 22nd Floor Typical</a:t>
              </a:r>
            </a:p>
          </p:txBody>
        </p:sp>
        <p:sp>
          <p:nvSpPr>
            <p:cNvPr id="6253" name="Oval 242"/>
            <p:cNvSpPr>
              <a:spLocks noChangeArrowheads="1"/>
            </p:cNvSpPr>
            <p:nvPr/>
          </p:nvSpPr>
          <p:spPr bwMode="auto">
            <a:xfrm>
              <a:off x="1776" y="3408"/>
              <a:ext cx="576" cy="33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aphicFrame>
        <p:nvGraphicFramePr>
          <p:cNvPr id="6146" name="Object 243" descr="This is a picture of the burn time clock showing 5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2696532"/>
              </p:ext>
            </p:extLst>
          </p:nvPr>
        </p:nvGraphicFramePr>
        <p:xfrm>
          <a:off x="990600" y="5691188"/>
          <a:ext cx="6400800" cy="1074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2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5691188"/>
                        <a:ext cx="6400800" cy="10747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0" name="Text Box 244"/>
          <p:cNvSpPr txBox="1">
            <a:spLocks noChangeArrowheads="1"/>
          </p:cNvSpPr>
          <p:nvPr/>
        </p:nvSpPr>
        <p:spPr bwMode="auto">
          <a:xfrm>
            <a:off x="6276975" y="5467350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#1</a:t>
            </a:r>
          </a:p>
        </p:txBody>
      </p:sp>
      <p:sp>
        <p:nvSpPr>
          <p:cNvPr id="248" name="Text Box 146"/>
          <p:cNvSpPr txBox="1">
            <a:spLocks noChangeArrowheads="1"/>
          </p:cNvSpPr>
          <p:nvPr/>
        </p:nvSpPr>
        <p:spPr bwMode="auto">
          <a:xfrm>
            <a:off x="1911350" y="5021580"/>
            <a:ext cx="1143000" cy="228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Bedroom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5372BBB4-9DF6-47F5-B4A1-3D48CEE4CEC5}" type="slidenum">
              <a:rPr lang="en-US"/>
              <a:pPr>
                <a:defRPr/>
              </a:pPr>
              <a:t>158</a:t>
            </a:fld>
            <a:endParaRPr lang="en-US" dirty="0"/>
          </a:p>
        </p:txBody>
      </p:sp>
      <p:sp>
        <p:nvSpPr>
          <p:cNvPr id="59395" name="Rectangle 72"/>
          <p:cNvSpPr>
            <a:spLocks noChangeArrowheads="1"/>
          </p:cNvSpPr>
          <p:nvPr/>
        </p:nvSpPr>
        <p:spPr bwMode="auto">
          <a:xfrm>
            <a:off x="1295400" y="0"/>
            <a:ext cx="7010400" cy="6400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9396" name="Line 2"/>
          <p:cNvSpPr>
            <a:spLocks noChangeShapeType="1"/>
          </p:cNvSpPr>
          <p:nvPr/>
        </p:nvSpPr>
        <p:spPr bwMode="auto">
          <a:xfrm>
            <a:off x="2286000" y="61722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9397" name="Line 3"/>
          <p:cNvSpPr>
            <a:spLocks noChangeShapeType="1"/>
          </p:cNvSpPr>
          <p:nvPr/>
        </p:nvSpPr>
        <p:spPr bwMode="auto">
          <a:xfrm>
            <a:off x="2286000" y="5334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9398" name="Line 4"/>
          <p:cNvSpPr>
            <a:spLocks noChangeShapeType="1"/>
          </p:cNvSpPr>
          <p:nvPr/>
        </p:nvSpPr>
        <p:spPr bwMode="auto">
          <a:xfrm flipV="1">
            <a:off x="6477000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9399" name="Line 5"/>
          <p:cNvSpPr>
            <a:spLocks noChangeShapeType="1"/>
          </p:cNvSpPr>
          <p:nvPr/>
        </p:nvSpPr>
        <p:spPr bwMode="auto">
          <a:xfrm>
            <a:off x="22860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9400" name="Line 6"/>
          <p:cNvSpPr>
            <a:spLocks noChangeShapeType="1"/>
          </p:cNvSpPr>
          <p:nvPr/>
        </p:nvSpPr>
        <p:spPr bwMode="auto">
          <a:xfrm>
            <a:off x="22860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9401" name="Line 7"/>
          <p:cNvSpPr>
            <a:spLocks noChangeShapeType="1"/>
          </p:cNvSpPr>
          <p:nvPr/>
        </p:nvSpPr>
        <p:spPr bwMode="auto">
          <a:xfrm>
            <a:off x="62484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9402" name="Line 8"/>
          <p:cNvSpPr>
            <a:spLocks noChangeShapeType="1"/>
          </p:cNvSpPr>
          <p:nvPr/>
        </p:nvSpPr>
        <p:spPr bwMode="auto">
          <a:xfrm>
            <a:off x="62484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9403" name="Line 9"/>
          <p:cNvSpPr>
            <a:spLocks noChangeShapeType="1"/>
          </p:cNvSpPr>
          <p:nvPr/>
        </p:nvSpPr>
        <p:spPr bwMode="auto">
          <a:xfrm>
            <a:off x="2514600" y="1219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9404" name="Line 10"/>
          <p:cNvSpPr>
            <a:spLocks noChangeShapeType="1"/>
          </p:cNvSpPr>
          <p:nvPr/>
        </p:nvSpPr>
        <p:spPr bwMode="auto">
          <a:xfrm>
            <a:off x="6248400" y="1219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9405" name="Line 11"/>
          <p:cNvSpPr>
            <a:spLocks noChangeShapeType="1"/>
          </p:cNvSpPr>
          <p:nvPr/>
        </p:nvSpPr>
        <p:spPr bwMode="auto">
          <a:xfrm flipV="1">
            <a:off x="6477000" y="533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9406" name="Line 12"/>
          <p:cNvSpPr>
            <a:spLocks noChangeShapeType="1"/>
          </p:cNvSpPr>
          <p:nvPr/>
        </p:nvSpPr>
        <p:spPr bwMode="auto">
          <a:xfrm flipV="1">
            <a:off x="2286000" y="533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9407" name="Line 13"/>
          <p:cNvSpPr>
            <a:spLocks noChangeShapeType="1"/>
          </p:cNvSpPr>
          <p:nvPr/>
        </p:nvSpPr>
        <p:spPr bwMode="auto">
          <a:xfrm flipV="1">
            <a:off x="2286000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9408" name="Group 14"/>
          <p:cNvGrpSpPr>
            <a:grpSpLocks/>
          </p:cNvGrpSpPr>
          <p:nvPr/>
        </p:nvGrpSpPr>
        <p:grpSpPr bwMode="auto">
          <a:xfrm>
            <a:off x="3886200" y="533400"/>
            <a:ext cx="1066800" cy="838200"/>
            <a:chOff x="2448" y="336"/>
            <a:chExt cx="672" cy="528"/>
          </a:xfrm>
        </p:grpSpPr>
        <p:sp>
          <p:nvSpPr>
            <p:cNvPr id="59422" name="Line 15"/>
            <p:cNvSpPr>
              <a:spLocks noChangeShapeType="1"/>
            </p:cNvSpPr>
            <p:nvPr/>
          </p:nvSpPr>
          <p:spPr bwMode="auto">
            <a:xfrm rot="10800000" flipH="1" flipV="1">
              <a:off x="2448" y="81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423" name="Line 16"/>
            <p:cNvSpPr>
              <a:spLocks noChangeShapeType="1"/>
            </p:cNvSpPr>
            <p:nvPr/>
          </p:nvSpPr>
          <p:spPr bwMode="auto">
            <a:xfrm rot="10800000">
              <a:off x="2784" y="48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424" name="Line 17"/>
            <p:cNvSpPr>
              <a:spLocks noChangeShapeType="1"/>
            </p:cNvSpPr>
            <p:nvPr/>
          </p:nvSpPr>
          <p:spPr bwMode="auto">
            <a:xfrm rot="10800000" flipH="1" flipV="1">
              <a:off x="2448" y="48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425" name="Line 18"/>
            <p:cNvSpPr>
              <a:spLocks noChangeShapeType="1"/>
            </p:cNvSpPr>
            <p:nvPr/>
          </p:nvSpPr>
          <p:spPr bwMode="auto">
            <a:xfrm rot="10800000" flipV="1">
              <a:off x="2448" y="480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426" name="Text Box 19"/>
            <p:cNvSpPr txBox="1">
              <a:spLocks noChangeArrowheads="1"/>
            </p:cNvSpPr>
            <p:nvPr/>
          </p:nvSpPr>
          <p:spPr bwMode="auto">
            <a:xfrm>
              <a:off x="2477" y="57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ELV</a:t>
              </a:r>
            </a:p>
          </p:txBody>
        </p:sp>
        <p:sp>
          <p:nvSpPr>
            <p:cNvPr id="59427" name="Line 20"/>
            <p:cNvSpPr>
              <a:spLocks noChangeShapeType="1"/>
            </p:cNvSpPr>
            <p:nvPr/>
          </p:nvSpPr>
          <p:spPr bwMode="auto">
            <a:xfrm rot="10800000" flipV="1">
              <a:off x="2784" y="815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428" name="Line 21"/>
            <p:cNvSpPr>
              <a:spLocks noChangeShapeType="1"/>
            </p:cNvSpPr>
            <p:nvPr/>
          </p:nvSpPr>
          <p:spPr bwMode="auto">
            <a:xfrm rot="10800000" flipH="1">
              <a:off x="2784" y="479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429" name="Line 22"/>
            <p:cNvSpPr>
              <a:spLocks noChangeShapeType="1"/>
            </p:cNvSpPr>
            <p:nvPr/>
          </p:nvSpPr>
          <p:spPr bwMode="auto">
            <a:xfrm rot="10800000" flipV="1">
              <a:off x="2784" y="479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430" name="Line 23"/>
            <p:cNvSpPr>
              <a:spLocks noChangeShapeType="1"/>
            </p:cNvSpPr>
            <p:nvPr/>
          </p:nvSpPr>
          <p:spPr bwMode="auto">
            <a:xfrm rot="10800000" flipH="1" flipV="1">
              <a:off x="3120" y="479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431" name="Line 24"/>
            <p:cNvSpPr>
              <a:spLocks noChangeShapeType="1"/>
            </p:cNvSpPr>
            <p:nvPr/>
          </p:nvSpPr>
          <p:spPr bwMode="auto">
            <a:xfrm rot="10800000" flipH="1" flipV="1">
              <a:off x="3120" y="480"/>
              <a:ext cx="0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9432" name="Group 25"/>
            <p:cNvGrpSpPr>
              <a:grpSpLocks/>
            </p:cNvGrpSpPr>
            <p:nvPr/>
          </p:nvGrpSpPr>
          <p:grpSpPr bwMode="auto">
            <a:xfrm rot="-5400000">
              <a:off x="2904" y="696"/>
              <a:ext cx="96" cy="240"/>
              <a:chOff x="3072" y="912"/>
              <a:chExt cx="96" cy="240"/>
            </a:xfrm>
          </p:grpSpPr>
          <p:sp>
            <p:nvSpPr>
              <p:cNvPr id="59461" name="Line 26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1008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62" name="Line 27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91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63" name="Line 28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64" name="Line 29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65" name="Line 30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15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9433" name="Text Box 31"/>
            <p:cNvSpPr txBox="1">
              <a:spLocks noChangeArrowheads="1"/>
            </p:cNvSpPr>
            <p:nvPr/>
          </p:nvSpPr>
          <p:spPr bwMode="auto">
            <a:xfrm flipH="1">
              <a:off x="2803" y="57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ELV</a:t>
              </a:r>
            </a:p>
          </p:txBody>
        </p:sp>
        <p:grpSp>
          <p:nvGrpSpPr>
            <p:cNvPr id="59434" name="Group 32"/>
            <p:cNvGrpSpPr>
              <a:grpSpLocks/>
            </p:cNvGrpSpPr>
            <p:nvPr/>
          </p:nvGrpSpPr>
          <p:grpSpPr bwMode="auto">
            <a:xfrm flipV="1">
              <a:off x="2448" y="336"/>
              <a:ext cx="672" cy="144"/>
              <a:chOff x="2448" y="1680"/>
              <a:chExt cx="672" cy="144"/>
            </a:xfrm>
          </p:grpSpPr>
          <p:sp>
            <p:nvSpPr>
              <p:cNvPr id="59442" name="Line 33"/>
              <p:cNvSpPr>
                <a:spLocks noChangeShapeType="1"/>
              </p:cNvSpPr>
              <p:nvPr/>
            </p:nvSpPr>
            <p:spPr bwMode="auto">
              <a:xfrm rot="16200000" flipV="1">
                <a:off x="252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43" name="Line 34"/>
              <p:cNvSpPr>
                <a:spLocks noChangeShapeType="1"/>
              </p:cNvSpPr>
              <p:nvPr/>
            </p:nvSpPr>
            <p:spPr bwMode="auto">
              <a:xfrm rot="16200000" flipV="1">
                <a:off x="256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44" name="Line 35"/>
              <p:cNvSpPr>
                <a:spLocks noChangeShapeType="1"/>
              </p:cNvSpPr>
              <p:nvPr/>
            </p:nvSpPr>
            <p:spPr bwMode="auto">
              <a:xfrm rot="16200000" flipV="1">
                <a:off x="261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45" name="Line 36"/>
              <p:cNvSpPr>
                <a:spLocks noChangeShapeType="1"/>
              </p:cNvSpPr>
              <p:nvPr/>
            </p:nvSpPr>
            <p:spPr bwMode="auto">
              <a:xfrm rot="16200000" flipV="1">
                <a:off x="266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46" name="Line 37"/>
              <p:cNvSpPr>
                <a:spLocks noChangeShapeType="1"/>
              </p:cNvSpPr>
              <p:nvPr/>
            </p:nvSpPr>
            <p:spPr bwMode="auto">
              <a:xfrm rot="-5400000">
                <a:off x="2616" y="151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47" name="Line 38"/>
              <p:cNvSpPr>
                <a:spLocks noChangeShapeType="1"/>
              </p:cNvSpPr>
              <p:nvPr/>
            </p:nvSpPr>
            <p:spPr bwMode="auto">
              <a:xfrm rot="5400000" flipH="1" flipV="1">
                <a:off x="290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48" name="Line 39"/>
              <p:cNvSpPr>
                <a:spLocks noChangeShapeType="1"/>
              </p:cNvSpPr>
              <p:nvPr/>
            </p:nvSpPr>
            <p:spPr bwMode="auto">
              <a:xfrm rot="5400000" flipH="1" flipV="1">
                <a:off x="285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49" name="Line 40"/>
              <p:cNvSpPr>
                <a:spLocks noChangeShapeType="1"/>
              </p:cNvSpPr>
              <p:nvPr/>
            </p:nvSpPr>
            <p:spPr bwMode="auto">
              <a:xfrm rot="5400000" flipH="1" flipV="1">
                <a:off x="280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50" name="Line 41"/>
              <p:cNvSpPr>
                <a:spLocks noChangeShapeType="1"/>
              </p:cNvSpPr>
              <p:nvPr/>
            </p:nvSpPr>
            <p:spPr bwMode="auto">
              <a:xfrm rot="5400000" flipH="1" flipV="1">
                <a:off x="276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51" name="Line 42"/>
              <p:cNvSpPr>
                <a:spLocks noChangeShapeType="1"/>
              </p:cNvSpPr>
              <p:nvPr/>
            </p:nvSpPr>
            <p:spPr bwMode="auto">
              <a:xfrm rot="5400000" flipH="1">
                <a:off x="2952" y="151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52" name="Line 43"/>
              <p:cNvSpPr>
                <a:spLocks noChangeShapeType="1"/>
              </p:cNvSpPr>
              <p:nvPr/>
            </p:nvSpPr>
            <p:spPr bwMode="auto">
              <a:xfrm rot="5400000" flipH="1" flipV="1">
                <a:off x="271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53" name="Line 44"/>
              <p:cNvSpPr>
                <a:spLocks noChangeShapeType="1"/>
              </p:cNvSpPr>
              <p:nvPr/>
            </p:nvSpPr>
            <p:spPr bwMode="auto">
              <a:xfrm rot="16200000" flipV="1">
                <a:off x="247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54" name="Line 45"/>
              <p:cNvSpPr>
                <a:spLocks noChangeShapeType="1"/>
              </p:cNvSpPr>
              <p:nvPr/>
            </p:nvSpPr>
            <p:spPr bwMode="auto">
              <a:xfrm rot="16200000" flipV="1">
                <a:off x="242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55" name="Line 46"/>
              <p:cNvSpPr>
                <a:spLocks noChangeShapeType="1"/>
              </p:cNvSpPr>
              <p:nvPr/>
            </p:nvSpPr>
            <p:spPr bwMode="auto">
              <a:xfrm rot="16200000" flipV="1">
                <a:off x="237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56" name="Line 47"/>
              <p:cNvSpPr>
                <a:spLocks noChangeShapeType="1"/>
              </p:cNvSpPr>
              <p:nvPr/>
            </p:nvSpPr>
            <p:spPr bwMode="auto">
              <a:xfrm rot="5400000" flipH="1" flipV="1">
                <a:off x="304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57" name="Line 48"/>
              <p:cNvSpPr>
                <a:spLocks noChangeShapeType="1"/>
              </p:cNvSpPr>
              <p:nvPr/>
            </p:nvSpPr>
            <p:spPr bwMode="auto">
              <a:xfrm rot="5400000" flipH="1" flipV="1">
                <a:off x="300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58" name="Line 49"/>
              <p:cNvSpPr>
                <a:spLocks noChangeShapeType="1"/>
              </p:cNvSpPr>
              <p:nvPr/>
            </p:nvSpPr>
            <p:spPr bwMode="auto">
              <a:xfrm rot="5400000" flipH="1" flipV="1">
                <a:off x="295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59" name="Line 50"/>
              <p:cNvSpPr>
                <a:spLocks noChangeShapeType="1"/>
              </p:cNvSpPr>
              <p:nvPr/>
            </p:nvSpPr>
            <p:spPr bwMode="auto">
              <a:xfrm rot="-5400000">
                <a:off x="2616" y="1587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60" name="Line 51"/>
              <p:cNvSpPr>
                <a:spLocks noChangeShapeType="1"/>
              </p:cNvSpPr>
              <p:nvPr/>
            </p:nvSpPr>
            <p:spPr bwMode="auto">
              <a:xfrm rot="5400000" flipH="1">
                <a:off x="2952" y="1587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9435" name="Line 52"/>
            <p:cNvSpPr>
              <a:spLocks noChangeShapeType="1"/>
            </p:cNvSpPr>
            <p:nvPr/>
          </p:nvSpPr>
          <p:spPr bwMode="auto">
            <a:xfrm rot="10800000" flipH="1" flipV="1">
              <a:off x="2448" y="480"/>
              <a:ext cx="0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9436" name="Group 53"/>
            <p:cNvGrpSpPr>
              <a:grpSpLocks/>
            </p:cNvGrpSpPr>
            <p:nvPr/>
          </p:nvGrpSpPr>
          <p:grpSpPr bwMode="auto">
            <a:xfrm rot="-5400000">
              <a:off x="2568" y="696"/>
              <a:ext cx="96" cy="240"/>
              <a:chOff x="3072" y="912"/>
              <a:chExt cx="96" cy="240"/>
            </a:xfrm>
          </p:grpSpPr>
          <p:sp>
            <p:nvSpPr>
              <p:cNvPr id="59437" name="Line 54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1008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38" name="Line 55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91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39" name="Line 56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40" name="Line 57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41" name="Line 58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15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59409" name="Line 59"/>
          <p:cNvSpPr>
            <a:spLocks noChangeShapeType="1"/>
          </p:cNvSpPr>
          <p:nvPr/>
        </p:nvSpPr>
        <p:spPr bwMode="auto">
          <a:xfrm>
            <a:off x="2514600" y="3733800"/>
            <a:ext cx="3733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9410" name="Group 60"/>
          <p:cNvGrpSpPr>
            <a:grpSpLocks/>
          </p:cNvGrpSpPr>
          <p:nvPr/>
        </p:nvGrpSpPr>
        <p:grpSpPr bwMode="auto">
          <a:xfrm>
            <a:off x="4038600" y="3487738"/>
            <a:ext cx="609600" cy="246062"/>
            <a:chOff x="3696" y="2016"/>
            <a:chExt cx="384" cy="155"/>
          </a:xfrm>
        </p:grpSpPr>
        <p:grpSp>
          <p:nvGrpSpPr>
            <p:cNvPr id="59416" name="Group 61"/>
            <p:cNvGrpSpPr>
              <a:grpSpLocks/>
            </p:cNvGrpSpPr>
            <p:nvPr/>
          </p:nvGrpSpPr>
          <p:grpSpPr bwMode="auto">
            <a:xfrm rot="5400000" flipV="1">
              <a:off x="3906" y="1998"/>
              <a:ext cx="155" cy="192"/>
              <a:chOff x="1827" y="2496"/>
              <a:chExt cx="93" cy="96"/>
            </a:xfrm>
          </p:grpSpPr>
          <p:sp>
            <p:nvSpPr>
              <p:cNvPr id="5942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21" name="Line 6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9417" name="Group 64"/>
            <p:cNvGrpSpPr>
              <a:grpSpLocks/>
            </p:cNvGrpSpPr>
            <p:nvPr/>
          </p:nvGrpSpPr>
          <p:grpSpPr bwMode="auto">
            <a:xfrm rot="-5400000" flipH="1" flipV="1">
              <a:off x="3714" y="1998"/>
              <a:ext cx="155" cy="192"/>
              <a:chOff x="1827" y="2496"/>
              <a:chExt cx="93" cy="96"/>
            </a:xfrm>
          </p:grpSpPr>
          <p:sp>
            <p:nvSpPr>
              <p:cNvPr id="5941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419" name="Line 6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59411" name="Line 67"/>
          <p:cNvSpPr>
            <a:spLocks noChangeShapeType="1"/>
          </p:cNvSpPr>
          <p:nvPr/>
        </p:nvSpPr>
        <p:spPr bwMode="auto">
          <a:xfrm>
            <a:off x="4953000" y="12954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9412" name="Text Box 68"/>
          <p:cNvSpPr txBox="1">
            <a:spLocks noChangeArrowheads="1"/>
          </p:cNvSpPr>
          <p:nvPr/>
        </p:nvSpPr>
        <p:spPr bwMode="auto">
          <a:xfrm>
            <a:off x="3810000" y="4953000"/>
            <a:ext cx="1143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Mechanical Room</a:t>
            </a:r>
          </a:p>
        </p:txBody>
      </p:sp>
      <p:sp>
        <p:nvSpPr>
          <p:cNvPr id="59413" name="Text Box 69"/>
          <p:cNvSpPr txBox="1">
            <a:spLocks noChangeArrowheads="1"/>
          </p:cNvSpPr>
          <p:nvPr/>
        </p:nvSpPr>
        <p:spPr bwMode="auto">
          <a:xfrm>
            <a:off x="2971800" y="2057400"/>
            <a:ext cx="1143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Resident Storage Area</a:t>
            </a:r>
          </a:p>
        </p:txBody>
      </p:sp>
      <p:sp>
        <p:nvSpPr>
          <p:cNvPr id="59414" name="Text Box 70"/>
          <p:cNvSpPr txBox="1">
            <a:spLocks noChangeArrowheads="1"/>
          </p:cNvSpPr>
          <p:nvPr/>
        </p:nvSpPr>
        <p:spPr bwMode="auto">
          <a:xfrm>
            <a:off x="5029200" y="1997075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Laundry Area</a:t>
            </a:r>
          </a:p>
        </p:txBody>
      </p:sp>
      <p:sp>
        <p:nvSpPr>
          <p:cNvPr id="59415" name="Text Box 71"/>
          <p:cNvSpPr txBox="1">
            <a:spLocks noChangeArrowheads="1"/>
          </p:cNvSpPr>
          <p:nvPr/>
        </p:nvSpPr>
        <p:spPr bwMode="auto">
          <a:xfrm>
            <a:off x="6019800" y="28956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>
                <a:latin typeface="Arial" charset="0"/>
              </a:rPr>
              <a:t>Basement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30FAEAE9-695D-406D-AEA6-5A836F5C9676}" type="slidenum">
              <a:rPr lang="en-US"/>
              <a:pPr>
                <a:defRPr/>
              </a:pPr>
              <a:t>159</a:t>
            </a:fld>
            <a:endParaRPr lang="en-US" dirty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43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HIGHRISE-- </a:t>
            </a:r>
            <a:br>
              <a:rPr lang="en-US" sz="4400" dirty="0" smtClean="0"/>
            </a:br>
            <a:r>
              <a:rPr lang="en-US" sz="4400" dirty="0" smtClean="0"/>
              <a:t>2nd ITERATION</a:t>
            </a:r>
          </a:p>
        </p:txBody>
      </p:sp>
      <p:graphicFrame>
        <p:nvGraphicFramePr>
          <p:cNvPr id="7170" name="Object 4" descr="This is a picture of the burn time clock showing 7 minutes"/>
          <p:cNvGraphicFramePr>
            <a:graphicFrameLocks noGrp="1" noChangeAspect="1"/>
          </p:cNvGraphicFramePr>
          <p:nvPr>
            <p:ph type="subTitle" idx="1"/>
            <p:extLst>
              <p:ext uri="{D42A27DB-BD31-4B8C-83A1-F6EECF244321}">
                <p14:modId xmlns:p14="http://schemas.microsoft.com/office/powerpoint/2010/main" val="1567990447"/>
              </p:ext>
            </p:extLst>
          </p:nvPr>
        </p:nvGraphicFramePr>
        <p:xfrm>
          <a:off x="1371600" y="3543300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8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543300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6667500" y="3209925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#2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68D86767-9388-4948-B4F6-691403AF5B54}" type="slidenum">
              <a:rPr lang="en-US"/>
              <a:pPr>
                <a:defRPr/>
              </a:pPr>
              <a:t>160</a:t>
            </a:fld>
            <a:endParaRPr lang="en-US" dirty="0"/>
          </a:p>
        </p:txBody>
      </p:sp>
      <p:pic>
        <p:nvPicPr>
          <p:cNvPr id="8196" name="Picture 2" descr="This is a picture of the front and side of the same highrise building on fire for 7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0"/>
            <a:ext cx="62484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 Box 3"/>
          <p:cNvSpPr txBox="1">
            <a:spLocks noChangeArrowheads="1"/>
          </p:cNvSpPr>
          <p:nvPr/>
        </p:nvSpPr>
        <p:spPr bwMode="auto">
          <a:xfrm>
            <a:off x="5715000" y="4572000"/>
            <a:ext cx="7207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A</a:t>
            </a:r>
          </a:p>
        </p:txBody>
      </p:sp>
      <p:sp>
        <p:nvSpPr>
          <p:cNvPr id="8198" name="Text Box 4"/>
          <p:cNvSpPr txBox="1">
            <a:spLocks noChangeArrowheads="1"/>
          </p:cNvSpPr>
          <p:nvPr/>
        </p:nvSpPr>
        <p:spPr bwMode="auto">
          <a:xfrm>
            <a:off x="3124200" y="4724400"/>
            <a:ext cx="711200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B</a:t>
            </a:r>
          </a:p>
        </p:txBody>
      </p:sp>
      <p:graphicFrame>
        <p:nvGraphicFramePr>
          <p:cNvPr id="8194" name="Object 5" descr="This is a picture of the burn time clock showing 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8563380"/>
              </p:ext>
            </p:extLst>
          </p:nvPr>
        </p:nvGraphicFramePr>
        <p:xfrm>
          <a:off x="1524000" y="5734050"/>
          <a:ext cx="5821363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2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5734050"/>
                        <a:ext cx="5821363" cy="10525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9" name="Text Box 6"/>
          <p:cNvSpPr txBox="1">
            <a:spLocks noChangeArrowheads="1"/>
          </p:cNvSpPr>
          <p:nvPr/>
        </p:nvSpPr>
        <p:spPr bwMode="auto">
          <a:xfrm>
            <a:off x="6257925" y="5381625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#2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F2A36F2F-5877-41F3-89C3-F769DA90E9D8}" type="slidenum">
              <a:rPr lang="en-US"/>
              <a:pPr>
                <a:defRPr/>
              </a:pPr>
              <a:t>161</a:t>
            </a:fld>
            <a:endParaRPr lang="en-US" dirty="0"/>
          </a:p>
        </p:txBody>
      </p:sp>
      <p:pic>
        <p:nvPicPr>
          <p:cNvPr id="9220" name="Picture 2" descr="This is a picture of the side and back of the same highrise building on fire for 7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0"/>
            <a:ext cx="6296025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 Box 3"/>
          <p:cNvSpPr txBox="1">
            <a:spLocks noChangeArrowheads="1"/>
          </p:cNvSpPr>
          <p:nvPr/>
        </p:nvSpPr>
        <p:spPr bwMode="auto">
          <a:xfrm>
            <a:off x="5791200" y="4495800"/>
            <a:ext cx="711200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B</a:t>
            </a:r>
          </a:p>
        </p:txBody>
      </p:sp>
      <p:sp>
        <p:nvSpPr>
          <p:cNvPr id="9222" name="Text Box 4"/>
          <p:cNvSpPr txBox="1">
            <a:spLocks noChangeArrowheads="1"/>
          </p:cNvSpPr>
          <p:nvPr/>
        </p:nvSpPr>
        <p:spPr bwMode="auto">
          <a:xfrm>
            <a:off x="3352800" y="4495800"/>
            <a:ext cx="7207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C</a:t>
            </a:r>
          </a:p>
        </p:txBody>
      </p:sp>
      <p:graphicFrame>
        <p:nvGraphicFramePr>
          <p:cNvPr id="9218" name="Object 8" descr="This is a picture of the burn time clock showing 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5776232"/>
              </p:ext>
            </p:extLst>
          </p:nvPr>
        </p:nvGraphicFramePr>
        <p:xfrm>
          <a:off x="1524000" y="5729288"/>
          <a:ext cx="5821363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6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5729288"/>
                        <a:ext cx="5821363" cy="10525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3" name="Text Box 9"/>
          <p:cNvSpPr txBox="1">
            <a:spLocks noChangeArrowheads="1"/>
          </p:cNvSpPr>
          <p:nvPr/>
        </p:nvSpPr>
        <p:spPr bwMode="auto">
          <a:xfrm>
            <a:off x="6257925" y="5424488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0C2627F2-808E-4F08-BDD9-B41EDBB67420}" type="slidenum">
              <a:rPr lang="en-US"/>
              <a:pPr>
                <a:defRPr/>
              </a:pPr>
              <a:t>144</a:t>
            </a:fld>
            <a:endParaRPr lang="en-US" dirty="0"/>
          </a:p>
        </p:txBody>
      </p:sp>
      <p:pic>
        <p:nvPicPr>
          <p:cNvPr id="50179" name="Picture 9" descr="This is a picture of the front and side of a highrise build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0"/>
            <a:ext cx="64008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5562600" y="5386388"/>
            <a:ext cx="7207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A</a:t>
            </a:r>
          </a:p>
        </p:txBody>
      </p:sp>
      <p:sp>
        <p:nvSpPr>
          <p:cNvPr id="50181" name="Line 6"/>
          <p:cNvSpPr>
            <a:spLocks noChangeShapeType="1"/>
          </p:cNvSpPr>
          <p:nvPr/>
        </p:nvSpPr>
        <p:spPr bwMode="auto">
          <a:xfrm flipH="1" flipV="1">
            <a:off x="3810000" y="4572000"/>
            <a:ext cx="0" cy="838200"/>
          </a:xfrm>
          <a:prstGeom prst="line">
            <a:avLst/>
          </a:prstGeom>
          <a:noFill/>
          <a:ln w="38100">
            <a:solidFill>
              <a:srgbClr val="EFF509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 dirty="0"/>
          </a:p>
        </p:txBody>
      </p:sp>
      <p:sp>
        <p:nvSpPr>
          <p:cNvPr id="50182" name="Line 7"/>
          <p:cNvSpPr>
            <a:spLocks noChangeShapeType="1"/>
          </p:cNvSpPr>
          <p:nvPr/>
        </p:nvSpPr>
        <p:spPr bwMode="auto">
          <a:xfrm flipV="1">
            <a:off x="5715000" y="4343400"/>
            <a:ext cx="0" cy="1066800"/>
          </a:xfrm>
          <a:prstGeom prst="line">
            <a:avLst/>
          </a:prstGeom>
          <a:noFill/>
          <a:ln w="38100">
            <a:solidFill>
              <a:srgbClr val="EFF509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 dirty="0"/>
          </a:p>
        </p:txBody>
      </p:sp>
      <p:sp>
        <p:nvSpPr>
          <p:cNvPr id="50183" name="Text Box 8"/>
          <p:cNvSpPr txBox="1">
            <a:spLocks noChangeArrowheads="1"/>
          </p:cNvSpPr>
          <p:nvPr/>
        </p:nvSpPr>
        <p:spPr bwMode="auto">
          <a:xfrm>
            <a:off x="3733800" y="5410200"/>
            <a:ext cx="711200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B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7C7BF8EC-B6CD-4D56-87CA-08B2E14A1261}" type="slidenum">
              <a:rPr lang="en-US"/>
              <a:pPr>
                <a:defRPr/>
              </a:pPr>
              <a:t>162</a:t>
            </a:fld>
            <a:endParaRPr lang="en-US" dirty="0"/>
          </a:p>
        </p:txBody>
      </p:sp>
      <p:pic>
        <p:nvPicPr>
          <p:cNvPr id="10244" name="Picture 2" descr="This is a picture of the back of the same highrise building on fire for 7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0"/>
            <a:ext cx="65532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4419600" y="4648200"/>
            <a:ext cx="7207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C</a:t>
            </a:r>
          </a:p>
        </p:txBody>
      </p:sp>
      <p:graphicFrame>
        <p:nvGraphicFramePr>
          <p:cNvPr id="10242" name="Object 4" descr="This is a picture of the burn time clock showing 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8823504"/>
              </p:ext>
            </p:extLst>
          </p:nvPr>
        </p:nvGraphicFramePr>
        <p:xfrm>
          <a:off x="1676400" y="5748338"/>
          <a:ext cx="5821363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0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5748338"/>
                        <a:ext cx="5821363" cy="10525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6400800" y="5400675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#2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6AAA7045-46B2-4ABA-B8C3-C75EA238D187}" type="slidenum">
              <a:rPr lang="en-US"/>
              <a:pPr>
                <a:defRPr/>
              </a:pPr>
              <a:t>163</a:t>
            </a:fld>
            <a:endParaRPr lang="en-US" dirty="0"/>
          </a:p>
        </p:txBody>
      </p:sp>
      <p:sp>
        <p:nvSpPr>
          <p:cNvPr id="60419" name="Rectangle 3208"/>
          <p:cNvSpPr>
            <a:spLocks noChangeArrowheads="1"/>
          </p:cNvSpPr>
          <p:nvPr/>
        </p:nvSpPr>
        <p:spPr bwMode="auto">
          <a:xfrm>
            <a:off x="1143000" y="0"/>
            <a:ext cx="6629400" cy="6400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60420" name="Group 3210"/>
          <p:cNvGrpSpPr>
            <a:grpSpLocks/>
          </p:cNvGrpSpPr>
          <p:nvPr/>
        </p:nvGrpSpPr>
        <p:grpSpPr bwMode="auto">
          <a:xfrm>
            <a:off x="2514600" y="0"/>
            <a:ext cx="3962400" cy="5791200"/>
            <a:chOff x="1584" y="0"/>
            <a:chExt cx="2496" cy="3648"/>
          </a:xfrm>
        </p:grpSpPr>
        <p:sp>
          <p:nvSpPr>
            <p:cNvPr id="60421" name="Line 3074"/>
            <p:cNvSpPr>
              <a:spLocks noChangeShapeType="1"/>
            </p:cNvSpPr>
            <p:nvPr/>
          </p:nvSpPr>
          <p:spPr bwMode="auto">
            <a:xfrm>
              <a:off x="1584" y="3602"/>
              <a:ext cx="24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22" name="Line 3075"/>
            <p:cNvSpPr>
              <a:spLocks noChangeShapeType="1"/>
            </p:cNvSpPr>
            <p:nvPr/>
          </p:nvSpPr>
          <p:spPr bwMode="auto">
            <a:xfrm>
              <a:off x="1584" y="228"/>
              <a:ext cx="24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23" name="Line 3076"/>
            <p:cNvSpPr>
              <a:spLocks noChangeShapeType="1"/>
            </p:cNvSpPr>
            <p:nvPr/>
          </p:nvSpPr>
          <p:spPr bwMode="auto">
            <a:xfrm flipV="1">
              <a:off x="4080" y="3192"/>
              <a:ext cx="0" cy="41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24" name="Line 3077"/>
            <p:cNvSpPr>
              <a:spLocks noChangeShapeType="1"/>
            </p:cNvSpPr>
            <p:nvPr/>
          </p:nvSpPr>
          <p:spPr bwMode="auto">
            <a:xfrm>
              <a:off x="1584" y="638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25" name="Line 3078"/>
            <p:cNvSpPr>
              <a:spLocks noChangeShapeType="1"/>
            </p:cNvSpPr>
            <p:nvPr/>
          </p:nvSpPr>
          <p:spPr bwMode="auto">
            <a:xfrm>
              <a:off x="1584" y="3192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26" name="Line 3079"/>
            <p:cNvSpPr>
              <a:spLocks noChangeShapeType="1"/>
            </p:cNvSpPr>
            <p:nvPr/>
          </p:nvSpPr>
          <p:spPr bwMode="auto">
            <a:xfrm>
              <a:off x="3944" y="638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27" name="Line 3080"/>
            <p:cNvSpPr>
              <a:spLocks noChangeShapeType="1"/>
            </p:cNvSpPr>
            <p:nvPr/>
          </p:nvSpPr>
          <p:spPr bwMode="auto">
            <a:xfrm>
              <a:off x="3944" y="3192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28" name="Line 3081"/>
            <p:cNvSpPr>
              <a:spLocks noChangeShapeType="1"/>
            </p:cNvSpPr>
            <p:nvPr/>
          </p:nvSpPr>
          <p:spPr bwMode="auto">
            <a:xfrm>
              <a:off x="1720" y="638"/>
              <a:ext cx="0" cy="25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29" name="Line 3082"/>
            <p:cNvSpPr>
              <a:spLocks noChangeShapeType="1"/>
            </p:cNvSpPr>
            <p:nvPr/>
          </p:nvSpPr>
          <p:spPr bwMode="auto">
            <a:xfrm>
              <a:off x="3944" y="638"/>
              <a:ext cx="0" cy="25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30" name="Line 3083"/>
            <p:cNvSpPr>
              <a:spLocks noChangeShapeType="1"/>
            </p:cNvSpPr>
            <p:nvPr/>
          </p:nvSpPr>
          <p:spPr bwMode="auto">
            <a:xfrm flipV="1">
              <a:off x="4080" y="228"/>
              <a:ext cx="0" cy="41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31" name="Line 3084"/>
            <p:cNvSpPr>
              <a:spLocks noChangeShapeType="1"/>
            </p:cNvSpPr>
            <p:nvPr/>
          </p:nvSpPr>
          <p:spPr bwMode="auto">
            <a:xfrm flipV="1">
              <a:off x="1584" y="228"/>
              <a:ext cx="0" cy="41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32" name="Line 3085"/>
            <p:cNvSpPr>
              <a:spLocks noChangeShapeType="1"/>
            </p:cNvSpPr>
            <p:nvPr/>
          </p:nvSpPr>
          <p:spPr bwMode="auto">
            <a:xfrm flipV="1">
              <a:off x="1584" y="3192"/>
              <a:ext cx="0" cy="41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0433" name="Group 3086"/>
            <p:cNvGrpSpPr>
              <a:grpSpLocks/>
            </p:cNvGrpSpPr>
            <p:nvPr/>
          </p:nvGrpSpPr>
          <p:grpSpPr bwMode="auto">
            <a:xfrm>
              <a:off x="1675" y="958"/>
              <a:ext cx="91" cy="501"/>
              <a:chOff x="1536" y="864"/>
              <a:chExt cx="96" cy="528"/>
            </a:xfrm>
          </p:grpSpPr>
          <p:grpSp>
            <p:nvGrpSpPr>
              <p:cNvPr id="60551" name="Group 3087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60553" name="Line 3088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554" name="Line 3089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0552" name="Line 3090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0434" name="Group 3091"/>
            <p:cNvGrpSpPr>
              <a:grpSpLocks/>
            </p:cNvGrpSpPr>
            <p:nvPr/>
          </p:nvGrpSpPr>
          <p:grpSpPr bwMode="auto">
            <a:xfrm rot="10800000">
              <a:off x="1856" y="3557"/>
              <a:ext cx="499" cy="91"/>
              <a:chOff x="3216" y="2736"/>
              <a:chExt cx="336" cy="96"/>
            </a:xfrm>
          </p:grpSpPr>
          <p:sp>
            <p:nvSpPr>
              <p:cNvPr id="60549" name="Line 309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550" name="Line 309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0435" name="Line 3094"/>
            <p:cNvSpPr>
              <a:spLocks noChangeShapeType="1"/>
            </p:cNvSpPr>
            <p:nvPr/>
          </p:nvSpPr>
          <p:spPr bwMode="auto">
            <a:xfrm>
              <a:off x="1856" y="3602"/>
              <a:ext cx="499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0436" name="Group 3095"/>
            <p:cNvGrpSpPr>
              <a:grpSpLocks/>
            </p:cNvGrpSpPr>
            <p:nvPr/>
          </p:nvGrpSpPr>
          <p:grpSpPr bwMode="auto">
            <a:xfrm rot="10800000">
              <a:off x="3263" y="3557"/>
              <a:ext cx="499" cy="91"/>
              <a:chOff x="3216" y="2736"/>
              <a:chExt cx="336" cy="96"/>
            </a:xfrm>
          </p:grpSpPr>
          <p:sp>
            <p:nvSpPr>
              <p:cNvPr id="60547" name="Line 309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548" name="Line 309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0437" name="Line 3098"/>
            <p:cNvSpPr>
              <a:spLocks noChangeShapeType="1"/>
            </p:cNvSpPr>
            <p:nvPr/>
          </p:nvSpPr>
          <p:spPr bwMode="auto">
            <a:xfrm>
              <a:off x="3263" y="3602"/>
              <a:ext cx="499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0438" name="Group 3099"/>
            <p:cNvGrpSpPr>
              <a:grpSpLocks/>
            </p:cNvGrpSpPr>
            <p:nvPr/>
          </p:nvGrpSpPr>
          <p:grpSpPr bwMode="auto">
            <a:xfrm>
              <a:off x="1675" y="1687"/>
              <a:ext cx="91" cy="502"/>
              <a:chOff x="1536" y="864"/>
              <a:chExt cx="96" cy="528"/>
            </a:xfrm>
          </p:grpSpPr>
          <p:grpSp>
            <p:nvGrpSpPr>
              <p:cNvPr id="60543" name="Group 3100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60545" name="Line 310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546" name="Line 310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0544" name="Line 3103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0439" name="Group 3104"/>
            <p:cNvGrpSpPr>
              <a:grpSpLocks/>
            </p:cNvGrpSpPr>
            <p:nvPr/>
          </p:nvGrpSpPr>
          <p:grpSpPr bwMode="auto">
            <a:xfrm>
              <a:off x="1675" y="2371"/>
              <a:ext cx="91" cy="502"/>
              <a:chOff x="1536" y="864"/>
              <a:chExt cx="96" cy="528"/>
            </a:xfrm>
          </p:grpSpPr>
          <p:grpSp>
            <p:nvGrpSpPr>
              <p:cNvPr id="60539" name="Group 3105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60541" name="Line 310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542" name="Line 310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0540" name="Line 3108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0440" name="Group 3109"/>
            <p:cNvGrpSpPr>
              <a:grpSpLocks/>
            </p:cNvGrpSpPr>
            <p:nvPr/>
          </p:nvGrpSpPr>
          <p:grpSpPr bwMode="auto">
            <a:xfrm>
              <a:off x="3898" y="912"/>
              <a:ext cx="91" cy="502"/>
              <a:chOff x="1536" y="864"/>
              <a:chExt cx="96" cy="528"/>
            </a:xfrm>
          </p:grpSpPr>
          <p:grpSp>
            <p:nvGrpSpPr>
              <p:cNvPr id="60535" name="Group 3110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60537" name="Line 311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538" name="Line 311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0536" name="Line 3113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0441" name="Group 3114"/>
            <p:cNvGrpSpPr>
              <a:grpSpLocks/>
            </p:cNvGrpSpPr>
            <p:nvPr/>
          </p:nvGrpSpPr>
          <p:grpSpPr bwMode="auto">
            <a:xfrm>
              <a:off x="3898" y="1642"/>
              <a:ext cx="91" cy="501"/>
              <a:chOff x="1536" y="864"/>
              <a:chExt cx="96" cy="528"/>
            </a:xfrm>
          </p:grpSpPr>
          <p:grpSp>
            <p:nvGrpSpPr>
              <p:cNvPr id="60531" name="Group 3115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60533" name="Line 311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534" name="Line 311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0532" name="Line 3118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0442" name="Group 3119"/>
            <p:cNvGrpSpPr>
              <a:grpSpLocks/>
            </p:cNvGrpSpPr>
            <p:nvPr/>
          </p:nvGrpSpPr>
          <p:grpSpPr bwMode="auto">
            <a:xfrm>
              <a:off x="3898" y="2326"/>
              <a:ext cx="91" cy="501"/>
              <a:chOff x="1536" y="864"/>
              <a:chExt cx="96" cy="528"/>
            </a:xfrm>
          </p:grpSpPr>
          <p:grpSp>
            <p:nvGrpSpPr>
              <p:cNvPr id="60527" name="Group 3120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60529" name="Line 312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530" name="Line 312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0528" name="Line 3123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0443" name="Group 3124"/>
            <p:cNvGrpSpPr>
              <a:grpSpLocks/>
            </p:cNvGrpSpPr>
            <p:nvPr/>
          </p:nvGrpSpPr>
          <p:grpSpPr bwMode="auto">
            <a:xfrm rot="10800000">
              <a:off x="1811" y="182"/>
              <a:ext cx="499" cy="92"/>
              <a:chOff x="3216" y="2736"/>
              <a:chExt cx="336" cy="96"/>
            </a:xfrm>
          </p:grpSpPr>
          <p:sp>
            <p:nvSpPr>
              <p:cNvPr id="60525" name="Line 3125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526" name="Line 3126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0444" name="Line 3127"/>
            <p:cNvSpPr>
              <a:spLocks noChangeShapeType="1"/>
            </p:cNvSpPr>
            <p:nvPr/>
          </p:nvSpPr>
          <p:spPr bwMode="auto">
            <a:xfrm>
              <a:off x="1811" y="228"/>
              <a:ext cx="499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0445" name="Group 3128"/>
            <p:cNvGrpSpPr>
              <a:grpSpLocks/>
            </p:cNvGrpSpPr>
            <p:nvPr/>
          </p:nvGrpSpPr>
          <p:grpSpPr bwMode="auto">
            <a:xfrm rot="10800000">
              <a:off x="3354" y="182"/>
              <a:ext cx="499" cy="92"/>
              <a:chOff x="3216" y="2736"/>
              <a:chExt cx="336" cy="96"/>
            </a:xfrm>
          </p:grpSpPr>
          <p:sp>
            <p:nvSpPr>
              <p:cNvPr id="60523" name="Line 312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524" name="Line 313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0446" name="Line 3131"/>
            <p:cNvSpPr>
              <a:spLocks noChangeShapeType="1"/>
            </p:cNvSpPr>
            <p:nvPr/>
          </p:nvSpPr>
          <p:spPr bwMode="auto">
            <a:xfrm>
              <a:off x="3354" y="228"/>
              <a:ext cx="499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0447" name="Group 3132"/>
            <p:cNvGrpSpPr>
              <a:grpSpLocks/>
            </p:cNvGrpSpPr>
            <p:nvPr/>
          </p:nvGrpSpPr>
          <p:grpSpPr bwMode="auto">
            <a:xfrm>
              <a:off x="2628" y="3455"/>
              <a:ext cx="363" cy="147"/>
              <a:chOff x="3696" y="2016"/>
              <a:chExt cx="384" cy="155"/>
            </a:xfrm>
          </p:grpSpPr>
          <p:grpSp>
            <p:nvGrpSpPr>
              <p:cNvPr id="60517" name="Group 3133"/>
              <p:cNvGrpSpPr>
                <a:grpSpLocks/>
              </p:cNvGrpSpPr>
              <p:nvPr/>
            </p:nvGrpSpPr>
            <p:grpSpPr bwMode="auto">
              <a:xfrm rot="5400000" flipV="1">
                <a:off x="3906" y="1998"/>
                <a:ext cx="155" cy="192"/>
                <a:chOff x="1827" y="2496"/>
                <a:chExt cx="93" cy="96"/>
              </a:xfrm>
            </p:grpSpPr>
            <p:sp>
              <p:nvSpPr>
                <p:cNvPr id="60521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522" name="Line 3135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0518" name="Group 3136"/>
              <p:cNvGrpSpPr>
                <a:grpSpLocks/>
              </p:cNvGrpSpPr>
              <p:nvPr/>
            </p:nvGrpSpPr>
            <p:grpSpPr bwMode="auto">
              <a:xfrm rot="-5400000" flipH="1" flipV="1">
                <a:off x="3714" y="1998"/>
                <a:ext cx="155" cy="192"/>
                <a:chOff x="1827" y="2496"/>
                <a:chExt cx="93" cy="96"/>
              </a:xfrm>
            </p:grpSpPr>
            <p:sp>
              <p:nvSpPr>
                <p:cNvPr id="60519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520" name="Line 3138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60448" name="Line 3139"/>
            <p:cNvSpPr>
              <a:spLocks noChangeShapeType="1"/>
            </p:cNvSpPr>
            <p:nvPr/>
          </p:nvSpPr>
          <p:spPr bwMode="auto">
            <a:xfrm>
              <a:off x="1720" y="775"/>
              <a:ext cx="5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49" name="Line 3140"/>
            <p:cNvSpPr>
              <a:spLocks noChangeShapeType="1"/>
            </p:cNvSpPr>
            <p:nvPr/>
          </p:nvSpPr>
          <p:spPr bwMode="auto">
            <a:xfrm>
              <a:off x="1720" y="3055"/>
              <a:ext cx="5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50" name="Line 3141"/>
            <p:cNvSpPr>
              <a:spLocks noChangeShapeType="1"/>
            </p:cNvSpPr>
            <p:nvPr/>
          </p:nvSpPr>
          <p:spPr bwMode="auto">
            <a:xfrm>
              <a:off x="2310" y="775"/>
              <a:ext cx="0" cy="22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51" name="Text Box 3142"/>
            <p:cNvSpPr txBox="1">
              <a:spLocks noChangeArrowheads="1"/>
            </p:cNvSpPr>
            <p:nvPr/>
          </p:nvSpPr>
          <p:spPr bwMode="auto">
            <a:xfrm>
              <a:off x="2401" y="1596"/>
              <a:ext cx="911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 dirty="0">
                  <a:latin typeface="Arial" charset="0"/>
                </a:rPr>
                <a:t>Lobby and Resident Recreation Area</a:t>
              </a:r>
            </a:p>
          </p:txBody>
        </p:sp>
        <p:sp>
          <p:nvSpPr>
            <p:cNvPr id="60452" name="Text Box 3143"/>
            <p:cNvSpPr txBox="1">
              <a:spLocks noChangeArrowheads="1"/>
            </p:cNvSpPr>
            <p:nvPr/>
          </p:nvSpPr>
          <p:spPr bwMode="auto">
            <a:xfrm>
              <a:off x="1720" y="1778"/>
              <a:ext cx="63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Fitness Room</a:t>
              </a:r>
            </a:p>
          </p:txBody>
        </p:sp>
        <p:grpSp>
          <p:nvGrpSpPr>
            <p:cNvPr id="60453" name="Group 3144"/>
            <p:cNvGrpSpPr>
              <a:grpSpLocks/>
            </p:cNvGrpSpPr>
            <p:nvPr/>
          </p:nvGrpSpPr>
          <p:grpSpPr bwMode="auto">
            <a:xfrm rot="10800000" flipH="1" flipV="1">
              <a:off x="2174" y="2782"/>
              <a:ext cx="136" cy="182"/>
              <a:chOff x="1827" y="2496"/>
              <a:chExt cx="93" cy="96"/>
            </a:xfrm>
          </p:grpSpPr>
          <p:sp>
            <p:nvSpPr>
              <p:cNvPr id="6051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516" name="Line 314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0454" name="Group 3147"/>
            <p:cNvGrpSpPr>
              <a:grpSpLocks/>
            </p:cNvGrpSpPr>
            <p:nvPr/>
          </p:nvGrpSpPr>
          <p:grpSpPr bwMode="auto">
            <a:xfrm rot="10800000" flipH="1">
              <a:off x="2174" y="866"/>
              <a:ext cx="136" cy="183"/>
              <a:chOff x="1827" y="2496"/>
              <a:chExt cx="93" cy="96"/>
            </a:xfrm>
          </p:grpSpPr>
          <p:sp>
            <p:nvSpPr>
              <p:cNvPr id="6051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514" name="Line 314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0455" name="Line 3150"/>
            <p:cNvSpPr>
              <a:spLocks noChangeShapeType="1"/>
            </p:cNvSpPr>
            <p:nvPr/>
          </p:nvSpPr>
          <p:spPr bwMode="auto">
            <a:xfrm>
              <a:off x="3354" y="775"/>
              <a:ext cx="5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56" name="Line 3151"/>
            <p:cNvSpPr>
              <a:spLocks noChangeShapeType="1"/>
            </p:cNvSpPr>
            <p:nvPr/>
          </p:nvSpPr>
          <p:spPr bwMode="auto">
            <a:xfrm>
              <a:off x="3354" y="3055"/>
              <a:ext cx="5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57" name="Line 3152"/>
            <p:cNvSpPr>
              <a:spLocks noChangeShapeType="1"/>
            </p:cNvSpPr>
            <p:nvPr/>
          </p:nvSpPr>
          <p:spPr bwMode="auto">
            <a:xfrm>
              <a:off x="3354" y="775"/>
              <a:ext cx="0" cy="22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0458" name="Group 3153"/>
            <p:cNvGrpSpPr>
              <a:grpSpLocks/>
            </p:cNvGrpSpPr>
            <p:nvPr/>
          </p:nvGrpSpPr>
          <p:grpSpPr bwMode="auto">
            <a:xfrm rot="10800000" flipV="1">
              <a:off x="3354" y="2782"/>
              <a:ext cx="136" cy="182"/>
              <a:chOff x="1827" y="2496"/>
              <a:chExt cx="93" cy="96"/>
            </a:xfrm>
          </p:grpSpPr>
          <p:sp>
            <p:nvSpPr>
              <p:cNvPr id="6051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512" name="Line 3155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0459" name="Group 3156"/>
            <p:cNvGrpSpPr>
              <a:grpSpLocks/>
            </p:cNvGrpSpPr>
            <p:nvPr/>
          </p:nvGrpSpPr>
          <p:grpSpPr bwMode="auto">
            <a:xfrm rot="10800000">
              <a:off x="3354" y="866"/>
              <a:ext cx="136" cy="183"/>
              <a:chOff x="1827" y="2496"/>
              <a:chExt cx="93" cy="96"/>
            </a:xfrm>
          </p:grpSpPr>
          <p:sp>
            <p:nvSpPr>
              <p:cNvPr id="6050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510" name="Line 315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0460" name="Text Box 3159"/>
            <p:cNvSpPr txBox="1">
              <a:spLocks noChangeArrowheads="1"/>
            </p:cNvSpPr>
            <p:nvPr/>
          </p:nvSpPr>
          <p:spPr bwMode="auto">
            <a:xfrm>
              <a:off x="3309" y="1778"/>
              <a:ext cx="63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Indoor Pool</a:t>
              </a:r>
            </a:p>
          </p:txBody>
        </p:sp>
        <p:grpSp>
          <p:nvGrpSpPr>
            <p:cNvPr id="60461" name="Group 3160"/>
            <p:cNvGrpSpPr>
              <a:grpSpLocks/>
            </p:cNvGrpSpPr>
            <p:nvPr/>
          </p:nvGrpSpPr>
          <p:grpSpPr bwMode="auto">
            <a:xfrm>
              <a:off x="2537" y="228"/>
              <a:ext cx="635" cy="502"/>
              <a:chOff x="2448" y="336"/>
              <a:chExt cx="672" cy="528"/>
            </a:xfrm>
          </p:grpSpPr>
          <p:sp>
            <p:nvSpPr>
              <p:cNvPr id="60465" name="Line 3161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816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466" name="Line 3162"/>
              <p:cNvSpPr>
                <a:spLocks noChangeShapeType="1"/>
              </p:cNvSpPr>
              <p:nvPr/>
            </p:nvSpPr>
            <p:spPr bwMode="auto">
              <a:xfrm rot="10800000">
                <a:off x="2784" y="480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467" name="Line 3163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480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468" name="Line 3164"/>
              <p:cNvSpPr>
                <a:spLocks noChangeShapeType="1"/>
              </p:cNvSpPr>
              <p:nvPr/>
            </p:nvSpPr>
            <p:spPr bwMode="auto">
              <a:xfrm rot="10800000" flipV="1">
                <a:off x="2448" y="480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469" name="Text Box 3165"/>
              <p:cNvSpPr txBox="1">
                <a:spLocks noChangeArrowheads="1"/>
              </p:cNvSpPr>
              <p:nvPr/>
            </p:nvSpPr>
            <p:spPr bwMode="auto">
              <a:xfrm>
                <a:off x="2477" y="572"/>
                <a:ext cx="288" cy="1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ELV</a:t>
                </a:r>
              </a:p>
            </p:txBody>
          </p:sp>
          <p:sp>
            <p:nvSpPr>
              <p:cNvPr id="60470" name="Line 3166"/>
              <p:cNvSpPr>
                <a:spLocks noChangeShapeType="1"/>
              </p:cNvSpPr>
              <p:nvPr/>
            </p:nvSpPr>
            <p:spPr bwMode="auto">
              <a:xfrm rot="10800000" flipV="1">
                <a:off x="2784" y="815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471" name="Line 3167"/>
              <p:cNvSpPr>
                <a:spLocks noChangeShapeType="1"/>
              </p:cNvSpPr>
              <p:nvPr/>
            </p:nvSpPr>
            <p:spPr bwMode="auto">
              <a:xfrm rot="10800000" flipH="1">
                <a:off x="2784" y="479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472" name="Line 3168"/>
              <p:cNvSpPr>
                <a:spLocks noChangeShapeType="1"/>
              </p:cNvSpPr>
              <p:nvPr/>
            </p:nvSpPr>
            <p:spPr bwMode="auto">
              <a:xfrm rot="10800000" flipV="1">
                <a:off x="2784" y="479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473" name="Line 3169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479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474" name="Line 3170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480"/>
                <a:ext cx="0" cy="33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60475" name="Group 3171"/>
              <p:cNvGrpSpPr>
                <a:grpSpLocks/>
              </p:cNvGrpSpPr>
              <p:nvPr/>
            </p:nvGrpSpPr>
            <p:grpSpPr bwMode="auto">
              <a:xfrm rot="-5400000">
                <a:off x="2904" y="696"/>
                <a:ext cx="96" cy="240"/>
                <a:chOff x="3072" y="912"/>
                <a:chExt cx="96" cy="240"/>
              </a:xfrm>
            </p:grpSpPr>
            <p:sp>
              <p:nvSpPr>
                <p:cNvPr id="60504" name="Line 3172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120" y="100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505" name="Line 3173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91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506" name="Line 3174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08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507" name="Line 3175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56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508" name="Line 3176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15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0476" name="Text Box 3177"/>
              <p:cNvSpPr txBox="1">
                <a:spLocks noChangeArrowheads="1"/>
              </p:cNvSpPr>
              <p:nvPr/>
            </p:nvSpPr>
            <p:spPr bwMode="auto">
              <a:xfrm flipH="1">
                <a:off x="2804" y="572"/>
                <a:ext cx="288" cy="1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ELV</a:t>
                </a:r>
              </a:p>
            </p:txBody>
          </p:sp>
          <p:grpSp>
            <p:nvGrpSpPr>
              <p:cNvPr id="60477" name="Group 3178"/>
              <p:cNvGrpSpPr>
                <a:grpSpLocks/>
              </p:cNvGrpSpPr>
              <p:nvPr/>
            </p:nvGrpSpPr>
            <p:grpSpPr bwMode="auto">
              <a:xfrm flipV="1">
                <a:off x="2448" y="336"/>
                <a:ext cx="672" cy="144"/>
                <a:chOff x="2448" y="1680"/>
                <a:chExt cx="672" cy="144"/>
              </a:xfrm>
            </p:grpSpPr>
            <p:sp>
              <p:nvSpPr>
                <p:cNvPr id="60485" name="Line 3179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52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486" name="Line 318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56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487" name="Line 318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61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488" name="Line 3182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66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489" name="Line 3183"/>
                <p:cNvSpPr>
                  <a:spLocks noChangeShapeType="1"/>
                </p:cNvSpPr>
                <p:nvPr/>
              </p:nvSpPr>
              <p:spPr bwMode="auto">
                <a:xfrm rot="-5400000">
                  <a:off x="2616" y="1512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490" name="Line 3184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90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491" name="Line 3185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85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492" name="Line 3186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80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493" name="Line 3187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76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494" name="Line 3188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2952" y="1512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495" name="Line 3189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71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496" name="Line 319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47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497" name="Line 319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42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498" name="Line 3192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37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499" name="Line 3193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304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500" name="Line 3194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300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501" name="Line 3195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95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502" name="Line 3196"/>
                <p:cNvSpPr>
                  <a:spLocks noChangeShapeType="1"/>
                </p:cNvSpPr>
                <p:nvPr/>
              </p:nvSpPr>
              <p:spPr bwMode="auto">
                <a:xfrm rot="-5400000">
                  <a:off x="2616" y="1587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503" name="Line 3197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2952" y="1587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0478" name="Line 3198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480"/>
                <a:ext cx="0" cy="33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60479" name="Group 3199"/>
              <p:cNvGrpSpPr>
                <a:grpSpLocks/>
              </p:cNvGrpSpPr>
              <p:nvPr/>
            </p:nvGrpSpPr>
            <p:grpSpPr bwMode="auto">
              <a:xfrm rot="-5400000">
                <a:off x="2568" y="696"/>
                <a:ext cx="96" cy="240"/>
                <a:chOff x="3072" y="912"/>
                <a:chExt cx="96" cy="240"/>
              </a:xfrm>
            </p:grpSpPr>
            <p:sp>
              <p:nvSpPr>
                <p:cNvPr id="60480" name="Line 3200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120" y="100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481" name="Line 3201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91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482" name="Line 3202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08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483" name="Line 3203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56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484" name="Line 3204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15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60462" name="Line 3205"/>
            <p:cNvSpPr>
              <a:spLocks noChangeShapeType="1"/>
            </p:cNvSpPr>
            <p:nvPr/>
          </p:nvSpPr>
          <p:spPr bwMode="auto">
            <a:xfrm>
              <a:off x="2401" y="137"/>
              <a:ext cx="45" cy="91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63" name="Line 3206"/>
            <p:cNvSpPr>
              <a:spLocks noChangeShapeType="1"/>
            </p:cNvSpPr>
            <p:nvPr/>
          </p:nvSpPr>
          <p:spPr bwMode="auto">
            <a:xfrm flipH="1">
              <a:off x="2446" y="137"/>
              <a:ext cx="46" cy="91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464" name="Text Box 3207"/>
            <p:cNvSpPr txBox="1">
              <a:spLocks noChangeArrowheads="1"/>
            </p:cNvSpPr>
            <p:nvPr/>
          </p:nvSpPr>
          <p:spPr bwMode="auto">
            <a:xfrm>
              <a:off x="2355" y="0"/>
              <a:ext cx="681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Standpipe Hookup</a:t>
              </a: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A4DDF86E-891B-44B4-8B07-907EAFB126C9}" type="slidenum">
              <a:rPr lang="en-US"/>
              <a:pPr>
                <a:defRPr/>
              </a:pPr>
              <a:t>164</a:t>
            </a:fld>
            <a:endParaRPr lang="en-US" dirty="0"/>
          </a:p>
        </p:txBody>
      </p:sp>
      <p:sp>
        <p:nvSpPr>
          <p:cNvPr id="11268" name="Rectangle 1269"/>
          <p:cNvSpPr>
            <a:spLocks noChangeArrowheads="1"/>
          </p:cNvSpPr>
          <p:nvPr/>
        </p:nvSpPr>
        <p:spPr bwMode="auto">
          <a:xfrm>
            <a:off x="1143000" y="0"/>
            <a:ext cx="6781800" cy="579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69" name="Text Box 1265"/>
          <p:cNvSpPr txBox="1">
            <a:spLocks noChangeArrowheads="1"/>
          </p:cNvSpPr>
          <p:nvPr/>
        </p:nvSpPr>
        <p:spPr bwMode="auto">
          <a:xfrm>
            <a:off x="6248400" y="2438400"/>
            <a:ext cx="1828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>
                <a:latin typeface="Arial" charset="0"/>
              </a:rPr>
              <a:t>2nd to 22nd Floor </a:t>
            </a:r>
            <a:br>
              <a:rPr lang="en-US" sz="1800" b="1" dirty="0">
                <a:latin typeface="Arial" charset="0"/>
              </a:rPr>
            </a:br>
            <a:r>
              <a:rPr lang="en-US" sz="1800" b="1" dirty="0">
                <a:latin typeface="Arial" charset="0"/>
              </a:rPr>
              <a:t>Typical</a:t>
            </a:r>
          </a:p>
        </p:txBody>
      </p:sp>
      <p:grpSp>
        <p:nvGrpSpPr>
          <p:cNvPr id="11270" name="Group 1270"/>
          <p:cNvGrpSpPr>
            <a:grpSpLocks/>
          </p:cNvGrpSpPr>
          <p:nvPr/>
        </p:nvGrpSpPr>
        <p:grpSpPr bwMode="auto">
          <a:xfrm>
            <a:off x="2133600" y="0"/>
            <a:ext cx="4271963" cy="5638800"/>
            <a:chOff x="1437" y="96"/>
            <a:chExt cx="2648" cy="3840"/>
          </a:xfrm>
        </p:grpSpPr>
        <p:sp>
          <p:nvSpPr>
            <p:cNvPr id="11272" name="Line 1026"/>
            <p:cNvSpPr>
              <a:spLocks noChangeShapeType="1"/>
            </p:cNvSpPr>
            <p:nvPr/>
          </p:nvSpPr>
          <p:spPr bwMode="auto">
            <a:xfrm>
              <a:off x="1440" y="3888"/>
              <a:ext cx="26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273" name="Line 1027"/>
            <p:cNvSpPr>
              <a:spLocks noChangeShapeType="1"/>
            </p:cNvSpPr>
            <p:nvPr/>
          </p:nvSpPr>
          <p:spPr bwMode="auto">
            <a:xfrm>
              <a:off x="1440" y="336"/>
              <a:ext cx="26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274" name="Line 1028"/>
            <p:cNvSpPr>
              <a:spLocks noChangeShapeType="1"/>
            </p:cNvSpPr>
            <p:nvPr/>
          </p:nvSpPr>
          <p:spPr bwMode="auto">
            <a:xfrm flipV="1">
              <a:off x="4080" y="345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275" name="Line 1029"/>
            <p:cNvSpPr>
              <a:spLocks noChangeShapeType="1"/>
            </p:cNvSpPr>
            <p:nvPr/>
          </p:nvSpPr>
          <p:spPr bwMode="auto">
            <a:xfrm>
              <a:off x="1440" y="76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276" name="Line 1030"/>
            <p:cNvSpPr>
              <a:spLocks noChangeShapeType="1"/>
            </p:cNvSpPr>
            <p:nvPr/>
          </p:nvSpPr>
          <p:spPr bwMode="auto">
            <a:xfrm>
              <a:off x="1440" y="3456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277" name="Line 1031"/>
            <p:cNvSpPr>
              <a:spLocks noChangeShapeType="1"/>
            </p:cNvSpPr>
            <p:nvPr/>
          </p:nvSpPr>
          <p:spPr bwMode="auto">
            <a:xfrm>
              <a:off x="3936" y="76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278" name="Line 1032"/>
            <p:cNvSpPr>
              <a:spLocks noChangeShapeType="1"/>
            </p:cNvSpPr>
            <p:nvPr/>
          </p:nvSpPr>
          <p:spPr bwMode="auto">
            <a:xfrm>
              <a:off x="3936" y="3456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279" name="Line 1033"/>
            <p:cNvSpPr>
              <a:spLocks noChangeShapeType="1"/>
            </p:cNvSpPr>
            <p:nvPr/>
          </p:nvSpPr>
          <p:spPr bwMode="auto">
            <a:xfrm>
              <a:off x="1584" y="768"/>
              <a:ext cx="0" cy="2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280" name="Line 1034"/>
            <p:cNvSpPr>
              <a:spLocks noChangeShapeType="1"/>
            </p:cNvSpPr>
            <p:nvPr/>
          </p:nvSpPr>
          <p:spPr bwMode="auto">
            <a:xfrm>
              <a:off x="3936" y="768"/>
              <a:ext cx="0" cy="2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281" name="Line 1035"/>
            <p:cNvSpPr>
              <a:spLocks noChangeShapeType="1"/>
            </p:cNvSpPr>
            <p:nvPr/>
          </p:nvSpPr>
          <p:spPr bwMode="auto">
            <a:xfrm flipV="1">
              <a:off x="4080" y="33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282" name="Line 1036"/>
            <p:cNvSpPr>
              <a:spLocks noChangeShapeType="1"/>
            </p:cNvSpPr>
            <p:nvPr/>
          </p:nvSpPr>
          <p:spPr bwMode="auto">
            <a:xfrm flipV="1">
              <a:off x="1440" y="33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283" name="Line 1037"/>
            <p:cNvSpPr>
              <a:spLocks noChangeShapeType="1"/>
            </p:cNvSpPr>
            <p:nvPr/>
          </p:nvSpPr>
          <p:spPr bwMode="auto">
            <a:xfrm flipV="1">
              <a:off x="1440" y="345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1284" name="Group 1038"/>
            <p:cNvGrpSpPr>
              <a:grpSpLocks/>
            </p:cNvGrpSpPr>
            <p:nvPr/>
          </p:nvGrpSpPr>
          <p:grpSpPr bwMode="auto">
            <a:xfrm>
              <a:off x="1536" y="1104"/>
              <a:ext cx="96" cy="528"/>
              <a:chOff x="1536" y="864"/>
              <a:chExt cx="96" cy="528"/>
            </a:xfrm>
          </p:grpSpPr>
          <p:grpSp>
            <p:nvGrpSpPr>
              <p:cNvPr id="11508" name="Group 1039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11510" name="Line 104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511" name="Line 104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1509" name="Line 1042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1285" name="Group 1043"/>
            <p:cNvGrpSpPr>
              <a:grpSpLocks/>
            </p:cNvGrpSpPr>
            <p:nvPr/>
          </p:nvGrpSpPr>
          <p:grpSpPr bwMode="auto">
            <a:xfrm rot="10800000">
              <a:off x="1728" y="3840"/>
              <a:ext cx="528" cy="96"/>
              <a:chOff x="3216" y="2736"/>
              <a:chExt cx="336" cy="96"/>
            </a:xfrm>
          </p:grpSpPr>
          <p:sp>
            <p:nvSpPr>
              <p:cNvPr id="11506" name="Line 104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507" name="Line 104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1286" name="Line 1046"/>
            <p:cNvSpPr>
              <a:spLocks noChangeShapeType="1"/>
            </p:cNvSpPr>
            <p:nvPr/>
          </p:nvSpPr>
          <p:spPr bwMode="auto">
            <a:xfrm>
              <a:off x="1728" y="388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1287" name="Group 1047"/>
            <p:cNvGrpSpPr>
              <a:grpSpLocks/>
            </p:cNvGrpSpPr>
            <p:nvPr/>
          </p:nvGrpSpPr>
          <p:grpSpPr bwMode="auto">
            <a:xfrm rot="10800000">
              <a:off x="3216" y="3840"/>
              <a:ext cx="528" cy="96"/>
              <a:chOff x="3216" y="2736"/>
              <a:chExt cx="336" cy="96"/>
            </a:xfrm>
          </p:grpSpPr>
          <p:sp>
            <p:nvSpPr>
              <p:cNvPr id="11504" name="Line 104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505" name="Line 104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1288" name="Line 1050"/>
            <p:cNvSpPr>
              <a:spLocks noChangeShapeType="1"/>
            </p:cNvSpPr>
            <p:nvPr/>
          </p:nvSpPr>
          <p:spPr bwMode="auto">
            <a:xfrm>
              <a:off x="3216" y="388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1289" name="Group 1051"/>
            <p:cNvGrpSpPr>
              <a:grpSpLocks/>
            </p:cNvGrpSpPr>
            <p:nvPr/>
          </p:nvGrpSpPr>
          <p:grpSpPr bwMode="auto">
            <a:xfrm>
              <a:off x="1536" y="1872"/>
              <a:ext cx="96" cy="528"/>
              <a:chOff x="1536" y="864"/>
              <a:chExt cx="96" cy="528"/>
            </a:xfrm>
          </p:grpSpPr>
          <p:grpSp>
            <p:nvGrpSpPr>
              <p:cNvPr id="11500" name="Group 1052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11502" name="Line 1053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503" name="Line 1054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1501" name="Line 1055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1290" name="Group 1056"/>
            <p:cNvGrpSpPr>
              <a:grpSpLocks/>
            </p:cNvGrpSpPr>
            <p:nvPr/>
          </p:nvGrpSpPr>
          <p:grpSpPr bwMode="auto">
            <a:xfrm>
              <a:off x="1536" y="2592"/>
              <a:ext cx="96" cy="528"/>
              <a:chOff x="1536" y="864"/>
              <a:chExt cx="96" cy="528"/>
            </a:xfrm>
          </p:grpSpPr>
          <p:grpSp>
            <p:nvGrpSpPr>
              <p:cNvPr id="11496" name="Group 1057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11498" name="Line 1058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499" name="Line 1059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1497" name="Line 1060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1291" name="Group 1061"/>
            <p:cNvGrpSpPr>
              <a:grpSpLocks/>
            </p:cNvGrpSpPr>
            <p:nvPr/>
          </p:nvGrpSpPr>
          <p:grpSpPr bwMode="auto">
            <a:xfrm>
              <a:off x="3888" y="1056"/>
              <a:ext cx="96" cy="528"/>
              <a:chOff x="1536" y="864"/>
              <a:chExt cx="96" cy="528"/>
            </a:xfrm>
          </p:grpSpPr>
          <p:grpSp>
            <p:nvGrpSpPr>
              <p:cNvPr id="11492" name="Group 1062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11494" name="Line 1063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495" name="Line 1064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1493" name="Line 1065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1292" name="Group 1066"/>
            <p:cNvGrpSpPr>
              <a:grpSpLocks/>
            </p:cNvGrpSpPr>
            <p:nvPr/>
          </p:nvGrpSpPr>
          <p:grpSpPr bwMode="auto">
            <a:xfrm>
              <a:off x="3888" y="1824"/>
              <a:ext cx="96" cy="528"/>
              <a:chOff x="1536" y="864"/>
              <a:chExt cx="96" cy="528"/>
            </a:xfrm>
          </p:grpSpPr>
          <p:grpSp>
            <p:nvGrpSpPr>
              <p:cNvPr id="11488" name="Group 1067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11490" name="Line 1068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491" name="Line 1069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1489" name="Line 1070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1293" name="Group 1071"/>
            <p:cNvGrpSpPr>
              <a:grpSpLocks/>
            </p:cNvGrpSpPr>
            <p:nvPr/>
          </p:nvGrpSpPr>
          <p:grpSpPr bwMode="auto">
            <a:xfrm>
              <a:off x="3888" y="2544"/>
              <a:ext cx="96" cy="528"/>
              <a:chOff x="1536" y="864"/>
              <a:chExt cx="96" cy="528"/>
            </a:xfrm>
          </p:grpSpPr>
          <p:grpSp>
            <p:nvGrpSpPr>
              <p:cNvPr id="11484" name="Group 1072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11486" name="Line 1073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487" name="Line 1074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1485" name="Line 1075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1294" name="Group 1076"/>
            <p:cNvGrpSpPr>
              <a:grpSpLocks/>
            </p:cNvGrpSpPr>
            <p:nvPr/>
          </p:nvGrpSpPr>
          <p:grpSpPr bwMode="auto">
            <a:xfrm>
              <a:off x="2448" y="336"/>
              <a:ext cx="672" cy="528"/>
              <a:chOff x="2448" y="336"/>
              <a:chExt cx="672" cy="528"/>
            </a:xfrm>
          </p:grpSpPr>
          <p:sp>
            <p:nvSpPr>
              <p:cNvPr id="11440" name="Line 1077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816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441" name="Line 1078"/>
              <p:cNvSpPr>
                <a:spLocks noChangeShapeType="1"/>
              </p:cNvSpPr>
              <p:nvPr/>
            </p:nvSpPr>
            <p:spPr bwMode="auto">
              <a:xfrm rot="10800000">
                <a:off x="2784" y="480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442" name="Line 1079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480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443" name="Line 1080"/>
              <p:cNvSpPr>
                <a:spLocks noChangeShapeType="1"/>
              </p:cNvSpPr>
              <p:nvPr/>
            </p:nvSpPr>
            <p:spPr bwMode="auto">
              <a:xfrm rot="10800000" flipV="1">
                <a:off x="2448" y="480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444" name="Text Box 1081"/>
              <p:cNvSpPr txBox="1">
                <a:spLocks noChangeArrowheads="1"/>
              </p:cNvSpPr>
              <p:nvPr/>
            </p:nvSpPr>
            <p:spPr bwMode="auto">
              <a:xfrm>
                <a:off x="2477" y="572"/>
                <a:ext cx="288" cy="1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ELV</a:t>
                </a:r>
              </a:p>
            </p:txBody>
          </p:sp>
          <p:sp>
            <p:nvSpPr>
              <p:cNvPr id="11445" name="Line 1082"/>
              <p:cNvSpPr>
                <a:spLocks noChangeShapeType="1"/>
              </p:cNvSpPr>
              <p:nvPr/>
            </p:nvSpPr>
            <p:spPr bwMode="auto">
              <a:xfrm rot="10800000" flipV="1">
                <a:off x="2784" y="815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446" name="Line 1083"/>
              <p:cNvSpPr>
                <a:spLocks noChangeShapeType="1"/>
              </p:cNvSpPr>
              <p:nvPr/>
            </p:nvSpPr>
            <p:spPr bwMode="auto">
              <a:xfrm rot="10800000" flipH="1">
                <a:off x="2784" y="479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447" name="Line 1084"/>
              <p:cNvSpPr>
                <a:spLocks noChangeShapeType="1"/>
              </p:cNvSpPr>
              <p:nvPr/>
            </p:nvSpPr>
            <p:spPr bwMode="auto">
              <a:xfrm rot="10800000" flipV="1">
                <a:off x="2784" y="479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448" name="Line 1085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479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449" name="Line 1086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480"/>
                <a:ext cx="0" cy="33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1450" name="Group 1087"/>
              <p:cNvGrpSpPr>
                <a:grpSpLocks/>
              </p:cNvGrpSpPr>
              <p:nvPr/>
            </p:nvGrpSpPr>
            <p:grpSpPr bwMode="auto">
              <a:xfrm rot="-5400000">
                <a:off x="2904" y="696"/>
                <a:ext cx="96" cy="240"/>
                <a:chOff x="3072" y="912"/>
                <a:chExt cx="96" cy="240"/>
              </a:xfrm>
            </p:grpSpPr>
            <p:sp>
              <p:nvSpPr>
                <p:cNvPr id="11479" name="Line 1088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120" y="100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480" name="Line 1089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91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481" name="Line 1090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08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482" name="Line 1091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56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483" name="Line 1092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15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1451" name="Text Box 1093"/>
              <p:cNvSpPr txBox="1">
                <a:spLocks noChangeArrowheads="1"/>
              </p:cNvSpPr>
              <p:nvPr/>
            </p:nvSpPr>
            <p:spPr bwMode="auto">
              <a:xfrm flipH="1">
                <a:off x="2803" y="572"/>
                <a:ext cx="288" cy="1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ELV</a:t>
                </a:r>
              </a:p>
            </p:txBody>
          </p:sp>
          <p:grpSp>
            <p:nvGrpSpPr>
              <p:cNvPr id="11452" name="Group 1094"/>
              <p:cNvGrpSpPr>
                <a:grpSpLocks/>
              </p:cNvGrpSpPr>
              <p:nvPr/>
            </p:nvGrpSpPr>
            <p:grpSpPr bwMode="auto">
              <a:xfrm flipV="1">
                <a:off x="2448" y="336"/>
                <a:ext cx="672" cy="144"/>
                <a:chOff x="2448" y="1680"/>
                <a:chExt cx="672" cy="144"/>
              </a:xfrm>
            </p:grpSpPr>
            <p:sp>
              <p:nvSpPr>
                <p:cNvPr id="11460" name="Line 1095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52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461" name="Line 1096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56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462" name="Line 1097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61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463" name="Line 1098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66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464" name="Line 1099"/>
                <p:cNvSpPr>
                  <a:spLocks noChangeShapeType="1"/>
                </p:cNvSpPr>
                <p:nvPr/>
              </p:nvSpPr>
              <p:spPr bwMode="auto">
                <a:xfrm rot="-5400000">
                  <a:off x="2616" y="1512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465" name="Line 1100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90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466" name="Line 1101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85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467" name="Line 1102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80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468" name="Line 1103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76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469" name="Line 1104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2952" y="1512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470" name="Line 1105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71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471" name="Line 1106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47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472" name="Line 1107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42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473" name="Line 1108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37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474" name="Line 1109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304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475" name="Line 1110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300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476" name="Line 1111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95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477" name="Line 1112"/>
                <p:cNvSpPr>
                  <a:spLocks noChangeShapeType="1"/>
                </p:cNvSpPr>
                <p:nvPr/>
              </p:nvSpPr>
              <p:spPr bwMode="auto">
                <a:xfrm rot="-5400000">
                  <a:off x="2616" y="1587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478" name="Line 1113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2952" y="1587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1453" name="Line 1114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480"/>
                <a:ext cx="0" cy="33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1454" name="Group 1115"/>
              <p:cNvGrpSpPr>
                <a:grpSpLocks/>
              </p:cNvGrpSpPr>
              <p:nvPr/>
            </p:nvGrpSpPr>
            <p:grpSpPr bwMode="auto">
              <a:xfrm rot="-5400000">
                <a:off x="2568" y="696"/>
                <a:ext cx="96" cy="240"/>
                <a:chOff x="3072" y="912"/>
                <a:chExt cx="96" cy="240"/>
              </a:xfrm>
            </p:grpSpPr>
            <p:sp>
              <p:nvSpPr>
                <p:cNvPr id="11455" name="Line 1116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120" y="100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456" name="Line 1117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91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457" name="Line 1118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08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458" name="Line 1119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56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459" name="Line 1120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15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1295" name="Group 1121"/>
            <p:cNvGrpSpPr>
              <a:grpSpLocks/>
            </p:cNvGrpSpPr>
            <p:nvPr/>
          </p:nvGrpSpPr>
          <p:grpSpPr bwMode="auto">
            <a:xfrm rot="10800000">
              <a:off x="1680" y="288"/>
              <a:ext cx="528" cy="96"/>
              <a:chOff x="3216" y="2736"/>
              <a:chExt cx="336" cy="96"/>
            </a:xfrm>
          </p:grpSpPr>
          <p:sp>
            <p:nvSpPr>
              <p:cNvPr id="11438" name="Line 112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439" name="Line 112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1296" name="Line 1124"/>
            <p:cNvSpPr>
              <a:spLocks noChangeShapeType="1"/>
            </p:cNvSpPr>
            <p:nvPr/>
          </p:nvSpPr>
          <p:spPr bwMode="auto">
            <a:xfrm>
              <a:off x="1680" y="336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1297" name="Group 1125"/>
            <p:cNvGrpSpPr>
              <a:grpSpLocks/>
            </p:cNvGrpSpPr>
            <p:nvPr/>
          </p:nvGrpSpPr>
          <p:grpSpPr bwMode="auto">
            <a:xfrm rot="10800000">
              <a:off x="3360" y="288"/>
              <a:ext cx="528" cy="96"/>
              <a:chOff x="3216" y="2736"/>
              <a:chExt cx="336" cy="96"/>
            </a:xfrm>
          </p:grpSpPr>
          <p:sp>
            <p:nvSpPr>
              <p:cNvPr id="11436" name="Line 112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437" name="Line 112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1298" name="Line 1128"/>
            <p:cNvSpPr>
              <a:spLocks noChangeShapeType="1"/>
            </p:cNvSpPr>
            <p:nvPr/>
          </p:nvSpPr>
          <p:spPr bwMode="auto">
            <a:xfrm>
              <a:off x="3360" y="336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299" name="Line 1129"/>
            <p:cNvSpPr>
              <a:spLocks noChangeShapeType="1"/>
            </p:cNvSpPr>
            <p:nvPr/>
          </p:nvSpPr>
          <p:spPr bwMode="auto">
            <a:xfrm>
              <a:off x="1584" y="2496"/>
              <a:ext cx="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300" name="Line 1130"/>
            <p:cNvSpPr>
              <a:spLocks noChangeShapeType="1"/>
            </p:cNvSpPr>
            <p:nvPr/>
          </p:nvSpPr>
          <p:spPr bwMode="auto">
            <a:xfrm>
              <a:off x="2736" y="249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301" name="Line 1131"/>
            <p:cNvSpPr>
              <a:spLocks noChangeShapeType="1"/>
            </p:cNvSpPr>
            <p:nvPr/>
          </p:nvSpPr>
          <p:spPr bwMode="auto">
            <a:xfrm>
              <a:off x="2112" y="326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302" name="Line 1132"/>
            <p:cNvSpPr>
              <a:spLocks noChangeShapeType="1"/>
            </p:cNvSpPr>
            <p:nvPr/>
          </p:nvSpPr>
          <p:spPr bwMode="auto">
            <a:xfrm flipH="1">
              <a:off x="1584" y="3408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303" name="Line 1133"/>
            <p:cNvSpPr>
              <a:spLocks noChangeShapeType="1"/>
            </p:cNvSpPr>
            <p:nvPr/>
          </p:nvSpPr>
          <p:spPr bwMode="auto">
            <a:xfrm>
              <a:off x="2352" y="3408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304" name="Line 1134"/>
            <p:cNvSpPr>
              <a:spLocks noChangeShapeType="1"/>
            </p:cNvSpPr>
            <p:nvPr/>
          </p:nvSpPr>
          <p:spPr bwMode="auto">
            <a:xfrm>
              <a:off x="2736" y="2496"/>
              <a:ext cx="1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305" name="Line 1135"/>
            <p:cNvSpPr>
              <a:spLocks noChangeShapeType="1"/>
            </p:cNvSpPr>
            <p:nvPr/>
          </p:nvSpPr>
          <p:spPr bwMode="auto">
            <a:xfrm flipH="1">
              <a:off x="2352" y="3408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306" name="Line 1136"/>
            <p:cNvSpPr>
              <a:spLocks noChangeShapeType="1"/>
            </p:cNvSpPr>
            <p:nvPr/>
          </p:nvSpPr>
          <p:spPr bwMode="auto">
            <a:xfrm flipH="1">
              <a:off x="3408" y="3408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307" name="Line 1137"/>
            <p:cNvSpPr>
              <a:spLocks noChangeShapeType="1"/>
            </p:cNvSpPr>
            <p:nvPr/>
          </p:nvSpPr>
          <p:spPr bwMode="auto">
            <a:xfrm>
              <a:off x="3408" y="326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308" name="Line 1138"/>
            <p:cNvSpPr>
              <a:spLocks noChangeShapeType="1"/>
            </p:cNvSpPr>
            <p:nvPr/>
          </p:nvSpPr>
          <p:spPr bwMode="auto">
            <a:xfrm>
              <a:off x="3408" y="24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309" name="Line 1139"/>
            <p:cNvSpPr>
              <a:spLocks noChangeShapeType="1"/>
            </p:cNvSpPr>
            <p:nvPr/>
          </p:nvSpPr>
          <p:spPr bwMode="auto">
            <a:xfrm flipH="1">
              <a:off x="2736" y="3408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310" name="Line 1140"/>
            <p:cNvSpPr>
              <a:spLocks noChangeShapeType="1"/>
            </p:cNvSpPr>
            <p:nvPr/>
          </p:nvSpPr>
          <p:spPr bwMode="auto">
            <a:xfrm>
              <a:off x="3120" y="3408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311" name="Text Box 1141"/>
            <p:cNvSpPr txBox="1">
              <a:spLocks noChangeArrowheads="1"/>
            </p:cNvSpPr>
            <p:nvPr/>
          </p:nvSpPr>
          <p:spPr bwMode="auto">
            <a:xfrm>
              <a:off x="1536" y="2976"/>
              <a:ext cx="720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Kitchen/Dining</a:t>
              </a:r>
            </a:p>
          </p:txBody>
        </p:sp>
        <p:grpSp>
          <p:nvGrpSpPr>
            <p:cNvPr id="11312" name="Group 1142"/>
            <p:cNvGrpSpPr>
              <a:grpSpLocks/>
            </p:cNvGrpSpPr>
            <p:nvPr/>
          </p:nvGrpSpPr>
          <p:grpSpPr bwMode="auto">
            <a:xfrm>
              <a:off x="2525" y="3168"/>
              <a:ext cx="245" cy="240"/>
              <a:chOff x="2525" y="3168"/>
              <a:chExt cx="245" cy="240"/>
            </a:xfrm>
          </p:grpSpPr>
          <p:grpSp>
            <p:nvGrpSpPr>
              <p:cNvPr id="11429" name="Group 1143"/>
              <p:cNvGrpSpPr>
                <a:grpSpLocks/>
              </p:cNvGrpSpPr>
              <p:nvPr/>
            </p:nvGrpSpPr>
            <p:grpSpPr bwMode="auto">
              <a:xfrm rot="5400000">
                <a:off x="2520" y="3191"/>
                <a:ext cx="240" cy="193"/>
                <a:chOff x="2496" y="3167"/>
                <a:chExt cx="240" cy="193"/>
              </a:xfrm>
            </p:grpSpPr>
            <p:sp>
              <p:nvSpPr>
                <p:cNvPr id="11431" name="Line 1144"/>
                <p:cNvSpPr>
                  <a:spLocks noChangeShapeType="1"/>
                </p:cNvSpPr>
                <p:nvPr/>
              </p:nvSpPr>
              <p:spPr bwMode="auto">
                <a:xfrm>
                  <a:off x="2736" y="3167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432" name="Rectangle 1145"/>
                <p:cNvSpPr>
                  <a:spLocks noChangeArrowheads="1"/>
                </p:cNvSpPr>
                <p:nvPr/>
              </p:nvSpPr>
              <p:spPr bwMode="auto">
                <a:xfrm rot="-5400000">
                  <a:off x="2520" y="3143"/>
                  <a:ext cx="191" cy="24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grpSp>
              <p:nvGrpSpPr>
                <p:cNvPr id="11433" name="Group 1146"/>
                <p:cNvGrpSpPr>
                  <a:grpSpLocks/>
                </p:cNvGrpSpPr>
                <p:nvPr/>
              </p:nvGrpSpPr>
              <p:grpSpPr bwMode="auto">
                <a:xfrm rot="16200000" flipH="1">
                  <a:off x="2657" y="3281"/>
                  <a:ext cx="62" cy="96"/>
                  <a:chOff x="1827" y="2496"/>
                  <a:chExt cx="93" cy="96"/>
                </a:xfrm>
              </p:grpSpPr>
              <p:sp>
                <p:nvSpPr>
                  <p:cNvPr id="11434" name="door"/>
                  <p:cNvSpPr>
                    <a:spLocks noEditPoints="1" noChangeArrowheads="1"/>
                  </p:cNvSpPr>
                  <p:nvPr/>
                </p:nvSpPr>
                <p:spPr bwMode="auto">
                  <a:xfrm rot="5400000" flipV="1">
                    <a:off x="1827" y="2496"/>
                    <a:ext cx="93" cy="9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2555 w 21600"/>
                      <a:gd name="T10" fmla="*/ 11148 h 21600"/>
                      <a:gd name="T11" fmla="*/ 13471 w 21600"/>
                      <a:gd name="T12" fmla="*/ 20206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>
                        <a:moveTo>
                          <a:pt x="21600" y="21600"/>
                        </a:moveTo>
                        <a:lnTo>
                          <a:pt x="6007" y="127"/>
                        </a:lnTo>
                        <a:lnTo>
                          <a:pt x="4665" y="2541"/>
                        </a:lnTo>
                        <a:lnTo>
                          <a:pt x="3579" y="5209"/>
                        </a:lnTo>
                        <a:lnTo>
                          <a:pt x="2492" y="8259"/>
                        </a:lnTo>
                        <a:lnTo>
                          <a:pt x="1598" y="11308"/>
                        </a:lnTo>
                        <a:lnTo>
                          <a:pt x="959" y="14739"/>
                        </a:lnTo>
                        <a:lnTo>
                          <a:pt x="383" y="18169"/>
                        </a:lnTo>
                        <a:lnTo>
                          <a:pt x="0" y="21600"/>
                        </a:lnTo>
                      </a:path>
                    </a:pathLst>
                  </a:cu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1435" name="Line 1148"/>
                  <p:cNvSpPr>
                    <a:spLocks noChangeShapeType="1"/>
                  </p:cNvSpPr>
                  <p:nvPr/>
                </p:nvSpPr>
                <p:spPr bwMode="auto">
                  <a:xfrm>
                    <a:off x="1920" y="2496"/>
                    <a:ext cx="0" cy="96"/>
                  </a:xfrm>
                  <a:prstGeom prst="line">
                    <a:avLst/>
                  </a:prstGeom>
                  <a:noFill/>
                  <a:ln w="158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</p:grpSp>
          <p:sp>
            <p:nvSpPr>
              <p:cNvPr id="11430" name="Text Box 1149"/>
              <p:cNvSpPr txBox="1">
                <a:spLocks noChangeArrowheads="1"/>
              </p:cNvSpPr>
              <p:nvPr/>
            </p:nvSpPr>
            <p:spPr bwMode="auto">
              <a:xfrm>
                <a:off x="2525" y="3196"/>
                <a:ext cx="245" cy="1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11313" name="Line 1150"/>
            <p:cNvSpPr>
              <a:spLocks noChangeShapeType="1"/>
            </p:cNvSpPr>
            <p:nvPr/>
          </p:nvSpPr>
          <p:spPr bwMode="auto">
            <a:xfrm rot="16200000" flipH="1">
              <a:off x="2808" y="333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314" name="Rectangle 1151"/>
            <p:cNvSpPr>
              <a:spLocks noChangeArrowheads="1"/>
            </p:cNvSpPr>
            <p:nvPr/>
          </p:nvSpPr>
          <p:spPr bwMode="auto">
            <a:xfrm flipH="1">
              <a:off x="2736" y="3168"/>
              <a:ext cx="191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11315" name="Group 1152"/>
            <p:cNvGrpSpPr>
              <a:grpSpLocks/>
            </p:cNvGrpSpPr>
            <p:nvPr/>
          </p:nvGrpSpPr>
          <p:grpSpPr bwMode="auto">
            <a:xfrm>
              <a:off x="2867" y="3312"/>
              <a:ext cx="62" cy="96"/>
              <a:chOff x="1827" y="2496"/>
              <a:chExt cx="93" cy="96"/>
            </a:xfrm>
          </p:grpSpPr>
          <p:sp>
            <p:nvSpPr>
              <p:cNvPr id="1142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428" name="Line 115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1316" name="Text Box 1155"/>
            <p:cNvSpPr txBox="1">
              <a:spLocks noChangeArrowheads="1"/>
            </p:cNvSpPr>
            <p:nvPr/>
          </p:nvSpPr>
          <p:spPr bwMode="auto">
            <a:xfrm>
              <a:off x="2688" y="3197"/>
              <a:ext cx="245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LAV</a:t>
              </a:r>
            </a:p>
          </p:txBody>
        </p:sp>
        <p:grpSp>
          <p:nvGrpSpPr>
            <p:cNvPr id="11317" name="Group 1156"/>
            <p:cNvGrpSpPr>
              <a:grpSpLocks/>
            </p:cNvGrpSpPr>
            <p:nvPr/>
          </p:nvGrpSpPr>
          <p:grpSpPr bwMode="auto">
            <a:xfrm rot="-5400000">
              <a:off x="2184" y="3384"/>
              <a:ext cx="96" cy="144"/>
              <a:chOff x="1827" y="2496"/>
              <a:chExt cx="93" cy="96"/>
            </a:xfrm>
          </p:grpSpPr>
          <p:sp>
            <p:nvSpPr>
              <p:cNvPr id="1142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426" name="Line 115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1318" name="Line 1159"/>
            <p:cNvSpPr>
              <a:spLocks noChangeShapeType="1"/>
            </p:cNvSpPr>
            <p:nvPr/>
          </p:nvSpPr>
          <p:spPr bwMode="auto">
            <a:xfrm>
              <a:off x="2112" y="24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1319" name="Group 1160"/>
            <p:cNvGrpSpPr>
              <a:grpSpLocks/>
            </p:cNvGrpSpPr>
            <p:nvPr/>
          </p:nvGrpSpPr>
          <p:grpSpPr bwMode="auto">
            <a:xfrm rot="5400000" flipH="1">
              <a:off x="2424" y="3384"/>
              <a:ext cx="96" cy="144"/>
              <a:chOff x="1827" y="2496"/>
              <a:chExt cx="93" cy="96"/>
            </a:xfrm>
          </p:grpSpPr>
          <p:sp>
            <p:nvSpPr>
              <p:cNvPr id="1142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424" name="Line 116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1320" name="Group 1163"/>
            <p:cNvGrpSpPr>
              <a:grpSpLocks/>
            </p:cNvGrpSpPr>
            <p:nvPr/>
          </p:nvGrpSpPr>
          <p:grpSpPr bwMode="auto">
            <a:xfrm rot="-5400000">
              <a:off x="2952" y="3384"/>
              <a:ext cx="96" cy="144"/>
              <a:chOff x="1827" y="2496"/>
              <a:chExt cx="93" cy="96"/>
            </a:xfrm>
          </p:grpSpPr>
          <p:sp>
            <p:nvSpPr>
              <p:cNvPr id="1142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422" name="Line 1165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1321" name="Group 1166"/>
            <p:cNvGrpSpPr>
              <a:grpSpLocks/>
            </p:cNvGrpSpPr>
            <p:nvPr/>
          </p:nvGrpSpPr>
          <p:grpSpPr bwMode="auto">
            <a:xfrm rot="5400000" flipH="1">
              <a:off x="3192" y="3384"/>
              <a:ext cx="96" cy="144"/>
              <a:chOff x="1827" y="2496"/>
              <a:chExt cx="93" cy="96"/>
            </a:xfrm>
          </p:grpSpPr>
          <p:sp>
            <p:nvSpPr>
              <p:cNvPr id="1141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420" name="Line 116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1322" name="Text Box 1169"/>
            <p:cNvSpPr txBox="1">
              <a:spLocks noChangeArrowheads="1"/>
            </p:cNvSpPr>
            <p:nvPr/>
          </p:nvSpPr>
          <p:spPr bwMode="auto">
            <a:xfrm>
              <a:off x="2064" y="2784"/>
              <a:ext cx="720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11324" name="Text Box 1171"/>
            <p:cNvSpPr txBox="1">
              <a:spLocks noChangeArrowheads="1"/>
            </p:cNvSpPr>
            <p:nvPr/>
          </p:nvSpPr>
          <p:spPr bwMode="auto">
            <a:xfrm>
              <a:off x="2208" y="3552"/>
              <a:ext cx="720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11325" name="Text Box 1172"/>
            <p:cNvSpPr txBox="1">
              <a:spLocks noChangeArrowheads="1"/>
            </p:cNvSpPr>
            <p:nvPr/>
          </p:nvSpPr>
          <p:spPr bwMode="auto">
            <a:xfrm>
              <a:off x="2544" y="3552"/>
              <a:ext cx="720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11326" name="Text Box 1173"/>
            <p:cNvSpPr txBox="1">
              <a:spLocks noChangeArrowheads="1"/>
            </p:cNvSpPr>
            <p:nvPr/>
          </p:nvSpPr>
          <p:spPr bwMode="auto">
            <a:xfrm>
              <a:off x="3264" y="3552"/>
              <a:ext cx="720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11327" name="Text Box 1174"/>
            <p:cNvSpPr txBox="1">
              <a:spLocks noChangeArrowheads="1"/>
            </p:cNvSpPr>
            <p:nvPr/>
          </p:nvSpPr>
          <p:spPr bwMode="auto">
            <a:xfrm>
              <a:off x="3264" y="2976"/>
              <a:ext cx="720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Kitchen/Dining</a:t>
              </a:r>
            </a:p>
          </p:txBody>
        </p:sp>
        <p:sp>
          <p:nvSpPr>
            <p:cNvPr id="11328" name="Text Box 1175"/>
            <p:cNvSpPr txBox="1">
              <a:spLocks noChangeArrowheads="1"/>
            </p:cNvSpPr>
            <p:nvPr/>
          </p:nvSpPr>
          <p:spPr bwMode="auto">
            <a:xfrm>
              <a:off x="2688" y="2784"/>
              <a:ext cx="720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grpSp>
          <p:nvGrpSpPr>
            <p:cNvPr id="11329" name="Group 1176"/>
            <p:cNvGrpSpPr>
              <a:grpSpLocks/>
            </p:cNvGrpSpPr>
            <p:nvPr/>
          </p:nvGrpSpPr>
          <p:grpSpPr bwMode="auto">
            <a:xfrm rot="-5400000">
              <a:off x="2568" y="2472"/>
              <a:ext cx="96" cy="144"/>
              <a:chOff x="1827" y="2496"/>
              <a:chExt cx="93" cy="96"/>
            </a:xfrm>
          </p:grpSpPr>
          <p:sp>
            <p:nvSpPr>
              <p:cNvPr id="1141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418" name="Line 117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1330" name="Group 1179"/>
            <p:cNvGrpSpPr>
              <a:grpSpLocks/>
            </p:cNvGrpSpPr>
            <p:nvPr/>
          </p:nvGrpSpPr>
          <p:grpSpPr bwMode="auto">
            <a:xfrm rot="5400000" flipH="1">
              <a:off x="2808" y="2472"/>
              <a:ext cx="96" cy="144"/>
              <a:chOff x="1827" y="2496"/>
              <a:chExt cx="93" cy="96"/>
            </a:xfrm>
          </p:grpSpPr>
          <p:sp>
            <p:nvSpPr>
              <p:cNvPr id="1141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416" name="Line 118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1331" name="Line 1182"/>
            <p:cNvSpPr>
              <a:spLocks noChangeShapeType="1"/>
            </p:cNvSpPr>
            <p:nvPr/>
          </p:nvSpPr>
          <p:spPr bwMode="auto">
            <a:xfrm>
              <a:off x="1584" y="1728"/>
              <a:ext cx="8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332" name="Line 1183"/>
            <p:cNvSpPr>
              <a:spLocks noChangeShapeType="1"/>
            </p:cNvSpPr>
            <p:nvPr/>
          </p:nvSpPr>
          <p:spPr bwMode="auto">
            <a:xfrm>
              <a:off x="3120" y="1728"/>
              <a:ext cx="8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333" name="Line 1184"/>
            <p:cNvSpPr>
              <a:spLocks noChangeShapeType="1"/>
            </p:cNvSpPr>
            <p:nvPr/>
          </p:nvSpPr>
          <p:spPr bwMode="auto">
            <a:xfrm>
              <a:off x="3120" y="1728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334" name="Line 1185"/>
            <p:cNvSpPr>
              <a:spLocks noChangeShapeType="1"/>
            </p:cNvSpPr>
            <p:nvPr/>
          </p:nvSpPr>
          <p:spPr bwMode="auto">
            <a:xfrm>
              <a:off x="2448" y="1728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335" name="Line 1186"/>
            <p:cNvSpPr>
              <a:spLocks noChangeShapeType="1"/>
            </p:cNvSpPr>
            <p:nvPr/>
          </p:nvSpPr>
          <p:spPr bwMode="auto">
            <a:xfrm>
              <a:off x="1968" y="211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336" name="Text Box 1187"/>
            <p:cNvSpPr txBox="1">
              <a:spLocks noChangeArrowheads="1"/>
            </p:cNvSpPr>
            <p:nvPr/>
          </p:nvSpPr>
          <p:spPr bwMode="auto">
            <a:xfrm>
              <a:off x="1536" y="2026"/>
              <a:ext cx="480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sp>
          <p:nvSpPr>
            <p:cNvPr id="11337" name="Text Box 1188"/>
            <p:cNvSpPr txBox="1">
              <a:spLocks noChangeArrowheads="1"/>
            </p:cNvSpPr>
            <p:nvPr/>
          </p:nvSpPr>
          <p:spPr bwMode="auto">
            <a:xfrm>
              <a:off x="1728" y="1824"/>
              <a:ext cx="720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11338" name="Line 1189"/>
            <p:cNvSpPr>
              <a:spLocks noChangeShapeType="1"/>
            </p:cNvSpPr>
            <p:nvPr/>
          </p:nvSpPr>
          <p:spPr bwMode="auto">
            <a:xfrm>
              <a:off x="1968" y="2112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1339" name="Group 1190"/>
            <p:cNvGrpSpPr>
              <a:grpSpLocks/>
            </p:cNvGrpSpPr>
            <p:nvPr/>
          </p:nvGrpSpPr>
          <p:grpSpPr bwMode="auto">
            <a:xfrm rot="10800000" flipH="1">
              <a:off x="2352" y="1776"/>
              <a:ext cx="96" cy="144"/>
              <a:chOff x="1827" y="2496"/>
              <a:chExt cx="93" cy="96"/>
            </a:xfrm>
          </p:grpSpPr>
          <p:sp>
            <p:nvSpPr>
              <p:cNvPr id="1141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414" name="Line 119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1340" name="Group 1193"/>
            <p:cNvGrpSpPr>
              <a:grpSpLocks/>
            </p:cNvGrpSpPr>
            <p:nvPr/>
          </p:nvGrpSpPr>
          <p:grpSpPr bwMode="auto">
            <a:xfrm rot="5400000" flipV="1">
              <a:off x="2328" y="1992"/>
              <a:ext cx="96" cy="144"/>
              <a:chOff x="1827" y="2496"/>
              <a:chExt cx="93" cy="96"/>
            </a:xfrm>
          </p:grpSpPr>
          <p:sp>
            <p:nvSpPr>
              <p:cNvPr id="1141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412" name="Line 1195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1341" name="Group 1196"/>
            <p:cNvGrpSpPr>
              <a:grpSpLocks/>
            </p:cNvGrpSpPr>
            <p:nvPr/>
          </p:nvGrpSpPr>
          <p:grpSpPr bwMode="auto">
            <a:xfrm>
              <a:off x="1920" y="2256"/>
              <a:ext cx="245" cy="240"/>
              <a:chOff x="1920" y="2256"/>
              <a:chExt cx="245" cy="240"/>
            </a:xfrm>
          </p:grpSpPr>
          <p:sp>
            <p:nvSpPr>
              <p:cNvPr id="11405" name="Line 1197"/>
              <p:cNvSpPr>
                <a:spLocks noChangeShapeType="1"/>
              </p:cNvSpPr>
              <p:nvPr/>
            </p:nvSpPr>
            <p:spPr bwMode="auto">
              <a:xfrm rot="16200000" flipH="1">
                <a:off x="2040" y="2424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406" name="Rectangle 1198"/>
              <p:cNvSpPr>
                <a:spLocks noChangeArrowheads="1"/>
              </p:cNvSpPr>
              <p:nvPr/>
            </p:nvSpPr>
            <p:spPr bwMode="auto">
              <a:xfrm flipH="1">
                <a:off x="1968" y="2256"/>
                <a:ext cx="191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11407" name="Group 1199"/>
              <p:cNvGrpSpPr>
                <a:grpSpLocks/>
              </p:cNvGrpSpPr>
              <p:nvPr/>
            </p:nvGrpSpPr>
            <p:grpSpPr bwMode="auto">
              <a:xfrm>
                <a:off x="2099" y="2400"/>
                <a:ext cx="62" cy="96"/>
                <a:chOff x="1827" y="2496"/>
                <a:chExt cx="93" cy="96"/>
              </a:xfrm>
            </p:grpSpPr>
            <p:sp>
              <p:nvSpPr>
                <p:cNvPr id="11409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410" name="Line 120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1408" name="Text Box 1202"/>
              <p:cNvSpPr txBox="1">
                <a:spLocks noChangeArrowheads="1"/>
              </p:cNvSpPr>
              <p:nvPr/>
            </p:nvSpPr>
            <p:spPr bwMode="auto">
              <a:xfrm>
                <a:off x="1920" y="2284"/>
                <a:ext cx="245" cy="1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grpSp>
          <p:nvGrpSpPr>
            <p:cNvPr id="11342" name="Group 1203"/>
            <p:cNvGrpSpPr>
              <a:grpSpLocks/>
            </p:cNvGrpSpPr>
            <p:nvPr/>
          </p:nvGrpSpPr>
          <p:grpSpPr bwMode="auto">
            <a:xfrm rot="10800000">
              <a:off x="3120" y="1776"/>
              <a:ext cx="96" cy="144"/>
              <a:chOff x="1827" y="2496"/>
              <a:chExt cx="93" cy="96"/>
            </a:xfrm>
          </p:grpSpPr>
          <p:sp>
            <p:nvSpPr>
              <p:cNvPr id="1140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404" name="Line 1205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1343" name="Line 1206"/>
            <p:cNvSpPr>
              <a:spLocks noChangeShapeType="1"/>
            </p:cNvSpPr>
            <p:nvPr/>
          </p:nvSpPr>
          <p:spPr bwMode="auto">
            <a:xfrm>
              <a:off x="3120" y="2112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344" name="Line 1207"/>
            <p:cNvSpPr>
              <a:spLocks noChangeShapeType="1"/>
            </p:cNvSpPr>
            <p:nvPr/>
          </p:nvSpPr>
          <p:spPr bwMode="auto">
            <a:xfrm>
              <a:off x="3600" y="211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1345" name="Group 1208"/>
            <p:cNvGrpSpPr>
              <a:grpSpLocks/>
            </p:cNvGrpSpPr>
            <p:nvPr/>
          </p:nvGrpSpPr>
          <p:grpSpPr bwMode="auto">
            <a:xfrm>
              <a:off x="3389" y="2256"/>
              <a:ext cx="245" cy="240"/>
              <a:chOff x="2525" y="3168"/>
              <a:chExt cx="245" cy="240"/>
            </a:xfrm>
          </p:grpSpPr>
          <p:grpSp>
            <p:nvGrpSpPr>
              <p:cNvPr id="11396" name="Group 1209"/>
              <p:cNvGrpSpPr>
                <a:grpSpLocks/>
              </p:cNvGrpSpPr>
              <p:nvPr/>
            </p:nvGrpSpPr>
            <p:grpSpPr bwMode="auto">
              <a:xfrm rot="5400000">
                <a:off x="2520" y="3191"/>
                <a:ext cx="240" cy="193"/>
                <a:chOff x="2496" y="3167"/>
                <a:chExt cx="240" cy="193"/>
              </a:xfrm>
            </p:grpSpPr>
            <p:sp>
              <p:nvSpPr>
                <p:cNvPr id="11398" name="Line 1210"/>
                <p:cNvSpPr>
                  <a:spLocks noChangeShapeType="1"/>
                </p:cNvSpPr>
                <p:nvPr/>
              </p:nvSpPr>
              <p:spPr bwMode="auto">
                <a:xfrm>
                  <a:off x="2736" y="3167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399" name="Rectangle 1211"/>
                <p:cNvSpPr>
                  <a:spLocks noChangeArrowheads="1"/>
                </p:cNvSpPr>
                <p:nvPr/>
              </p:nvSpPr>
              <p:spPr bwMode="auto">
                <a:xfrm rot="-5400000">
                  <a:off x="2520" y="3143"/>
                  <a:ext cx="191" cy="24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grpSp>
              <p:nvGrpSpPr>
                <p:cNvPr id="11400" name="Group 1212"/>
                <p:cNvGrpSpPr>
                  <a:grpSpLocks/>
                </p:cNvGrpSpPr>
                <p:nvPr/>
              </p:nvGrpSpPr>
              <p:grpSpPr bwMode="auto">
                <a:xfrm rot="16200000" flipH="1">
                  <a:off x="2657" y="3281"/>
                  <a:ext cx="62" cy="96"/>
                  <a:chOff x="1827" y="2496"/>
                  <a:chExt cx="93" cy="96"/>
                </a:xfrm>
              </p:grpSpPr>
              <p:sp>
                <p:nvSpPr>
                  <p:cNvPr id="11401" name="door"/>
                  <p:cNvSpPr>
                    <a:spLocks noEditPoints="1" noChangeArrowheads="1"/>
                  </p:cNvSpPr>
                  <p:nvPr/>
                </p:nvSpPr>
                <p:spPr bwMode="auto">
                  <a:xfrm rot="5400000" flipV="1">
                    <a:off x="1827" y="2496"/>
                    <a:ext cx="93" cy="9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2555 w 21600"/>
                      <a:gd name="T10" fmla="*/ 11148 h 21600"/>
                      <a:gd name="T11" fmla="*/ 13471 w 21600"/>
                      <a:gd name="T12" fmla="*/ 20206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>
                        <a:moveTo>
                          <a:pt x="21600" y="21600"/>
                        </a:moveTo>
                        <a:lnTo>
                          <a:pt x="6007" y="127"/>
                        </a:lnTo>
                        <a:lnTo>
                          <a:pt x="4665" y="2541"/>
                        </a:lnTo>
                        <a:lnTo>
                          <a:pt x="3579" y="5209"/>
                        </a:lnTo>
                        <a:lnTo>
                          <a:pt x="2492" y="8259"/>
                        </a:lnTo>
                        <a:lnTo>
                          <a:pt x="1598" y="11308"/>
                        </a:lnTo>
                        <a:lnTo>
                          <a:pt x="959" y="14739"/>
                        </a:lnTo>
                        <a:lnTo>
                          <a:pt x="383" y="18169"/>
                        </a:lnTo>
                        <a:lnTo>
                          <a:pt x="0" y="21600"/>
                        </a:lnTo>
                      </a:path>
                    </a:pathLst>
                  </a:cu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1402" name="Line 1214"/>
                  <p:cNvSpPr>
                    <a:spLocks noChangeShapeType="1"/>
                  </p:cNvSpPr>
                  <p:nvPr/>
                </p:nvSpPr>
                <p:spPr bwMode="auto">
                  <a:xfrm>
                    <a:off x="1920" y="2496"/>
                    <a:ext cx="0" cy="96"/>
                  </a:xfrm>
                  <a:prstGeom prst="line">
                    <a:avLst/>
                  </a:prstGeom>
                  <a:noFill/>
                  <a:ln w="158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</p:grpSp>
          <p:sp>
            <p:nvSpPr>
              <p:cNvPr id="11397" name="Text Box 1215"/>
              <p:cNvSpPr txBox="1">
                <a:spLocks noChangeArrowheads="1"/>
              </p:cNvSpPr>
              <p:nvPr/>
            </p:nvSpPr>
            <p:spPr bwMode="auto">
              <a:xfrm>
                <a:off x="2525" y="3196"/>
                <a:ext cx="245" cy="1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grpSp>
          <p:nvGrpSpPr>
            <p:cNvPr id="11346" name="Group 1216"/>
            <p:cNvGrpSpPr>
              <a:grpSpLocks/>
            </p:cNvGrpSpPr>
            <p:nvPr/>
          </p:nvGrpSpPr>
          <p:grpSpPr bwMode="auto">
            <a:xfrm rot="-5400000" flipH="1" flipV="1">
              <a:off x="3144" y="1992"/>
              <a:ext cx="96" cy="144"/>
              <a:chOff x="1827" y="2496"/>
              <a:chExt cx="93" cy="96"/>
            </a:xfrm>
          </p:grpSpPr>
          <p:sp>
            <p:nvSpPr>
              <p:cNvPr id="1139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395" name="Line 121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1347" name="Text Box 1219"/>
            <p:cNvSpPr txBox="1">
              <a:spLocks noChangeArrowheads="1"/>
            </p:cNvSpPr>
            <p:nvPr/>
          </p:nvSpPr>
          <p:spPr bwMode="auto">
            <a:xfrm>
              <a:off x="1871" y="2112"/>
              <a:ext cx="721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11348" name="Text Box 1220"/>
            <p:cNvSpPr txBox="1">
              <a:spLocks noChangeArrowheads="1"/>
            </p:cNvSpPr>
            <p:nvPr/>
          </p:nvSpPr>
          <p:spPr bwMode="auto">
            <a:xfrm>
              <a:off x="2928" y="2112"/>
              <a:ext cx="720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11349" name="Text Box 1221"/>
            <p:cNvSpPr txBox="1">
              <a:spLocks noChangeArrowheads="1"/>
            </p:cNvSpPr>
            <p:nvPr/>
          </p:nvSpPr>
          <p:spPr bwMode="auto">
            <a:xfrm>
              <a:off x="3120" y="1824"/>
              <a:ext cx="720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11350" name="Text Box 1222"/>
            <p:cNvSpPr txBox="1">
              <a:spLocks noChangeArrowheads="1"/>
            </p:cNvSpPr>
            <p:nvPr/>
          </p:nvSpPr>
          <p:spPr bwMode="auto">
            <a:xfrm>
              <a:off x="3504" y="2026"/>
              <a:ext cx="480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sp>
          <p:nvSpPr>
            <p:cNvPr id="11351" name="Line 1223"/>
            <p:cNvSpPr>
              <a:spLocks noChangeShapeType="1"/>
            </p:cNvSpPr>
            <p:nvPr/>
          </p:nvSpPr>
          <p:spPr bwMode="auto">
            <a:xfrm>
              <a:off x="2304" y="33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352" name="Line 1224"/>
            <p:cNvSpPr>
              <a:spLocks noChangeShapeType="1"/>
            </p:cNvSpPr>
            <p:nvPr/>
          </p:nvSpPr>
          <p:spPr bwMode="auto">
            <a:xfrm>
              <a:off x="3264" y="33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1353" name="Group 1225"/>
            <p:cNvGrpSpPr>
              <a:grpSpLocks/>
            </p:cNvGrpSpPr>
            <p:nvPr/>
          </p:nvGrpSpPr>
          <p:grpSpPr bwMode="auto">
            <a:xfrm rot="10800000" flipH="1" flipV="1">
              <a:off x="2208" y="1536"/>
              <a:ext cx="96" cy="144"/>
              <a:chOff x="1827" y="2496"/>
              <a:chExt cx="93" cy="96"/>
            </a:xfrm>
          </p:grpSpPr>
          <p:sp>
            <p:nvSpPr>
              <p:cNvPr id="1139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393" name="Line 122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1354" name="Group 1228"/>
            <p:cNvGrpSpPr>
              <a:grpSpLocks/>
            </p:cNvGrpSpPr>
            <p:nvPr/>
          </p:nvGrpSpPr>
          <p:grpSpPr bwMode="auto">
            <a:xfrm rot="10800000" flipV="1">
              <a:off x="3264" y="1536"/>
              <a:ext cx="96" cy="144"/>
              <a:chOff x="1827" y="2496"/>
              <a:chExt cx="93" cy="96"/>
            </a:xfrm>
          </p:grpSpPr>
          <p:sp>
            <p:nvSpPr>
              <p:cNvPr id="1139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391" name="Line 123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1355" name="Line 1231"/>
            <p:cNvSpPr>
              <a:spLocks noChangeShapeType="1"/>
            </p:cNvSpPr>
            <p:nvPr/>
          </p:nvSpPr>
          <p:spPr bwMode="auto">
            <a:xfrm>
              <a:off x="1584" y="816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356" name="Line 1232"/>
            <p:cNvSpPr>
              <a:spLocks noChangeShapeType="1"/>
            </p:cNvSpPr>
            <p:nvPr/>
          </p:nvSpPr>
          <p:spPr bwMode="auto">
            <a:xfrm>
              <a:off x="3264" y="816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1357" name="Group 1233"/>
            <p:cNvGrpSpPr>
              <a:grpSpLocks/>
            </p:cNvGrpSpPr>
            <p:nvPr/>
          </p:nvGrpSpPr>
          <p:grpSpPr bwMode="auto">
            <a:xfrm rot="5400000" flipV="1">
              <a:off x="2184" y="696"/>
              <a:ext cx="96" cy="144"/>
              <a:chOff x="1827" y="2496"/>
              <a:chExt cx="93" cy="96"/>
            </a:xfrm>
          </p:grpSpPr>
          <p:sp>
            <p:nvSpPr>
              <p:cNvPr id="1138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389" name="Line 1235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1358" name="Group 1236"/>
            <p:cNvGrpSpPr>
              <a:grpSpLocks/>
            </p:cNvGrpSpPr>
            <p:nvPr/>
          </p:nvGrpSpPr>
          <p:grpSpPr bwMode="auto">
            <a:xfrm rot="-5400000" flipH="1" flipV="1">
              <a:off x="3288" y="696"/>
              <a:ext cx="96" cy="144"/>
              <a:chOff x="1827" y="2496"/>
              <a:chExt cx="93" cy="96"/>
            </a:xfrm>
          </p:grpSpPr>
          <p:sp>
            <p:nvSpPr>
              <p:cNvPr id="1138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387" name="Line 123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1359" name="Line 1239"/>
            <p:cNvSpPr>
              <a:spLocks noChangeShapeType="1"/>
            </p:cNvSpPr>
            <p:nvPr/>
          </p:nvSpPr>
          <p:spPr bwMode="auto">
            <a:xfrm>
              <a:off x="1968" y="816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360" name="Line 1240"/>
            <p:cNvSpPr>
              <a:spLocks noChangeShapeType="1"/>
            </p:cNvSpPr>
            <p:nvPr/>
          </p:nvSpPr>
          <p:spPr bwMode="auto">
            <a:xfrm>
              <a:off x="1968" y="1488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1361" name="Group 1241"/>
            <p:cNvGrpSpPr>
              <a:grpSpLocks/>
            </p:cNvGrpSpPr>
            <p:nvPr/>
          </p:nvGrpSpPr>
          <p:grpSpPr bwMode="auto">
            <a:xfrm>
              <a:off x="3840" y="528"/>
              <a:ext cx="245" cy="240"/>
              <a:chOff x="2208" y="336"/>
              <a:chExt cx="245" cy="240"/>
            </a:xfrm>
          </p:grpSpPr>
          <p:sp>
            <p:nvSpPr>
              <p:cNvPr id="11380" name="Line 1242"/>
              <p:cNvSpPr>
                <a:spLocks noChangeShapeType="1"/>
              </p:cNvSpPr>
              <p:nvPr/>
            </p:nvSpPr>
            <p:spPr bwMode="auto">
              <a:xfrm rot="16200000" flipH="1">
                <a:off x="2328" y="504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381" name="Rectangle 1243"/>
              <p:cNvSpPr>
                <a:spLocks noChangeArrowheads="1"/>
              </p:cNvSpPr>
              <p:nvPr/>
            </p:nvSpPr>
            <p:spPr bwMode="auto">
              <a:xfrm flipH="1">
                <a:off x="2256" y="336"/>
                <a:ext cx="191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11382" name="Group 1244"/>
              <p:cNvGrpSpPr>
                <a:grpSpLocks/>
              </p:cNvGrpSpPr>
              <p:nvPr/>
            </p:nvGrpSpPr>
            <p:grpSpPr bwMode="auto">
              <a:xfrm flipH="1">
                <a:off x="2256" y="480"/>
                <a:ext cx="62" cy="96"/>
                <a:chOff x="1827" y="2496"/>
                <a:chExt cx="93" cy="96"/>
              </a:xfrm>
            </p:grpSpPr>
            <p:sp>
              <p:nvSpPr>
                <p:cNvPr id="11384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385" name="Line 1246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1383" name="Text Box 1247"/>
              <p:cNvSpPr txBox="1">
                <a:spLocks noChangeArrowheads="1"/>
              </p:cNvSpPr>
              <p:nvPr/>
            </p:nvSpPr>
            <p:spPr bwMode="auto">
              <a:xfrm>
                <a:off x="2208" y="336"/>
                <a:ext cx="245" cy="1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11362" name="Text Box 1248"/>
            <p:cNvSpPr txBox="1">
              <a:spLocks noChangeArrowheads="1"/>
            </p:cNvSpPr>
            <p:nvPr/>
          </p:nvSpPr>
          <p:spPr bwMode="auto">
            <a:xfrm>
              <a:off x="1632" y="1104"/>
              <a:ext cx="719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11363" name="Text Box 1249"/>
            <p:cNvSpPr txBox="1">
              <a:spLocks noChangeArrowheads="1"/>
            </p:cNvSpPr>
            <p:nvPr/>
          </p:nvSpPr>
          <p:spPr bwMode="auto">
            <a:xfrm>
              <a:off x="1536" y="1248"/>
              <a:ext cx="480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sp>
          <p:nvSpPr>
            <p:cNvPr id="11364" name="Text Box 1250"/>
            <p:cNvSpPr txBox="1">
              <a:spLocks noChangeArrowheads="1"/>
            </p:cNvSpPr>
            <p:nvPr/>
          </p:nvSpPr>
          <p:spPr bwMode="auto">
            <a:xfrm>
              <a:off x="1488" y="480"/>
              <a:ext cx="720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11365" name="Text Box 1251"/>
            <p:cNvSpPr txBox="1">
              <a:spLocks noChangeArrowheads="1"/>
            </p:cNvSpPr>
            <p:nvPr/>
          </p:nvSpPr>
          <p:spPr bwMode="auto">
            <a:xfrm>
              <a:off x="3311" y="480"/>
              <a:ext cx="721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11366" name="Text Box 1252"/>
            <p:cNvSpPr txBox="1">
              <a:spLocks noChangeArrowheads="1"/>
            </p:cNvSpPr>
            <p:nvPr/>
          </p:nvSpPr>
          <p:spPr bwMode="auto">
            <a:xfrm>
              <a:off x="3168" y="1104"/>
              <a:ext cx="720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11367" name="Line 1253"/>
            <p:cNvSpPr>
              <a:spLocks noChangeShapeType="1"/>
            </p:cNvSpPr>
            <p:nvPr/>
          </p:nvSpPr>
          <p:spPr bwMode="auto">
            <a:xfrm>
              <a:off x="3552" y="816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368" name="Line 1254"/>
            <p:cNvSpPr>
              <a:spLocks noChangeShapeType="1"/>
            </p:cNvSpPr>
            <p:nvPr/>
          </p:nvSpPr>
          <p:spPr bwMode="auto">
            <a:xfrm>
              <a:off x="3552" y="1488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369" name="Text Box 1255"/>
            <p:cNvSpPr txBox="1">
              <a:spLocks noChangeArrowheads="1"/>
            </p:cNvSpPr>
            <p:nvPr/>
          </p:nvSpPr>
          <p:spPr bwMode="auto">
            <a:xfrm>
              <a:off x="3504" y="1296"/>
              <a:ext cx="480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grpSp>
          <p:nvGrpSpPr>
            <p:cNvPr id="11370" name="Group 1256"/>
            <p:cNvGrpSpPr>
              <a:grpSpLocks/>
            </p:cNvGrpSpPr>
            <p:nvPr/>
          </p:nvGrpSpPr>
          <p:grpSpPr bwMode="auto">
            <a:xfrm flipH="1">
              <a:off x="1437" y="528"/>
              <a:ext cx="245" cy="240"/>
              <a:chOff x="2210" y="336"/>
              <a:chExt cx="245" cy="240"/>
            </a:xfrm>
          </p:grpSpPr>
          <p:sp>
            <p:nvSpPr>
              <p:cNvPr id="11374" name="Line 1257"/>
              <p:cNvSpPr>
                <a:spLocks noChangeShapeType="1"/>
              </p:cNvSpPr>
              <p:nvPr/>
            </p:nvSpPr>
            <p:spPr bwMode="auto">
              <a:xfrm rot="16200000" flipH="1">
                <a:off x="2328" y="504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375" name="Rectangle 1258"/>
              <p:cNvSpPr>
                <a:spLocks noChangeArrowheads="1"/>
              </p:cNvSpPr>
              <p:nvPr/>
            </p:nvSpPr>
            <p:spPr bwMode="auto">
              <a:xfrm flipH="1">
                <a:off x="2256" y="336"/>
                <a:ext cx="191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11376" name="Group 1259"/>
              <p:cNvGrpSpPr>
                <a:grpSpLocks/>
              </p:cNvGrpSpPr>
              <p:nvPr/>
            </p:nvGrpSpPr>
            <p:grpSpPr bwMode="auto">
              <a:xfrm flipH="1">
                <a:off x="2256" y="480"/>
                <a:ext cx="62" cy="96"/>
                <a:chOff x="1827" y="2496"/>
                <a:chExt cx="93" cy="96"/>
              </a:xfrm>
            </p:grpSpPr>
            <p:sp>
              <p:nvSpPr>
                <p:cNvPr id="11378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1379" name="Line 126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1377" name="Text Box 1262"/>
              <p:cNvSpPr txBox="1">
                <a:spLocks noChangeArrowheads="1"/>
              </p:cNvSpPr>
              <p:nvPr/>
            </p:nvSpPr>
            <p:spPr bwMode="auto">
              <a:xfrm>
                <a:off x="2210" y="336"/>
                <a:ext cx="245" cy="1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11371" name="Line 1263"/>
            <p:cNvSpPr>
              <a:spLocks noChangeShapeType="1"/>
            </p:cNvSpPr>
            <p:nvPr/>
          </p:nvSpPr>
          <p:spPr bwMode="auto">
            <a:xfrm>
              <a:off x="2304" y="336"/>
              <a:ext cx="96" cy="0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372" name="Text Box 1264"/>
            <p:cNvSpPr txBox="1">
              <a:spLocks noChangeArrowheads="1"/>
            </p:cNvSpPr>
            <p:nvPr/>
          </p:nvSpPr>
          <p:spPr bwMode="auto">
            <a:xfrm>
              <a:off x="2016" y="96"/>
              <a:ext cx="720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Standpipe Hookup</a:t>
              </a:r>
            </a:p>
          </p:txBody>
        </p:sp>
        <p:sp>
          <p:nvSpPr>
            <p:cNvPr id="11373" name="Oval 1266"/>
            <p:cNvSpPr>
              <a:spLocks noChangeArrowheads="1"/>
            </p:cNvSpPr>
            <p:nvPr/>
          </p:nvSpPr>
          <p:spPr bwMode="auto">
            <a:xfrm>
              <a:off x="1680" y="3216"/>
              <a:ext cx="672" cy="72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aphicFrame>
        <p:nvGraphicFramePr>
          <p:cNvPr id="11266" name="Object 1024" descr="This is a picture of the burn time clock showing 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5953580"/>
              </p:ext>
            </p:extLst>
          </p:nvPr>
        </p:nvGraphicFramePr>
        <p:xfrm>
          <a:off x="1447800" y="5805488"/>
          <a:ext cx="5821363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4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5805488"/>
                        <a:ext cx="5821363" cy="10525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1" name="Text Box 1268"/>
          <p:cNvSpPr txBox="1">
            <a:spLocks noChangeArrowheads="1"/>
          </p:cNvSpPr>
          <p:nvPr/>
        </p:nvSpPr>
        <p:spPr bwMode="auto">
          <a:xfrm>
            <a:off x="6172200" y="5486400"/>
            <a:ext cx="1089025" cy="307975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en-US" sz="1400" b="1" dirty="0"/>
              <a:t>Message #2</a:t>
            </a:r>
          </a:p>
        </p:txBody>
      </p:sp>
      <p:sp>
        <p:nvSpPr>
          <p:cNvPr id="248" name="Text Box 1170"/>
          <p:cNvSpPr txBox="1">
            <a:spLocks noChangeArrowheads="1"/>
          </p:cNvSpPr>
          <p:nvPr/>
        </p:nvSpPr>
        <p:spPr bwMode="auto">
          <a:xfrm>
            <a:off x="2293315" y="5074920"/>
            <a:ext cx="1161561" cy="229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Bedroom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B6990BBB-840C-4B66-A912-06CB1BCA4C7B}" type="slidenum">
              <a:rPr lang="en-US"/>
              <a:pPr>
                <a:defRPr/>
              </a:pPr>
              <a:t>165</a:t>
            </a:fld>
            <a:endParaRPr lang="en-US" dirty="0"/>
          </a:p>
        </p:txBody>
      </p:sp>
      <p:sp>
        <p:nvSpPr>
          <p:cNvPr id="61443" name="Rectangle 1096"/>
          <p:cNvSpPr>
            <a:spLocks noChangeArrowheads="1"/>
          </p:cNvSpPr>
          <p:nvPr/>
        </p:nvSpPr>
        <p:spPr bwMode="auto">
          <a:xfrm>
            <a:off x="1447800" y="0"/>
            <a:ext cx="6400800" cy="632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444" name="Line 1026"/>
          <p:cNvSpPr>
            <a:spLocks noChangeShapeType="1"/>
          </p:cNvSpPr>
          <p:nvPr/>
        </p:nvSpPr>
        <p:spPr bwMode="auto">
          <a:xfrm>
            <a:off x="2286000" y="61722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1445" name="Line 1027"/>
          <p:cNvSpPr>
            <a:spLocks noChangeShapeType="1"/>
          </p:cNvSpPr>
          <p:nvPr/>
        </p:nvSpPr>
        <p:spPr bwMode="auto">
          <a:xfrm>
            <a:off x="2286000" y="5334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1446" name="Line 1028"/>
          <p:cNvSpPr>
            <a:spLocks noChangeShapeType="1"/>
          </p:cNvSpPr>
          <p:nvPr/>
        </p:nvSpPr>
        <p:spPr bwMode="auto">
          <a:xfrm flipV="1">
            <a:off x="6477000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1447" name="Line 1029"/>
          <p:cNvSpPr>
            <a:spLocks noChangeShapeType="1"/>
          </p:cNvSpPr>
          <p:nvPr/>
        </p:nvSpPr>
        <p:spPr bwMode="auto">
          <a:xfrm>
            <a:off x="22860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1448" name="Line 1030"/>
          <p:cNvSpPr>
            <a:spLocks noChangeShapeType="1"/>
          </p:cNvSpPr>
          <p:nvPr/>
        </p:nvSpPr>
        <p:spPr bwMode="auto">
          <a:xfrm>
            <a:off x="22860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1449" name="Line 1031"/>
          <p:cNvSpPr>
            <a:spLocks noChangeShapeType="1"/>
          </p:cNvSpPr>
          <p:nvPr/>
        </p:nvSpPr>
        <p:spPr bwMode="auto">
          <a:xfrm>
            <a:off x="62484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1450" name="Line 1032"/>
          <p:cNvSpPr>
            <a:spLocks noChangeShapeType="1"/>
          </p:cNvSpPr>
          <p:nvPr/>
        </p:nvSpPr>
        <p:spPr bwMode="auto">
          <a:xfrm>
            <a:off x="62484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1451" name="Line 1033"/>
          <p:cNvSpPr>
            <a:spLocks noChangeShapeType="1"/>
          </p:cNvSpPr>
          <p:nvPr/>
        </p:nvSpPr>
        <p:spPr bwMode="auto">
          <a:xfrm>
            <a:off x="2514600" y="1219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1452" name="Line 1034"/>
          <p:cNvSpPr>
            <a:spLocks noChangeShapeType="1"/>
          </p:cNvSpPr>
          <p:nvPr/>
        </p:nvSpPr>
        <p:spPr bwMode="auto">
          <a:xfrm>
            <a:off x="6248400" y="1219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1453" name="Line 1035"/>
          <p:cNvSpPr>
            <a:spLocks noChangeShapeType="1"/>
          </p:cNvSpPr>
          <p:nvPr/>
        </p:nvSpPr>
        <p:spPr bwMode="auto">
          <a:xfrm flipV="1">
            <a:off x="6477000" y="533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1454" name="Line 1036"/>
          <p:cNvSpPr>
            <a:spLocks noChangeShapeType="1"/>
          </p:cNvSpPr>
          <p:nvPr/>
        </p:nvSpPr>
        <p:spPr bwMode="auto">
          <a:xfrm flipV="1">
            <a:off x="2286000" y="533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1455" name="Line 1037"/>
          <p:cNvSpPr>
            <a:spLocks noChangeShapeType="1"/>
          </p:cNvSpPr>
          <p:nvPr/>
        </p:nvSpPr>
        <p:spPr bwMode="auto">
          <a:xfrm flipV="1">
            <a:off x="2286000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1456" name="Group 1038"/>
          <p:cNvGrpSpPr>
            <a:grpSpLocks/>
          </p:cNvGrpSpPr>
          <p:nvPr/>
        </p:nvGrpSpPr>
        <p:grpSpPr bwMode="auto">
          <a:xfrm>
            <a:off x="3886200" y="533400"/>
            <a:ext cx="1066800" cy="838200"/>
            <a:chOff x="2448" y="336"/>
            <a:chExt cx="672" cy="528"/>
          </a:xfrm>
        </p:grpSpPr>
        <p:sp>
          <p:nvSpPr>
            <p:cNvPr id="61470" name="Line 1039"/>
            <p:cNvSpPr>
              <a:spLocks noChangeShapeType="1"/>
            </p:cNvSpPr>
            <p:nvPr/>
          </p:nvSpPr>
          <p:spPr bwMode="auto">
            <a:xfrm rot="10800000" flipH="1" flipV="1">
              <a:off x="2448" y="81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471" name="Line 1040"/>
            <p:cNvSpPr>
              <a:spLocks noChangeShapeType="1"/>
            </p:cNvSpPr>
            <p:nvPr/>
          </p:nvSpPr>
          <p:spPr bwMode="auto">
            <a:xfrm rot="10800000">
              <a:off x="2784" y="48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472" name="Line 1041"/>
            <p:cNvSpPr>
              <a:spLocks noChangeShapeType="1"/>
            </p:cNvSpPr>
            <p:nvPr/>
          </p:nvSpPr>
          <p:spPr bwMode="auto">
            <a:xfrm rot="10800000" flipH="1" flipV="1">
              <a:off x="2448" y="48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473" name="Line 1042"/>
            <p:cNvSpPr>
              <a:spLocks noChangeShapeType="1"/>
            </p:cNvSpPr>
            <p:nvPr/>
          </p:nvSpPr>
          <p:spPr bwMode="auto">
            <a:xfrm rot="10800000" flipV="1">
              <a:off x="2448" y="480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474" name="Text Box 1043"/>
            <p:cNvSpPr txBox="1">
              <a:spLocks noChangeArrowheads="1"/>
            </p:cNvSpPr>
            <p:nvPr/>
          </p:nvSpPr>
          <p:spPr bwMode="auto">
            <a:xfrm>
              <a:off x="2477" y="57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ELV</a:t>
              </a:r>
            </a:p>
          </p:txBody>
        </p:sp>
        <p:sp>
          <p:nvSpPr>
            <p:cNvPr id="61475" name="Line 1044"/>
            <p:cNvSpPr>
              <a:spLocks noChangeShapeType="1"/>
            </p:cNvSpPr>
            <p:nvPr/>
          </p:nvSpPr>
          <p:spPr bwMode="auto">
            <a:xfrm rot="10800000" flipV="1">
              <a:off x="2784" y="815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476" name="Line 1045"/>
            <p:cNvSpPr>
              <a:spLocks noChangeShapeType="1"/>
            </p:cNvSpPr>
            <p:nvPr/>
          </p:nvSpPr>
          <p:spPr bwMode="auto">
            <a:xfrm rot="10800000" flipH="1">
              <a:off x="2784" y="479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477" name="Line 1046"/>
            <p:cNvSpPr>
              <a:spLocks noChangeShapeType="1"/>
            </p:cNvSpPr>
            <p:nvPr/>
          </p:nvSpPr>
          <p:spPr bwMode="auto">
            <a:xfrm rot="10800000" flipV="1">
              <a:off x="2784" y="479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478" name="Line 1047"/>
            <p:cNvSpPr>
              <a:spLocks noChangeShapeType="1"/>
            </p:cNvSpPr>
            <p:nvPr/>
          </p:nvSpPr>
          <p:spPr bwMode="auto">
            <a:xfrm rot="10800000" flipH="1" flipV="1">
              <a:off x="3120" y="479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479" name="Line 1048"/>
            <p:cNvSpPr>
              <a:spLocks noChangeShapeType="1"/>
            </p:cNvSpPr>
            <p:nvPr/>
          </p:nvSpPr>
          <p:spPr bwMode="auto">
            <a:xfrm rot="10800000" flipH="1" flipV="1">
              <a:off x="3120" y="480"/>
              <a:ext cx="0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1480" name="Group 1049"/>
            <p:cNvGrpSpPr>
              <a:grpSpLocks/>
            </p:cNvGrpSpPr>
            <p:nvPr/>
          </p:nvGrpSpPr>
          <p:grpSpPr bwMode="auto">
            <a:xfrm rot="-5400000">
              <a:off x="2904" y="696"/>
              <a:ext cx="96" cy="240"/>
              <a:chOff x="3072" y="912"/>
              <a:chExt cx="96" cy="240"/>
            </a:xfrm>
          </p:grpSpPr>
          <p:sp>
            <p:nvSpPr>
              <p:cNvPr id="61509" name="Line 1050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1008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10" name="Line 1051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91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11" name="Line 1052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12" name="Line 1053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13" name="Line 1054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15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1481" name="Text Box 1055"/>
            <p:cNvSpPr txBox="1">
              <a:spLocks noChangeArrowheads="1"/>
            </p:cNvSpPr>
            <p:nvPr/>
          </p:nvSpPr>
          <p:spPr bwMode="auto">
            <a:xfrm flipH="1">
              <a:off x="2803" y="57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ELV</a:t>
              </a:r>
            </a:p>
          </p:txBody>
        </p:sp>
        <p:grpSp>
          <p:nvGrpSpPr>
            <p:cNvPr id="61482" name="Group 1056"/>
            <p:cNvGrpSpPr>
              <a:grpSpLocks/>
            </p:cNvGrpSpPr>
            <p:nvPr/>
          </p:nvGrpSpPr>
          <p:grpSpPr bwMode="auto">
            <a:xfrm flipV="1">
              <a:off x="2448" y="336"/>
              <a:ext cx="672" cy="144"/>
              <a:chOff x="2448" y="1680"/>
              <a:chExt cx="672" cy="144"/>
            </a:xfrm>
          </p:grpSpPr>
          <p:sp>
            <p:nvSpPr>
              <p:cNvPr id="61490" name="Line 1057"/>
              <p:cNvSpPr>
                <a:spLocks noChangeShapeType="1"/>
              </p:cNvSpPr>
              <p:nvPr/>
            </p:nvSpPr>
            <p:spPr bwMode="auto">
              <a:xfrm rot="16200000" flipV="1">
                <a:off x="252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491" name="Line 1058"/>
              <p:cNvSpPr>
                <a:spLocks noChangeShapeType="1"/>
              </p:cNvSpPr>
              <p:nvPr/>
            </p:nvSpPr>
            <p:spPr bwMode="auto">
              <a:xfrm rot="16200000" flipV="1">
                <a:off x="256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492" name="Line 1059"/>
              <p:cNvSpPr>
                <a:spLocks noChangeShapeType="1"/>
              </p:cNvSpPr>
              <p:nvPr/>
            </p:nvSpPr>
            <p:spPr bwMode="auto">
              <a:xfrm rot="16200000" flipV="1">
                <a:off x="261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493" name="Line 1060"/>
              <p:cNvSpPr>
                <a:spLocks noChangeShapeType="1"/>
              </p:cNvSpPr>
              <p:nvPr/>
            </p:nvSpPr>
            <p:spPr bwMode="auto">
              <a:xfrm rot="16200000" flipV="1">
                <a:off x="266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494" name="Line 1061"/>
              <p:cNvSpPr>
                <a:spLocks noChangeShapeType="1"/>
              </p:cNvSpPr>
              <p:nvPr/>
            </p:nvSpPr>
            <p:spPr bwMode="auto">
              <a:xfrm rot="-5400000">
                <a:off x="2616" y="151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495" name="Line 1062"/>
              <p:cNvSpPr>
                <a:spLocks noChangeShapeType="1"/>
              </p:cNvSpPr>
              <p:nvPr/>
            </p:nvSpPr>
            <p:spPr bwMode="auto">
              <a:xfrm rot="5400000" flipH="1" flipV="1">
                <a:off x="290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496" name="Line 1063"/>
              <p:cNvSpPr>
                <a:spLocks noChangeShapeType="1"/>
              </p:cNvSpPr>
              <p:nvPr/>
            </p:nvSpPr>
            <p:spPr bwMode="auto">
              <a:xfrm rot="5400000" flipH="1" flipV="1">
                <a:off x="285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497" name="Line 1064"/>
              <p:cNvSpPr>
                <a:spLocks noChangeShapeType="1"/>
              </p:cNvSpPr>
              <p:nvPr/>
            </p:nvSpPr>
            <p:spPr bwMode="auto">
              <a:xfrm rot="5400000" flipH="1" flipV="1">
                <a:off x="280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498" name="Line 1065"/>
              <p:cNvSpPr>
                <a:spLocks noChangeShapeType="1"/>
              </p:cNvSpPr>
              <p:nvPr/>
            </p:nvSpPr>
            <p:spPr bwMode="auto">
              <a:xfrm rot="5400000" flipH="1" flipV="1">
                <a:off x="276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499" name="Line 1066"/>
              <p:cNvSpPr>
                <a:spLocks noChangeShapeType="1"/>
              </p:cNvSpPr>
              <p:nvPr/>
            </p:nvSpPr>
            <p:spPr bwMode="auto">
              <a:xfrm rot="5400000" flipH="1">
                <a:off x="2952" y="151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00" name="Line 1067"/>
              <p:cNvSpPr>
                <a:spLocks noChangeShapeType="1"/>
              </p:cNvSpPr>
              <p:nvPr/>
            </p:nvSpPr>
            <p:spPr bwMode="auto">
              <a:xfrm rot="5400000" flipH="1" flipV="1">
                <a:off x="271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01" name="Line 1068"/>
              <p:cNvSpPr>
                <a:spLocks noChangeShapeType="1"/>
              </p:cNvSpPr>
              <p:nvPr/>
            </p:nvSpPr>
            <p:spPr bwMode="auto">
              <a:xfrm rot="16200000" flipV="1">
                <a:off x="247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02" name="Line 1069"/>
              <p:cNvSpPr>
                <a:spLocks noChangeShapeType="1"/>
              </p:cNvSpPr>
              <p:nvPr/>
            </p:nvSpPr>
            <p:spPr bwMode="auto">
              <a:xfrm rot="16200000" flipV="1">
                <a:off x="242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03" name="Line 1070"/>
              <p:cNvSpPr>
                <a:spLocks noChangeShapeType="1"/>
              </p:cNvSpPr>
              <p:nvPr/>
            </p:nvSpPr>
            <p:spPr bwMode="auto">
              <a:xfrm rot="16200000" flipV="1">
                <a:off x="237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04" name="Line 1071"/>
              <p:cNvSpPr>
                <a:spLocks noChangeShapeType="1"/>
              </p:cNvSpPr>
              <p:nvPr/>
            </p:nvSpPr>
            <p:spPr bwMode="auto">
              <a:xfrm rot="5400000" flipH="1" flipV="1">
                <a:off x="304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05" name="Line 1072"/>
              <p:cNvSpPr>
                <a:spLocks noChangeShapeType="1"/>
              </p:cNvSpPr>
              <p:nvPr/>
            </p:nvSpPr>
            <p:spPr bwMode="auto">
              <a:xfrm rot="5400000" flipH="1" flipV="1">
                <a:off x="300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06" name="Line 1073"/>
              <p:cNvSpPr>
                <a:spLocks noChangeShapeType="1"/>
              </p:cNvSpPr>
              <p:nvPr/>
            </p:nvSpPr>
            <p:spPr bwMode="auto">
              <a:xfrm rot="5400000" flipH="1" flipV="1">
                <a:off x="295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07" name="Line 1074"/>
              <p:cNvSpPr>
                <a:spLocks noChangeShapeType="1"/>
              </p:cNvSpPr>
              <p:nvPr/>
            </p:nvSpPr>
            <p:spPr bwMode="auto">
              <a:xfrm rot="-5400000">
                <a:off x="2616" y="1587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508" name="Line 1075"/>
              <p:cNvSpPr>
                <a:spLocks noChangeShapeType="1"/>
              </p:cNvSpPr>
              <p:nvPr/>
            </p:nvSpPr>
            <p:spPr bwMode="auto">
              <a:xfrm rot="5400000" flipH="1">
                <a:off x="2952" y="1587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1483" name="Line 1076"/>
            <p:cNvSpPr>
              <a:spLocks noChangeShapeType="1"/>
            </p:cNvSpPr>
            <p:nvPr/>
          </p:nvSpPr>
          <p:spPr bwMode="auto">
            <a:xfrm rot="10800000" flipH="1" flipV="1">
              <a:off x="2448" y="480"/>
              <a:ext cx="0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1484" name="Group 1077"/>
            <p:cNvGrpSpPr>
              <a:grpSpLocks/>
            </p:cNvGrpSpPr>
            <p:nvPr/>
          </p:nvGrpSpPr>
          <p:grpSpPr bwMode="auto">
            <a:xfrm rot="-5400000">
              <a:off x="2568" y="696"/>
              <a:ext cx="96" cy="240"/>
              <a:chOff x="3072" y="912"/>
              <a:chExt cx="96" cy="240"/>
            </a:xfrm>
          </p:grpSpPr>
          <p:sp>
            <p:nvSpPr>
              <p:cNvPr id="61485" name="Line 1078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1008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486" name="Line 1079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91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487" name="Line 1080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488" name="Line 1081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489" name="Line 1082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15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61457" name="Line 1083"/>
          <p:cNvSpPr>
            <a:spLocks noChangeShapeType="1"/>
          </p:cNvSpPr>
          <p:nvPr/>
        </p:nvSpPr>
        <p:spPr bwMode="auto">
          <a:xfrm>
            <a:off x="2514600" y="3733800"/>
            <a:ext cx="3733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1458" name="Group 1084"/>
          <p:cNvGrpSpPr>
            <a:grpSpLocks/>
          </p:cNvGrpSpPr>
          <p:nvPr/>
        </p:nvGrpSpPr>
        <p:grpSpPr bwMode="auto">
          <a:xfrm>
            <a:off x="4038600" y="3487738"/>
            <a:ext cx="609600" cy="246062"/>
            <a:chOff x="3696" y="2016"/>
            <a:chExt cx="384" cy="155"/>
          </a:xfrm>
        </p:grpSpPr>
        <p:grpSp>
          <p:nvGrpSpPr>
            <p:cNvPr id="61464" name="Group 1085"/>
            <p:cNvGrpSpPr>
              <a:grpSpLocks/>
            </p:cNvGrpSpPr>
            <p:nvPr/>
          </p:nvGrpSpPr>
          <p:grpSpPr bwMode="auto">
            <a:xfrm rot="5400000" flipV="1">
              <a:off x="3906" y="1998"/>
              <a:ext cx="155" cy="192"/>
              <a:chOff x="1827" y="2496"/>
              <a:chExt cx="93" cy="96"/>
            </a:xfrm>
          </p:grpSpPr>
          <p:sp>
            <p:nvSpPr>
              <p:cNvPr id="6146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469" name="Line 108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465" name="Group 1088"/>
            <p:cNvGrpSpPr>
              <a:grpSpLocks/>
            </p:cNvGrpSpPr>
            <p:nvPr/>
          </p:nvGrpSpPr>
          <p:grpSpPr bwMode="auto">
            <a:xfrm rot="-5400000" flipH="1" flipV="1">
              <a:off x="3714" y="1998"/>
              <a:ext cx="155" cy="192"/>
              <a:chOff x="1827" y="2496"/>
              <a:chExt cx="93" cy="96"/>
            </a:xfrm>
          </p:grpSpPr>
          <p:sp>
            <p:nvSpPr>
              <p:cNvPr id="6146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467" name="Line 109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61459" name="Line 1091"/>
          <p:cNvSpPr>
            <a:spLocks noChangeShapeType="1"/>
          </p:cNvSpPr>
          <p:nvPr/>
        </p:nvSpPr>
        <p:spPr bwMode="auto">
          <a:xfrm>
            <a:off x="4953000" y="12954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1460" name="Text Box 1092"/>
          <p:cNvSpPr txBox="1">
            <a:spLocks noChangeArrowheads="1"/>
          </p:cNvSpPr>
          <p:nvPr/>
        </p:nvSpPr>
        <p:spPr bwMode="auto">
          <a:xfrm>
            <a:off x="3810000" y="4953000"/>
            <a:ext cx="1143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Mechanical Room</a:t>
            </a:r>
          </a:p>
        </p:txBody>
      </p:sp>
      <p:sp>
        <p:nvSpPr>
          <p:cNvPr id="61461" name="Text Box 1093"/>
          <p:cNvSpPr txBox="1">
            <a:spLocks noChangeArrowheads="1"/>
          </p:cNvSpPr>
          <p:nvPr/>
        </p:nvSpPr>
        <p:spPr bwMode="auto">
          <a:xfrm>
            <a:off x="2971800" y="2057400"/>
            <a:ext cx="1143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Resident Storage Area</a:t>
            </a:r>
          </a:p>
        </p:txBody>
      </p:sp>
      <p:sp>
        <p:nvSpPr>
          <p:cNvPr id="61462" name="Text Box 1094"/>
          <p:cNvSpPr txBox="1">
            <a:spLocks noChangeArrowheads="1"/>
          </p:cNvSpPr>
          <p:nvPr/>
        </p:nvSpPr>
        <p:spPr bwMode="auto">
          <a:xfrm>
            <a:off x="5029200" y="1997075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Laundry Area</a:t>
            </a:r>
          </a:p>
        </p:txBody>
      </p:sp>
      <p:sp>
        <p:nvSpPr>
          <p:cNvPr id="61463" name="Text Box 1095"/>
          <p:cNvSpPr txBox="1">
            <a:spLocks noChangeArrowheads="1"/>
          </p:cNvSpPr>
          <p:nvPr/>
        </p:nvSpPr>
        <p:spPr bwMode="auto">
          <a:xfrm>
            <a:off x="5943600" y="28956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>
                <a:latin typeface="Arial" charset="0"/>
              </a:rPr>
              <a:t>Basement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59344CDC-2200-4163-8993-151B8C9DC0FA}" type="slidenum">
              <a:rPr lang="en-US"/>
              <a:pPr>
                <a:defRPr/>
              </a:pPr>
              <a:t>166</a:t>
            </a:fld>
            <a:endParaRPr lang="en-US" dirty="0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HIGHRISE--  </a:t>
            </a:r>
            <a:br>
              <a:rPr lang="en-US" sz="4400" dirty="0" smtClean="0"/>
            </a:br>
            <a:r>
              <a:rPr lang="en-US" sz="4400" dirty="0" smtClean="0"/>
              <a:t>2nd ITERATION (cont'd)</a:t>
            </a:r>
          </a:p>
        </p:txBody>
      </p:sp>
      <p:graphicFrame>
        <p:nvGraphicFramePr>
          <p:cNvPr id="12290" name="Object 6" descr="This is a picture of the burn time clock showing 10 minutes"/>
          <p:cNvGraphicFramePr>
            <a:graphicFrameLocks noGrp="1" noChangeAspect="1"/>
          </p:cNvGraphicFramePr>
          <p:nvPr>
            <p:ph type="subTitle" idx="1"/>
            <p:extLst>
              <p:ext uri="{D42A27DB-BD31-4B8C-83A1-F6EECF244321}">
                <p14:modId xmlns:p14="http://schemas.microsoft.com/office/powerpoint/2010/main" val="1291886750"/>
              </p:ext>
            </p:extLst>
          </p:nvPr>
        </p:nvGraphicFramePr>
        <p:xfrm>
          <a:off x="1047750" y="3276600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8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7750" y="3276600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6400800" y="2895600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#3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BD9DC90A-E02F-4B6F-BB8A-B69196DB4DBF}" type="slidenum">
              <a:rPr lang="en-US"/>
              <a:pPr>
                <a:defRPr/>
              </a:pPr>
              <a:t>167</a:t>
            </a:fld>
            <a:endParaRPr lang="en-US" dirty="0"/>
          </a:p>
        </p:txBody>
      </p:sp>
      <p:pic>
        <p:nvPicPr>
          <p:cNvPr id="13316" name="Picture 2" descr="This is a picture of the front and side of the same highrise building on fire for 10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0"/>
            <a:ext cx="6477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5715000" y="4572000"/>
            <a:ext cx="7207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A</a:t>
            </a:r>
          </a:p>
        </p:txBody>
      </p:sp>
      <p:sp>
        <p:nvSpPr>
          <p:cNvPr id="13318" name="Text Box 4"/>
          <p:cNvSpPr txBox="1">
            <a:spLocks noChangeArrowheads="1"/>
          </p:cNvSpPr>
          <p:nvPr/>
        </p:nvSpPr>
        <p:spPr bwMode="auto">
          <a:xfrm>
            <a:off x="3124200" y="4572000"/>
            <a:ext cx="711200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B</a:t>
            </a:r>
          </a:p>
        </p:txBody>
      </p:sp>
      <p:graphicFrame>
        <p:nvGraphicFramePr>
          <p:cNvPr id="13314" name="Object 1024" descr="This is a picture of the burn time clock showing 10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0890846"/>
              </p:ext>
            </p:extLst>
          </p:nvPr>
        </p:nvGraphicFramePr>
        <p:xfrm>
          <a:off x="1447800" y="5734050"/>
          <a:ext cx="5818188" cy="105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2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5734050"/>
                        <a:ext cx="5818188" cy="10556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9" name="Text Box 6"/>
          <p:cNvSpPr txBox="1">
            <a:spLocks noChangeArrowheads="1"/>
          </p:cNvSpPr>
          <p:nvPr/>
        </p:nvSpPr>
        <p:spPr bwMode="auto">
          <a:xfrm>
            <a:off x="6162675" y="5362575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#3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CB3F21AF-A7F5-4F3F-83B1-8CD3481E6249}" type="slidenum">
              <a:rPr lang="en-US"/>
              <a:pPr>
                <a:defRPr/>
              </a:pPr>
              <a:t>168</a:t>
            </a:fld>
            <a:endParaRPr lang="en-US" dirty="0"/>
          </a:p>
        </p:txBody>
      </p:sp>
      <p:pic>
        <p:nvPicPr>
          <p:cNvPr id="14340" name="Picture 2" descr="This is a picture of the side and back of the same highrise building on fire for 10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0"/>
            <a:ext cx="65532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 Box 3"/>
          <p:cNvSpPr txBox="1">
            <a:spLocks noChangeArrowheads="1"/>
          </p:cNvSpPr>
          <p:nvPr/>
        </p:nvSpPr>
        <p:spPr bwMode="auto">
          <a:xfrm>
            <a:off x="5791200" y="4495800"/>
            <a:ext cx="711200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B</a:t>
            </a:r>
          </a:p>
        </p:txBody>
      </p:sp>
      <p:sp>
        <p:nvSpPr>
          <p:cNvPr id="14342" name="Text Box 4"/>
          <p:cNvSpPr txBox="1">
            <a:spLocks noChangeArrowheads="1"/>
          </p:cNvSpPr>
          <p:nvPr/>
        </p:nvSpPr>
        <p:spPr bwMode="auto">
          <a:xfrm>
            <a:off x="2971800" y="4191000"/>
            <a:ext cx="7207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C</a:t>
            </a:r>
          </a:p>
        </p:txBody>
      </p:sp>
      <p:graphicFrame>
        <p:nvGraphicFramePr>
          <p:cNvPr id="14338" name="Object 7" descr="This is a picture of the burn time clock showing 10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618985"/>
              </p:ext>
            </p:extLst>
          </p:nvPr>
        </p:nvGraphicFramePr>
        <p:xfrm>
          <a:off x="1447800" y="5734050"/>
          <a:ext cx="5818188" cy="105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6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5734050"/>
                        <a:ext cx="5818188" cy="10556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3" name="Text Box 6"/>
          <p:cNvSpPr txBox="1">
            <a:spLocks noChangeArrowheads="1"/>
          </p:cNvSpPr>
          <p:nvPr/>
        </p:nvSpPr>
        <p:spPr bwMode="auto">
          <a:xfrm>
            <a:off x="6186488" y="5391150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#3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94BCA66A-6C20-4460-8126-4CEEBBFF9575}" type="slidenum">
              <a:rPr lang="en-US"/>
              <a:pPr>
                <a:defRPr/>
              </a:pPr>
              <a:t>169</a:t>
            </a:fld>
            <a:endParaRPr lang="en-US" dirty="0"/>
          </a:p>
        </p:txBody>
      </p:sp>
      <p:pic>
        <p:nvPicPr>
          <p:cNvPr id="15364" name="Picture 1026" descr="This is a picture of the back of the same highrise building on fire for 10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0"/>
            <a:ext cx="67056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 Box 1027"/>
          <p:cNvSpPr txBox="1">
            <a:spLocks noChangeArrowheads="1"/>
          </p:cNvSpPr>
          <p:nvPr/>
        </p:nvSpPr>
        <p:spPr bwMode="auto">
          <a:xfrm>
            <a:off x="4419600" y="4114800"/>
            <a:ext cx="7207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C</a:t>
            </a:r>
          </a:p>
        </p:txBody>
      </p:sp>
      <p:graphicFrame>
        <p:nvGraphicFramePr>
          <p:cNvPr id="15362" name="Object 1024" descr="This is a picture of the burn time clock showing 10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4758037"/>
              </p:ext>
            </p:extLst>
          </p:nvPr>
        </p:nvGraphicFramePr>
        <p:xfrm>
          <a:off x="1447800" y="5762625"/>
          <a:ext cx="5818188" cy="105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0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5762625"/>
                        <a:ext cx="5818188" cy="10556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6" name="Text Box 1032"/>
          <p:cNvSpPr txBox="1">
            <a:spLocks noChangeArrowheads="1"/>
          </p:cNvSpPr>
          <p:nvPr/>
        </p:nvSpPr>
        <p:spPr bwMode="auto">
          <a:xfrm>
            <a:off x="6162675" y="5429250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#3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7835210C-1793-47CF-8C1E-C78816BD812E}" type="slidenum">
              <a:rPr lang="en-US"/>
              <a:pPr>
                <a:defRPr/>
              </a:pPr>
              <a:t>170</a:t>
            </a:fld>
            <a:endParaRPr lang="en-US" dirty="0"/>
          </a:p>
        </p:txBody>
      </p:sp>
      <p:sp>
        <p:nvSpPr>
          <p:cNvPr id="62467" name="Rectangle 136"/>
          <p:cNvSpPr>
            <a:spLocks noChangeArrowheads="1"/>
          </p:cNvSpPr>
          <p:nvPr/>
        </p:nvSpPr>
        <p:spPr bwMode="auto">
          <a:xfrm>
            <a:off x="1524000" y="0"/>
            <a:ext cx="5867400" cy="6553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2468" name="Line 2"/>
          <p:cNvSpPr>
            <a:spLocks noChangeShapeType="1"/>
          </p:cNvSpPr>
          <p:nvPr/>
        </p:nvSpPr>
        <p:spPr bwMode="auto">
          <a:xfrm>
            <a:off x="2286000" y="61722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2469" name="Line 3"/>
          <p:cNvSpPr>
            <a:spLocks noChangeShapeType="1"/>
          </p:cNvSpPr>
          <p:nvPr/>
        </p:nvSpPr>
        <p:spPr bwMode="auto">
          <a:xfrm>
            <a:off x="2286000" y="5334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2470" name="Line 4"/>
          <p:cNvSpPr>
            <a:spLocks noChangeShapeType="1"/>
          </p:cNvSpPr>
          <p:nvPr/>
        </p:nvSpPr>
        <p:spPr bwMode="auto">
          <a:xfrm flipV="1">
            <a:off x="6477000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2471" name="Line 5"/>
          <p:cNvSpPr>
            <a:spLocks noChangeShapeType="1"/>
          </p:cNvSpPr>
          <p:nvPr/>
        </p:nvSpPr>
        <p:spPr bwMode="auto">
          <a:xfrm>
            <a:off x="22860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2472" name="Line 6"/>
          <p:cNvSpPr>
            <a:spLocks noChangeShapeType="1"/>
          </p:cNvSpPr>
          <p:nvPr/>
        </p:nvSpPr>
        <p:spPr bwMode="auto">
          <a:xfrm>
            <a:off x="22860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2473" name="Line 7"/>
          <p:cNvSpPr>
            <a:spLocks noChangeShapeType="1"/>
          </p:cNvSpPr>
          <p:nvPr/>
        </p:nvSpPr>
        <p:spPr bwMode="auto">
          <a:xfrm>
            <a:off x="62484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2474" name="Line 8"/>
          <p:cNvSpPr>
            <a:spLocks noChangeShapeType="1"/>
          </p:cNvSpPr>
          <p:nvPr/>
        </p:nvSpPr>
        <p:spPr bwMode="auto">
          <a:xfrm>
            <a:off x="62484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2475" name="Line 9"/>
          <p:cNvSpPr>
            <a:spLocks noChangeShapeType="1"/>
          </p:cNvSpPr>
          <p:nvPr/>
        </p:nvSpPr>
        <p:spPr bwMode="auto">
          <a:xfrm>
            <a:off x="2514600" y="1219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2476" name="Line 10"/>
          <p:cNvSpPr>
            <a:spLocks noChangeShapeType="1"/>
          </p:cNvSpPr>
          <p:nvPr/>
        </p:nvSpPr>
        <p:spPr bwMode="auto">
          <a:xfrm>
            <a:off x="6248400" y="1219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2477" name="Line 11"/>
          <p:cNvSpPr>
            <a:spLocks noChangeShapeType="1"/>
          </p:cNvSpPr>
          <p:nvPr/>
        </p:nvSpPr>
        <p:spPr bwMode="auto">
          <a:xfrm flipV="1">
            <a:off x="6477000" y="533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2478" name="Line 12"/>
          <p:cNvSpPr>
            <a:spLocks noChangeShapeType="1"/>
          </p:cNvSpPr>
          <p:nvPr/>
        </p:nvSpPr>
        <p:spPr bwMode="auto">
          <a:xfrm flipV="1">
            <a:off x="2286000" y="533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2479" name="Line 13"/>
          <p:cNvSpPr>
            <a:spLocks noChangeShapeType="1"/>
          </p:cNvSpPr>
          <p:nvPr/>
        </p:nvSpPr>
        <p:spPr bwMode="auto">
          <a:xfrm flipV="1">
            <a:off x="2286000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2480" name="Group 14"/>
          <p:cNvGrpSpPr>
            <a:grpSpLocks/>
          </p:cNvGrpSpPr>
          <p:nvPr/>
        </p:nvGrpSpPr>
        <p:grpSpPr bwMode="auto">
          <a:xfrm>
            <a:off x="2438400" y="1752600"/>
            <a:ext cx="152400" cy="838200"/>
            <a:chOff x="1536" y="864"/>
            <a:chExt cx="96" cy="528"/>
          </a:xfrm>
        </p:grpSpPr>
        <p:grpSp>
          <p:nvGrpSpPr>
            <p:cNvPr id="62598" name="Group 15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62600" name="Line 1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601" name="Line 1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2599" name="Line 18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2481" name="Group 19"/>
          <p:cNvGrpSpPr>
            <a:grpSpLocks/>
          </p:cNvGrpSpPr>
          <p:nvPr/>
        </p:nvGrpSpPr>
        <p:grpSpPr bwMode="auto">
          <a:xfrm rot="10800000">
            <a:off x="2743200" y="6096000"/>
            <a:ext cx="838200" cy="152400"/>
            <a:chOff x="3216" y="2736"/>
            <a:chExt cx="336" cy="96"/>
          </a:xfrm>
        </p:grpSpPr>
        <p:sp>
          <p:nvSpPr>
            <p:cNvPr id="62596" name="Line 20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597" name="Line 21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2482" name="Line 22"/>
          <p:cNvSpPr>
            <a:spLocks noChangeShapeType="1"/>
          </p:cNvSpPr>
          <p:nvPr/>
        </p:nvSpPr>
        <p:spPr bwMode="auto">
          <a:xfrm>
            <a:off x="2743200" y="6172200"/>
            <a:ext cx="838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2483" name="Group 23"/>
          <p:cNvGrpSpPr>
            <a:grpSpLocks/>
          </p:cNvGrpSpPr>
          <p:nvPr/>
        </p:nvGrpSpPr>
        <p:grpSpPr bwMode="auto">
          <a:xfrm rot="10800000">
            <a:off x="5105400" y="6096000"/>
            <a:ext cx="838200" cy="152400"/>
            <a:chOff x="3216" y="2736"/>
            <a:chExt cx="336" cy="96"/>
          </a:xfrm>
        </p:grpSpPr>
        <p:sp>
          <p:nvSpPr>
            <p:cNvPr id="62594" name="Line 24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595" name="Line 25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2484" name="Line 26"/>
          <p:cNvSpPr>
            <a:spLocks noChangeShapeType="1"/>
          </p:cNvSpPr>
          <p:nvPr/>
        </p:nvSpPr>
        <p:spPr bwMode="auto">
          <a:xfrm>
            <a:off x="5105400" y="6172200"/>
            <a:ext cx="838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2485" name="Group 27"/>
          <p:cNvGrpSpPr>
            <a:grpSpLocks/>
          </p:cNvGrpSpPr>
          <p:nvPr/>
        </p:nvGrpSpPr>
        <p:grpSpPr bwMode="auto">
          <a:xfrm>
            <a:off x="2438400" y="2971800"/>
            <a:ext cx="152400" cy="838200"/>
            <a:chOff x="1536" y="864"/>
            <a:chExt cx="96" cy="528"/>
          </a:xfrm>
        </p:grpSpPr>
        <p:grpSp>
          <p:nvGrpSpPr>
            <p:cNvPr id="62590" name="Group 28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62592" name="Line 2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93" name="Line 3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2591" name="Line 31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2486" name="Group 32"/>
          <p:cNvGrpSpPr>
            <a:grpSpLocks/>
          </p:cNvGrpSpPr>
          <p:nvPr/>
        </p:nvGrpSpPr>
        <p:grpSpPr bwMode="auto">
          <a:xfrm>
            <a:off x="2438400" y="4114800"/>
            <a:ext cx="152400" cy="838200"/>
            <a:chOff x="1536" y="864"/>
            <a:chExt cx="96" cy="528"/>
          </a:xfrm>
        </p:grpSpPr>
        <p:grpSp>
          <p:nvGrpSpPr>
            <p:cNvPr id="62586" name="Group 33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62588" name="Line 3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89" name="Line 3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2587" name="Line 36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2487" name="Group 37"/>
          <p:cNvGrpSpPr>
            <a:grpSpLocks/>
          </p:cNvGrpSpPr>
          <p:nvPr/>
        </p:nvGrpSpPr>
        <p:grpSpPr bwMode="auto">
          <a:xfrm>
            <a:off x="6172200" y="1676400"/>
            <a:ext cx="152400" cy="838200"/>
            <a:chOff x="1536" y="864"/>
            <a:chExt cx="96" cy="528"/>
          </a:xfrm>
        </p:grpSpPr>
        <p:grpSp>
          <p:nvGrpSpPr>
            <p:cNvPr id="62582" name="Group 38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62584" name="Line 3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85" name="Line 4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2583" name="Line 41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2488" name="Group 42"/>
          <p:cNvGrpSpPr>
            <a:grpSpLocks/>
          </p:cNvGrpSpPr>
          <p:nvPr/>
        </p:nvGrpSpPr>
        <p:grpSpPr bwMode="auto">
          <a:xfrm>
            <a:off x="6172200" y="2895600"/>
            <a:ext cx="152400" cy="838200"/>
            <a:chOff x="1536" y="864"/>
            <a:chExt cx="96" cy="528"/>
          </a:xfrm>
        </p:grpSpPr>
        <p:grpSp>
          <p:nvGrpSpPr>
            <p:cNvPr id="62578" name="Group 43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62580" name="Line 4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81" name="Line 4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2579" name="Line 46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2489" name="Group 47"/>
          <p:cNvGrpSpPr>
            <a:grpSpLocks/>
          </p:cNvGrpSpPr>
          <p:nvPr/>
        </p:nvGrpSpPr>
        <p:grpSpPr bwMode="auto">
          <a:xfrm>
            <a:off x="6172200" y="4038600"/>
            <a:ext cx="152400" cy="838200"/>
            <a:chOff x="1536" y="864"/>
            <a:chExt cx="96" cy="528"/>
          </a:xfrm>
        </p:grpSpPr>
        <p:grpSp>
          <p:nvGrpSpPr>
            <p:cNvPr id="62574" name="Group 48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62576" name="Line 4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77" name="Line 5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2575" name="Line 51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2490" name="Group 52"/>
          <p:cNvGrpSpPr>
            <a:grpSpLocks/>
          </p:cNvGrpSpPr>
          <p:nvPr/>
        </p:nvGrpSpPr>
        <p:grpSpPr bwMode="auto">
          <a:xfrm rot="10800000">
            <a:off x="2667000" y="457200"/>
            <a:ext cx="838200" cy="152400"/>
            <a:chOff x="3216" y="2736"/>
            <a:chExt cx="336" cy="96"/>
          </a:xfrm>
        </p:grpSpPr>
        <p:sp>
          <p:nvSpPr>
            <p:cNvPr id="62572" name="Line 53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573" name="Line 54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2491" name="Line 55"/>
          <p:cNvSpPr>
            <a:spLocks noChangeShapeType="1"/>
          </p:cNvSpPr>
          <p:nvPr/>
        </p:nvSpPr>
        <p:spPr bwMode="auto">
          <a:xfrm>
            <a:off x="2667000" y="533400"/>
            <a:ext cx="838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2492" name="Group 56"/>
          <p:cNvGrpSpPr>
            <a:grpSpLocks/>
          </p:cNvGrpSpPr>
          <p:nvPr/>
        </p:nvGrpSpPr>
        <p:grpSpPr bwMode="auto">
          <a:xfrm rot="10800000">
            <a:off x="5257800" y="457200"/>
            <a:ext cx="838200" cy="152400"/>
            <a:chOff x="3216" y="2736"/>
            <a:chExt cx="336" cy="96"/>
          </a:xfrm>
        </p:grpSpPr>
        <p:sp>
          <p:nvSpPr>
            <p:cNvPr id="62570" name="Line 57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571" name="Line 58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2493" name="Line 59"/>
          <p:cNvSpPr>
            <a:spLocks noChangeShapeType="1"/>
          </p:cNvSpPr>
          <p:nvPr/>
        </p:nvSpPr>
        <p:spPr bwMode="auto">
          <a:xfrm>
            <a:off x="5257800" y="533400"/>
            <a:ext cx="838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2494" name="Group 60"/>
          <p:cNvGrpSpPr>
            <a:grpSpLocks/>
          </p:cNvGrpSpPr>
          <p:nvPr/>
        </p:nvGrpSpPr>
        <p:grpSpPr bwMode="auto">
          <a:xfrm>
            <a:off x="4038600" y="5926138"/>
            <a:ext cx="609600" cy="246062"/>
            <a:chOff x="3696" y="2016"/>
            <a:chExt cx="384" cy="155"/>
          </a:xfrm>
        </p:grpSpPr>
        <p:grpSp>
          <p:nvGrpSpPr>
            <p:cNvPr id="62564" name="Group 61"/>
            <p:cNvGrpSpPr>
              <a:grpSpLocks/>
            </p:cNvGrpSpPr>
            <p:nvPr/>
          </p:nvGrpSpPr>
          <p:grpSpPr bwMode="auto">
            <a:xfrm rot="5400000" flipV="1">
              <a:off x="3906" y="1998"/>
              <a:ext cx="155" cy="192"/>
              <a:chOff x="1827" y="2496"/>
              <a:chExt cx="93" cy="96"/>
            </a:xfrm>
          </p:grpSpPr>
          <p:sp>
            <p:nvSpPr>
              <p:cNvPr id="6256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69" name="Line 6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2565" name="Group 64"/>
            <p:cNvGrpSpPr>
              <a:grpSpLocks/>
            </p:cNvGrpSpPr>
            <p:nvPr/>
          </p:nvGrpSpPr>
          <p:grpSpPr bwMode="auto">
            <a:xfrm rot="-5400000" flipH="1" flipV="1">
              <a:off x="3714" y="1998"/>
              <a:ext cx="155" cy="192"/>
              <a:chOff x="1827" y="2496"/>
              <a:chExt cx="93" cy="96"/>
            </a:xfrm>
          </p:grpSpPr>
          <p:sp>
            <p:nvSpPr>
              <p:cNvPr id="6256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67" name="Line 6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62495" name="Line 67"/>
          <p:cNvSpPr>
            <a:spLocks noChangeShapeType="1"/>
          </p:cNvSpPr>
          <p:nvPr/>
        </p:nvSpPr>
        <p:spPr bwMode="auto">
          <a:xfrm>
            <a:off x="2514600" y="1447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2496" name="Line 68"/>
          <p:cNvSpPr>
            <a:spLocks noChangeShapeType="1"/>
          </p:cNvSpPr>
          <p:nvPr/>
        </p:nvSpPr>
        <p:spPr bwMode="auto">
          <a:xfrm>
            <a:off x="2514600" y="5257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2497" name="Line 69"/>
          <p:cNvSpPr>
            <a:spLocks noChangeShapeType="1"/>
          </p:cNvSpPr>
          <p:nvPr/>
        </p:nvSpPr>
        <p:spPr bwMode="auto">
          <a:xfrm>
            <a:off x="3505200" y="1447800"/>
            <a:ext cx="0" cy="381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2498" name="Text Box 70"/>
          <p:cNvSpPr txBox="1">
            <a:spLocks noChangeArrowheads="1"/>
          </p:cNvSpPr>
          <p:nvPr/>
        </p:nvSpPr>
        <p:spPr bwMode="auto">
          <a:xfrm>
            <a:off x="3657600" y="2819400"/>
            <a:ext cx="1371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>
                <a:latin typeface="Arial" charset="0"/>
              </a:rPr>
              <a:t>Lobby and Resident Recreation Area</a:t>
            </a:r>
          </a:p>
        </p:txBody>
      </p:sp>
      <p:sp>
        <p:nvSpPr>
          <p:cNvPr id="62499" name="Text Box 71"/>
          <p:cNvSpPr txBox="1">
            <a:spLocks noChangeArrowheads="1"/>
          </p:cNvSpPr>
          <p:nvPr/>
        </p:nvSpPr>
        <p:spPr bwMode="auto">
          <a:xfrm>
            <a:off x="2514600" y="3124200"/>
            <a:ext cx="1066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Fitness Room</a:t>
            </a:r>
          </a:p>
        </p:txBody>
      </p:sp>
      <p:grpSp>
        <p:nvGrpSpPr>
          <p:cNvPr id="62500" name="Group 72"/>
          <p:cNvGrpSpPr>
            <a:grpSpLocks/>
          </p:cNvGrpSpPr>
          <p:nvPr/>
        </p:nvGrpSpPr>
        <p:grpSpPr bwMode="auto">
          <a:xfrm rot="10800000" flipH="1" flipV="1">
            <a:off x="3276600" y="4800600"/>
            <a:ext cx="228600" cy="304800"/>
            <a:chOff x="1827" y="2496"/>
            <a:chExt cx="93" cy="96"/>
          </a:xfrm>
        </p:grpSpPr>
        <p:sp>
          <p:nvSpPr>
            <p:cNvPr id="62562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563" name="Line 74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2501" name="Group 75"/>
          <p:cNvGrpSpPr>
            <a:grpSpLocks/>
          </p:cNvGrpSpPr>
          <p:nvPr/>
        </p:nvGrpSpPr>
        <p:grpSpPr bwMode="auto">
          <a:xfrm rot="10800000" flipH="1">
            <a:off x="3276600" y="1600200"/>
            <a:ext cx="228600" cy="304800"/>
            <a:chOff x="1827" y="2496"/>
            <a:chExt cx="93" cy="96"/>
          </a:xfrm>
        </p:grpSpPr>
        <p:sp>
          <p:nvSpPr>
            <p:cNvPr id="62560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561" name="Line 77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2502" name="Line 78"/>
          <p:cNvSpPr>
            <a:spLocks noChangeShapeType="1"/>
          </p:cNvSpPr>
          <p:nvPr/>
        </p:nvSpPr>
        <p:spPr bwMode="auto">
          <a:xfrm>
            <a:off x="5257800" y="1447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2503" name="Line 79"/>
          <p:cNvSpPr>
            <a:spLocks noChangeShapeType="1"/>
          </p:cNvSpPr>
          <p:nvPr/>
        </p:nvSpPr>
        <p:spPr bwMode="auto">
          <a:xfrm>
            <a:off x="5257800" y="5257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2504" name="Line 80"/>
          <p:cNvSpPr>
            <a:spLocks noChangeShapeType="1"/>
          </p:cNvSpPr>
          <p:nvPr/>
        </p:nvSpPr>
        <p:spPr bwMode="auto">
          <a:xfrm>
            <a:off x="5257800" y="1447800"/>
            <a:ext cx="0" cy="381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2505" name="Group 81"/>
          <p:cNvGrpSpPr>
            <a:grpSpLocks/>
          </p:cNvGrpSpPr>
          <p:nvPr/>
        </p:nvGrpSpPr>
        <p:grpSpPr bwMode="auto">
          <a:xfrm rot="10800000" flipV="1">
            <a:off x="5257800" y="4800600"/>
            <a:ext cx="228600" cy="304800"/>
            <a:chOff x="1827" y="2496"/>
            <a:chExt cx="93" cy="96"/>
          </a:xfrm>
        </p:grpSpPr>
        <p:sp>
          <p:nvSpPr>
            <p:cNvPr id="62558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559" name="Line 83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2506" name="Group 84"/>
          <p:cNvGrpSpPr>
            <a:grpSpLocks/>
          </p:cNvGrpSpPr>
          <p:nvPr/>
        </p:nvGrpSpPr>
        <p:grpSpPr bwMode="auto">
          <a:xfrm rot="10800000">
            <a:off x="5257800" y="1600200"/>
            <a:ext cx="228600" cy="304800"/>
            <a:chOff x="1827" y="2496"/>
            <a:chExt cx="93" cy="96"/>
          </a:xfrm>
        </p:grpSpPr>
        <p:sp>
          <p:nvSpPr>
            <p:cNvPr id="62556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557" name="Line 86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2507" name="Text Box 87"/>
          <p:cNvSpPr txBox="1">
            <a:spLocks noChangeArrowheads="1"/>
          </p:cNvSpPr>
          <p:nvPr/>
        </p:nvSpPr>
        <p:spPr bwMode="auto">
          <a:xfrm>
            <a:off x="5181600" y="3124200"/>
            <a:ext cx="1066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Indoor Pool</a:t>
            </a:r>
          </a:p>
        </p:txBody>
      </p:sp>
      <p:grpSp>
        <p:nvGrpSpPr>
          <p:cNvPr id="62508" name="Group 88"/>
          <p:cNvGrpSpPr>
            <a:grpSpLocks/>
          </p:cNvGrpSpPr>
          <p:nvPr/>
        </p:nvGrpSpPr>
        <p:grpSpPr bwMode="auto">
          <a:xfrm>
            <a:off x="3886200" y="533400"/>
            <a:ext cx="1066800" cy="838200"/>
            <a:chOff x="2448" y="336"/>
            <a:chExt cx="672" cy="528"/>
          </a:xfrm>
        </p:grpSpPr>
        <p:sp>
          <p:nvSpPr>
            <p:cNvPr id="62512" name="Line 89"/>
            <p:cNvSpPr>
              <a:spLocks noChangeShapeType="1"/>
            </p:cNvSpPr>
            <p:nvPr/>
          </p:nvSpPr>
          <p:spPr bwMode="auto">
            <a:xfrm rot="10800000" flipH="1" flipV="1">
              <a:off x="2448" y="81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513" name="Line 90"/>
            <p:cNvSpPr>
              <a:spLocks noChangeShapeType="1"/>
            </p:cNvSpPr>
            <p:nvPr/>
          </p:nvSpPr>
          <p:spPr bwMode="auto">
            <a:xfrm rot="10800000">
              <a:off x="2784" y="48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514" name="Line 91"/>
            <p:cNvSpPr>
              <a:spLocks noChangeShapeType="1"/>
            </p:cNvSpPr>
            <p:nvPr/>
          </p:nvSpPr>
          <p:spPr bwMode="auto">
            <a:xfrm rot="10800000" flipH="1" flipV="1">
              <a:off x="2448" y="48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515" name="Line 92"/>
            <p:cNvSpPr>
              <a:spLocks noChangeShapeType="1"/>
            </p:cNvSpPr>
            <p:nvPr/>
          </p:nvSpPr>
          <p:spPr bwMode="auto">
            <a:xfrm rot="10800000" flipV="1">
              <a:off x="2448" y="480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516" name="Text Box 93"/>
            <p:cNvSpPr txBox="1">
              <a:spLocks noChangeArrowheads="1"/>
            </p:cNvSpPr>
            <p:nvPr/>
          </p:nvSpPr>
          <p:spPr bwMode="auto">
            <a:xfrm>
              <a:off x="2477" y="57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ELV</a:t>
              </a:r>
            </a:p>
          </p:txBody>
        </p:sp>
        <p:sp>
          <p:nvSpPr>
            <p:cNvPr id="62517" name="Line 94"/>
            <p:cNvSpPr>
              <a:spLocks noChangeShapeType="1"/>
            </p:cNvSpPr>
            <p:nvPr/>
          </p:nvSpPr>
          <p:spPr bwMode="auto">
            <a:xfrm rot="10800000" flipV="1">
              <a:off x="2784" y="815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518" name="Line 95"/>
            <p:cNvSpPr>
              <a:spLocks noChangeShapeType="1"/>
            </p:cNvSpPr>
            <p:nvPr/>
          </p:nvSpPr>
          <p:spPr bwMode="auto">
            <a:xfrm rot="10800000" flipH="1">
              <a:off x="2784" y="479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519" name="Line 96"/>
            <p:cNvSpPr>
              <a:spLocks noChangeShapeType="1"/>
            </p:cNvSpPr>
            <p:nvPr/>
          </p:nvSpPr>
          <p:spPr bwMode="auto">
            <a:xfrm rot="10800000" flipV="1">
              <a:off x="2784" y="479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520" name="Line 97"/>
            <p:cNvSpPr>
              <a:spLocks noChangeShapeType="1"/>
            </p:cNvSpPr>
            <p:nvPr/>
          </p:nvSpPr>
          <p:spPr bwMode="auto">
            <a:xfrm rot="10800000" flipH="1" flipV="1">
              <a:off x="3120" y="479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521" name="Line 98"/>
            <p:cNvSpPr>
              <a:spLocks noChangeShapeType="1"/>
            </p:cNvSpPr>
            <p:nvPr/>
          </p:nvSpPr>
          <p:spPr bwMode="auto">
            <a:xfrm rot="10800000" flipH="1" flipV="1">
              <a:off x="3120" y="480"/>
              <a:ext cx="0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2522" name="Group 99"/>
            <p:cNvGrpSpPr>
              <a:grpSpLocks/>
            </p:cNvGrpSpPr>
            <p:nvPr/>
          </p:nvGrpSpPr>
          <p:grpSpPr bwMode="auto">
            <a:xfrm rot="-5400000">
              <a:off x="2904" y="696"/>
              <a:ext cx="96" cy="240"/>
              <a:chOff x="3072" y="912"/>
              <a:chExt cx="96" cy="240"/>
            </a:xfrm>
          </p:grpSpPr>
          <p:sp>
            <p:nvSpPr>
              <p:cNvPr id="62551" name="Line 100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1008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52" name="Line 101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91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53" name="Line 102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54" name="Line 103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55" name="Line 104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15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2523" name="Text Box 105"/>
            <p:cNvSpPr txBox="1">
              <a:spLocks noChangeArrowheads="1"/>
            </p:cNvSpPr>
            <p:nvPr/>
          </p:nvSpPr>
          <p:spPr bwMode="auto">
            <a:xfrm flipH="1">
              <a:off x="2803" y="57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ELV</a:t>
              </a:r>
            </a:p>
          </p:txBody>
        </p:sp>
        <p:grpSp>
          <p:nvGrpSpPr>
            <p:cNvPr id="62524" name="Group 106"/>
            <p:cNvGrpSpPr>
              <a:grpSpLocks/>
            </p:cNvGrpSpPr>
            <p:nvPr/>
          </p:nvGrpSpPr>
          <p:grpSpPr bwMode="auto">
            <a:xfrm flipV="1">
              <a:off x="2448" y="336"/>
              <a:ext cx="672" cy="144"/>
              <a:chOff x="2448" y="1680"/>
              <a:chExt cx="672" cy="144"/>
            </a:xfrm>
          </p:grpSpPr>
          <p:sp>
            <p:nvSpPr>
              <p:cNvPr id="62532" name="Line 107"/>
              <p:cNvSpPr>
                <a:spLocks noChangeShapeType="1"/>
              </p:cNvSpPr>
              <p:nvPr/>
            </p:nvSpPr>
            <p:spPr bwMode="auto">
              <a:xfrm rot="16200000" flipV="1">
                <a:off x="252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33" name="Line 108"/>
              <p:cNvSpPr>
                <a:spLocks noChangeShapeType="1"/>
              </p:cNvSpPr>
              <p:nvPr/>
            </p:nvSpPr>
            <p:spPr bwMode="auto">
              <a:xfrm rot="16200000" flipV="1">
                <a:off x="256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34" name="Line 109"/>
              <p:cNvSpPr>
                <a:spLocks noChangeShapeType="1"/>
              </p:cNvSpPr>
              <p:nvPr/>
            </p:nvSpPr>
            <p:spPr bwMode="auto">
              <a:xfrm rot="16200000" flipV="1">
                <a:off x="261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35" name="Line 110"/>
              <p:cNvSpPr>
                <a:spLocks noChangeShapeType="1"/>
              </p:cNvSpPr>
              <p:nvPr/>
            </p:nvSpPr>
            <p:spPr bwMode="auto">
              <a:xfrm rot="16200000" flipV="1">
                <a:off x="266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36" name="Line 111"/>
              <p:cNvSpPr>
                <a:spLocks noChangeShapeType="1"/>
              </p:cNvSpPr>
              <p:nvPr/>
            </p:nvSpPr>
            <p:spPr bwMode="auto">
              <a:xfrm rot="-5400000">
                <a:off x="2616" y="151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37" name="Line 112"/>
              <p:cNvSpPr>
                <a:spLocks noChangeShapeType="1"/>
              </p:cNvSpPr>
              <p:nvPr/>
            </p:nvSpPr>
            <p:spPr bwMode="auto">
              <a:xfrm rot="5400000" flipH="1" flipV="1">
                <a:off x="290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38" name="Line 113"/>
              <p:cNvSpPr>
                <a:spLocks noChangeShapeType="1"/>
              </p:cNvSpPr>
              <p:nvPr/>
            </p:nvSpPr>
            <p:spPr bwMode="auto">
              <a:xfrm rot="5400000" flipH="1" flipV="1">
                <a:off x="285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39" name="Line 114"/>
              <p:cNvSpPr>
                <a:spLocks noChangeShapeType="1"/>
              </p:cNvSpPr>
              <p:nvPr/>
            </p:nvSpPr>
            <p:spPr bwMode="auto">
              <a:xfrm rot="5400000" flipH="1" flipV="1">
                <a:off x="280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40" name="Line 115"/>
              <p:cNvSpPr>
                <a:spLocks noChangeShapeType="1"/>
              </p:cNvSpPr>
              <p:nvPr/>
            </p:nvSpPr>
            <p:spPr bwMode="auto">
              <a:xfrm rot="5400000" flipH="1" flipV="1">
                <a:off x="276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41" name="Line 116"/>
              <p:cNvSpPr>
                <a:spLocks noChangeShapeType="1"/>
              </p:cNvSpPr>
              <p:nvPr/>
            </p:nvSpPr>
            <p:spPr bwMode="auto">
              <a:xfrm rot="5400000" flipH="1">
                <a:off x="2952" y="151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42" name="Line 117"/>
              <p:cNvSpPr>
                <a:spLocks noChangeShapeType="1"/>
              </p:cNvSpPr>
              <p:nvPr/>
            </p:nvSpPr>
            <p:spPr bwMode="auto">
              <a:xfrm rot="5400000" flipH="1" flipV="1">
                <a:off x="271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43" name="Line 118"/>
              <p:cNvSpPr>
                <a:spLocks noChangeShapeType="1"/>
              </p:cNvSpPr>
              <p:nvPr/>
            </p:nvSpPr>
            <p:spPr bwMode="auto">
              <a:xfrm rot="16200000" flipV="1">
                <a:off x="247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44" name="Line 119"/>
              <p:cNvSpPr>
                <a:spLocks noChangeShapeType="1"/>
              </p:cNvSpPr>
              <p:nvPr/>
            </p:nvSpPr>
            <p:spPr bwMode="auto">
              <a:xfrm rot="16200000" flipV="1">
                <a:off x="242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45" name="Line 120"/>
              <p:cNvSpPr>
                <a:spLocks noChangeShapeType="1"/>
              </p:cNvSpPr>
              <p:nvPr/>
            </p:nvSpPr>
            <p:spPr bwMode="auto">
              <a:xfrm rot="16200000" flipV="1">
                <a:off x="237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46" name="Line 121"/>
              <p:cNvSpPr>
                <a:spLocks noChangeShapeType="1"/>
              </p:cNvSpPr>
              <p:nvPr/>
            </p:nvSpPr>
            <p:spPr bwMode="auto">
              <a:xfrm rot="5400000" flipH="1" flipV="1">
                <a:off x="304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47" name="Line 122"/>
              <p:cNvSpPr>
                <a:spLocks noChangeShapeType="1"/>
              </p:cNvSpPr>
              <p:nvPr/>
            </p:nvSpPr>
            <p:spPr bwMode="auto">
              <a:xfrm rot="5400000" flipH="1" flipV="1">
                <a:off x="300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48" name="Line 123"/>
              <p:cNvSpPr>
                <a:spLocks noChangeShapeType="1"/>
              </p:cNvSpPr>
              <p:nvPr/>
            </p:nvSpPr>
            <p:spPr bwMode="auto">
              <a:xfrm rot="5400000" flipH="1" flipV="1">
                <a:off x="295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49" name="Line 124"/>
              <p:cNvSpPr>
                <a:spLocks noChangeShapeType="1"/>
              </p:cNvSpPr>
              <p:nvPr/>
            </p:nvSpPr>
            <p:spPr bwMode="auto">
              <a:xfrm rot="-5400000">
                <a:off x="2616" y="1587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50" name="Line 125"/>
              <p:cNvSpPr>
                <a:spLocks noChangeShapeType="1"/>
              </p:cNvSpPr>
              <p:nvPr/>
            </p:nvSpPr>
            <p:spPr bwMode="auto">
              <a:xfrm rot="5400000" flipH="1">
                <a:off x="2952" y="1587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2525" name="Line 126"/>
            <p:cNvSpPr>
              <a:spLocks noChangeShapeType="1"/>
            </p:cNvSpPr>
            <p:nvPr/>
          </p:nvSpPr>
          <p:spPr bwMode="auto">
            <a:xfrm rot="10800000" flipH="1" flipV="1">
              <a:off x="2448" y="480"/>
              <a:ext cx="0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2526" name="Group 127"/>
            <p:cNvGrpSpPr>
              <a:grpSpLocks/>
            </p:cNvGrpSpPr>
            <p:nvPr/>
          </p:nvGrpSpPr>
          <p:grpSpPr bwMode="auto">
            <a:xfrm rot="-5400000">
              <a:off x="2568" y="696"/>
              <a:ext cx="96" cy="240"/>
              <a:chOff x="3072" y="912"/>
              <a:chExt cx="96" cy="240"/>
            </a:xfrm>
          </p:grpSpPr>
          <p:sp>
            <p:nvSpPr>
              <p:cNvPr id="62527" name="Line 128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1008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28" name="Line 129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91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29" name="Line 130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30" name="Line 131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31" name="Line 132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15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62509" name="Line 133"/>
          <p:cNvSpPr>
            <a:spLocks noChangeShapeType="1"/>
          </p:cNvSpPr>
          <p:nvPr/>
        </p:nvSpPr>
        <p:spPr bwMode="auto">
          <a:xfrm>
            <a:off x="3657600" y="381000"/>
            <a:ext cx="76200" cy="1524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2510" name="Line 134"/>
          <p:cNvSpPr>
            <a:spLocks noChangeShapeType="1"/>
          </p:cNvSpPr>
          <p:nvPr/>
        </p:nvSpPr>
        <p:spPr bwMode="auto">
          <a:xfrm flipH="1">
            <a:off x="3733800" y="381000"/>
            <a:ext cx="76200" cy="1524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2511" name="Text Box 135"/>
          <p:cNvSpPr txBox="1">
            <a:spLocks noChangeArrowheads="1"/>
          </p:cNvSpPr>
          <p:nvPr/>
        </p:nvSpPr>
        <p:spPr bwMode="auto">
          <a:xfrm>
            <a:off x="3581400" y="152400"/>
            <a:ext cx="1143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Standpipe Hookup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7A1D8E4D-0807-4E02-BA8F-D02A33C8EAF3}" type="slidenum">
              <a:rPr lang="en-US"/>
              <a:pPr>
                <a:defRPr/>
              </a:pPr>
              <a:t>171</a:t>
            </a:fld>
            <a:endParaRPr lang="en-US" dirty="0"/>
          </a:p>
        </p:txBody>
      </p:sp>
      <p:sp>
        <p:nvSpPr>
          <p:cNvPr id="16388" name="Rectangle 246"/>
          <p:cNvSpPr>
            <a:spLocks noChangeArrowheads="1"/>
          </p:cNvSpPr>
          <p:nvPr/>
        </p:nvSpPr>
        <p:spPr bwMode="auto">
          <a:xfrm>
            <a:off x="1066800" y="0"/>
            <a:ext cx="6553200" cy="579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389" name="Text Box 241"/>
          <p:cNvSpPr txBox="1">
            <a:spLocks noChangeArrowheads="1"/>
          </p:cNvSpPr>
          <p:nvPr/>
        </p:nvSpPr>
        <p:spPr bwMode="auto">
          <a:xfrm>
            <a:off x="5943600" y="2895600"/>
            <a:ext cx="1828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>
                <a:latin typeface="Arial" charset="0"/>
              </a:rPr>
              <a:t>2nd to 22nd </a:t>
            </a:r>
            <a:br>
              <a:rPr lang="en-US" sz="1800" b="1" dirty="0">
                <a:latin typeface="Arial" charset="0"/>
              </a:rPr>
            </a:br>
            <a:r>
              <a:rPr lang="en-US" sz="1800" b="1" dirty="0">
                <a:latin typeface="Arial" charset="0"/>
              </a:rPr>
              <a:t>Floor </a:t>
            </a:r>
            <a:br>
              <a:rPr lang="en-US" sz="1800" b="1" dirty="0">
                <a:latin typeface="Arial" charset="0"/>
              </a:rPr>
            </a:br>
            <a:r>
              <a:rPr lang="en-US" sz="1800" b="1" dirty="0">
                <a:latin typeface="Arial" charset="0"/>
              </a:rPr>
              <a:t>Typical</a:t>
            </a:r>
          </a:p>
        </p:txBody>
      </p:sp>
      <p:grpSp>
        <p:nvGrpSpPr>
          <p:cNvPr id="16390" name="Group 247"/>
          <p:cNvGrpSpPr>
            <a:grpSpLocks/>
          </p:cNvGrpSpPr>
          <p:nvPr/>
        </p:nvGrpSpPr>
        <p:grpSpPr bwMode="auto">
          <a:xfrm>
            <a:off x="1982788" y="0"/>
            <a:ext cx="4341812" cy="5334000"/>
            <a:chOff x="1436" y="96"/>
            <a:chExt cx="2649" cy="3840"/>
          </a:xfrm>
        </p:grpSpPr>
        <p:sp>
          <p:nvSpPr>
            <p:cNvPr id="16392" name="Line 2"/>
            <p:cNvSpPr>
              <a:spLocks noChangeShapeType="1"/>
            </p:cNvSpPr>
            <p:nvPr/>
          </p:nvSpPr>
          <p:spPr bwMode="auto">
            <a:xfrm>
              <a:off x="1440" y="3888"/>
              <a:ext cx="26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393" name="Line 3"/>
            <p:cNvSpPr>
              <a:spLocks noChangeShapeType="1"/>
            </p:cNvSpPr>
            <p:nvPr/>
          </p:nvSpPr>
          <p:spPr bwMode="auto">
            <a:xfrm>
              <a:off x="1440" y="336"/>
              <a:ext cx="26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394" name="Line 4"/>
            <p:cNvSpPr>
              <a:spLocks noChangeShapeType="1"/>
            </p:cNvSpPr>
            <p:nvPr/>
          </p:nvSpPr>
          <p:spPr bwMode="auto">
            <a:xfrm flipV="1">
              <a:off x="4080" y="345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395" name="Line 5"/>
            <p:cNvSpPr>
              <a:spLocks noChangeShapeType="1"/>
            </p:cNvSpPr>
            <p:nvPr/>
          </p:nvSpPr>
          <p:spPr bwMode="auto">
            <a:xfrm>
              <a:off x="1440" y="76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396" name="Line 6"/>
            <p:cNvSpPr>
              <a:spLocks noChangeShapeType="1"/>
            </p:cNvSpPr>
            <p:nvPr/>
          </p:nvSpPr>
          <p:spPr bwMode="auto">
            <a:xfrm>
              <a:off x="1440" y="3456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397" name="Line 7"/>
            <p:cNvSpPr>
              <a:spLocks noChangeShapeType="1"/>
            </p:cNvSpPr>
            <p:nvPr/>
          </p:nvSpPr>
          <p:spPr bwMode="auto">
            <a:xfrm>
              <a:off x="3936" y="76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398" name="Line 8"/>
            <p:cNvSpPr>
              <a:spLocks noChangeShapeType="1"/>
            </p:cNvSpPr>
            <p:nvPr/>
          </p:nvSpPr>
          <p:spPr bwMode="auto">
            <a:xfrm>
              <a:off x="3936" y="3456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399" name="Line 9"/>
            <p:cNvSpPr>
              <a:spLocks noChangeShapeType="1"/>
            </p:cNvSpPr>
            <p:nvPr/>
          </p:nvSpPr>
          <p:spPr bwMode="auto">
            <a:xfrm>
              <a:off x="1584" y="768"/>
              <a:ext cx="0" cy="2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00" name="Line 10"/>
            <p:cNvSpPr>
              <a:spLocks noChangeShapeType="1"/>
            </p:cNvSpPr>
            <p:nvPr/>
          </p:nvSpPr>
          <p:spPr bwMode="auto">
            <a:xfrm>
              <a:off x="3936" y="768"/>
              <a:ext cx="0" cy="2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01" name="Line 11"/>
            <p:cNvSpPr>
              <a:spLocks noChangeShapeType="1"/>
            </p:cNvSpPr>
            <p:nvPr/>
          </p:nvSpPr>
          <p:spPr bwMode="auto">
            <a:xfrm flipV="1">
              <a:off x="4080" y="33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02" name="Line 12"/>
            <p:cNvSpPr>
              <a:spLocks noChangeShapeType="1"/>
            </p:cNvSpPr>
            <p:nvPr/>
          </p:nvSpPr>
          <p:spPr bwMode="auto">
            <a:xfrm flipV="1">
              <a:off x="1440" y="33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03" name="Line 13"/>
            <p:cNvSpPr>
              <a:spLocks noChangeShapeType="1"/>
            </p:cNvSpPr>
            <p:nvPr/>
          </p:nvSpPr>
          <p:spPr bwMode="auto">
            <a:xfrm flipV="1">
              <a:off x="1440" y="345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6404" name="Group 14"/>
            <p:cNvGrpSpPr>
              <a:grpSpLocks/>
            </p:cNvGrpSpPr>
            <p:nvPr/>
          </p:nvGrpSpPr>
          <p:grpSpPr bwMode="auto">
            <a:xfrm>
              <a:off x="1536" y="1104"/>
              <a:ext cx="96" cy="528"/>
              <a:chOff x="1536" y="864"/>
              <a:chExt cx="96" cy="528"/>
            </a:xfrm>
          </p:grpSpPr>
          <p:grpSp>
            <p:nvGrpSpPr>
              <p:cNvPr id="16628" name="Group 15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16630" name="Line 1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631" name="Line 1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6629" name="Line 18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6405" name="Group 19"/>
            <p:cNvGrpSpPr>
              <a:grpSpLocks/>
            </p:cNvGrpSpPr>
            <p:nvPr/>
          </p:nvGrpSpPr>
          <p:grpSpPr bwMode="auto">
            <a:xfrm rot="10800000">
              <a:off x="1728" y="3840"/>
              <a:ext cx="528" cy="96"/>
              <a:chOff x="3216" y="2736"/>
              <a:chExt cx="336" cy="96"/>
            </a:xfrm>
          </p:grpSpPr>
          <p:sp>
            <p:nvSpPr>
              <p:cNvPr id="16626" name="Line 2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627" name="Line 2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6406" name="Line 22"/>
            <p:cNvSpPr>
              <a:spLocks noChangeShapeType="1"/>
            </p:cNvSpPr>
            <p:nvPr/>
          </p:nvSpPr>
          <p:spPr bwMode="auto">
            <a:xfrm>
              <a:off x="1728" y="388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6407" name="Group 23"/>
            <p:cNvGrpSpPr>
              <a:grpSpLocks/>
            </p:cNvGrpSpPr>
            <p:nvPr/>
          </p:nvGrpSpPr>
          <p:grpSpPr bwMode="auto">
            <a:xfrm rot="10800000">
              <a:off x="3216" y="3840"/>
              <a:ext cx="528" cy="96"/>
              <a:chOff x="3216" y="2736"/>
              <a:chExt cx="336" cy="96"/>
            </a:xfrm>
          </p:grpSpPr>
          <p:sp>
            <p:nvSpPr>
              <p:cNvPr id="16624" name="Line 2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625" name="Line 2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6408" name="Line 26"/>
            <p:cNvSpPr>
              <a:spLocks noChangeShapeType="1"/>
            </p:cNvSpPr>
            <p:nvPr/>
          </p:nvSpPr>
          <p:spPr bwMode="auto">
            <a:xfrm>
              <a:off x="3216" y="388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6409" name="Group 27"/>
            <p:cNvGrpSpPr>
              <a:grpSpLocks/>
            </p:cNvGrpSpPr>
            <p:nvPr/>
          </p:nvGrpSpPr>
          <p:grpSpPr bwMode="auto">
            <a:xfrm>
              <a:off x="1536" y="1872"/>
              <a:ext cx="96" cy="528"/>
              <a:chOff x="1536" y="864"/>
              <a:chExt cx="96" cy="528"/>
            </a:xfrm>
          </p:grpSpPr>
          <p:grpSp>
            <p:nvGrpSpPr>
              <p:cNvPr id="16620" name="Group 28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16622" name="Line 2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623" name="Line 3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6621" name="Line 31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6410" name="Group 32"/>
            <p:cNvGrpSpPr>
              <a:grpSpLocks/>
            </p:cNvGrpSpPr>
            <p:nvPr/>
          </p:nvGrpSpPr>
          <p:grpSpPr bwMode="auto">
            <a:xfrm>
              <a:off x="1536" y="2592"/>
              <a:ext cx="96" cy="528"/>
              <a:chOff x="1536" y="864"/>
              <a:chExt cx="96" cy="528"/>
            </a:xfrm>
          </p:grpSpPr>
          <p:grpSp>
            <p:nvGrpSpPr>
              <p:cNvPr id="16616" name="Group 33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16618" name="Line 3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619" name="Line 3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6617" name="Line 36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6411" name="Group 37"/>
            <p:cNvGrpSpPr>
              <a:grpSpLocks/>
            </p:cNvGrpSpPr>
            <p:nvPr/>
          </p:nvGrpSpPr>
          <p:grpSpPr bwMode="auto">
            <a:xfrm>
              <a:off x="3888" y="1056"/>
              <a:ext cx="96" cy="528"/>
              <a:chOff x="1536" y="864"/>
              <a:chExt cx="96" cy="528"/>
            </a:xfrm>
          </p:grpSpPr>
          <p:grpSp>
            <p:nvGrpSpPr>
              <p:cNvPr id="16612" name="Group 38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16614" name="Line 3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615" name="Line 4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6613" name="Line 41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6412" name="Group 42"/>
            <p:cNvGrpSpPr>
              <a:grpSpLocks/>
            </p:cNvGrpSpPr>
            <p:nvPr/>
          </p:nvGrpSpPr>
          <p:grpSpPr bwMode="auto">
            <a:xfrm>
              <a:off x="3888" y="1824"/>
              <a:ext cx="96" cy="528"/>
              <a:chOff x="1536" y="864"/>
              <a:chExt cx="96" cy="528"/>
            </a:xfrm>
          </p:grpSpPr>
          <p:grpSp>
            <p:nvGrpSpPr>
              <p:cNvPr id="16608" name="Group 43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16610" name="Line 4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611" name="Line 4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6609" name="Line 46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6413" name="Group 47"/>
            <p:cNvGrpSpPr>
              <a:grpSpLocks/>
            </p:cNvGrpSpPr>
            <p:nvPr/>
          </p:nvGrpSpPr>
          <p:grpSpPr bwMode="auto">
            <a:xfrm>
              <a:off x="3888" y="2544"/>
              <a:ext cx="96" cy="528"/>
              <a:chOff x="1536" y="864"/>
              <a:chExt cx="96" cy="528"/>
            </a:xfrm>
          </p:grpSpPr>
          <p:grpSp>
            <p:nvGrpSpPr>
              <p:cNvPr id="16604" name="Group 48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16606" name="Line 4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607" name="Line 5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6605" name="Line 51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6414" name="Group 52"/>
            <p:cNvGrpSpPr>
              <a:grpSpLocks/>
            </p:cNvGrpSpPr>
            <p:nvPr/>
          </p:nvGrpSpPr>
          <p:grpSpPr bwMode="auto">
            <a:xfrm>
              <a:off x="2448" y="336"/>
              <a:ext cx="672" cy="528"/>
              <a:chOff x="2448" y="336"/>
              <a:chExt cx="672" cy="528"/>
            </a:xfrm>
          </p:grpSpPr>
          <p:sp>
            <p:nvSpPr>
              <p:cNvPr id="16560" name="Line 53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816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561" name="Line 54"/>
              <p:cNvSpPr>
                <a:spLocks noChangeShapeType="1"/>
              </p:cNvSpPr>
              <p:nvPr/>
            </p:nvSpPr>
            <p:spPr bwMode="auto">
              <a:xfrm rot="10800000">
                <a:off x="2784" y="480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562" name="Line 55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480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563" name="Line 56"/>
              <p:cNvSpPr>
                <a:spLocks noChangeShapeType="1"/>
              </p:cNvSpPr>
              <p:nvPr/>
            </p:nvSpPr>
            <p:spPr bwMode="auto">
              <a:xfrm rot="10800000" flipV="1">
                <a:off x="2448" y="480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564" name="Text Box 57"/>
              <p:cNvSpPr txBox="1">
                <a:spLocks noChangeArrowheads="1"/>
              </p:cNvSpPr>
              <p:nvPr/>
            </p:nvSpPr>
            <p:spPr bwMode="auto">
              <a:xfrm>
                <a:off x="2477" y="572"/>
                <a:ext cx="288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ELV</a:t>
                </a:r>
              </a:p>
            </p:txBody>
          </p:sp>
          <p:sp>
            <p:nvSpPr>
              <p:cNvPr id="16565" name="Line 58"/>
              <p:cNvSpPr>
                <a:spLocks noChangeShapeType="1"/>
              </p:cNvSpPr>
              <p:nvPr/>
            </p:nvSpPr>
            <p:spPr bwMode="auto">
              <a:xfrm rot="10800000" flipV="1">
                <a:off x="2784" y="815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566" name="Line 59"/>
              <p:cNvSpPr>
                <a:spLocks noChangeShapeType="1"/>
              </p:cNvSpPr>
              <p:nvPr/>
            </p:nvSpPr>
            <p:spPr bwMode="auto">
              <a:xfrm rot="10800000" flipH="1">
                <a:off x="2784" y="479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567" name="Line 60"/>
              <p:cNvSpPr>
                <a:spLocks noChangeShapeType="1"/>
              </p:cNvSpPr>
              <p:nvPr/>
            </p:nvSpPr>
            <p:spPr bwMode="auto">
              <a:xfrm rot="10800000" flipV="1">
                <a:off x="2784" y="479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568" name="Line 61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479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569" name="Line 62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480"/>
                <a:ext cx="0" cy="33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6570" name="Group 63"/>
              <p:cNvGrpSpPr>
                <a:grpSpLocks/>
              </p:cNvGrpSpPr>
              <p:nvPr/>
            </p:nvGrpSpPr>
            <p:grpSpPr bwMode="auto">
              <a:xfrm rot="-5400000">
                <a:off x="2904" y="696"/>
                <a:ext cx="96" cy="240"/>
                <a:chOff x="3072" y="912"/>
                <a:chExt cx="96" cy="240"/>
              </a:xfrm>
            </p:grpSpPr>
            <p:sp>
              <p:nvSpPr>
                <p:cNvPr id="16599" name="Line 64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120" y="100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600" name="Line 65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91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601" name="Line 66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08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602" name="Line 67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56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603" name="Line 68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15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6571" name="Text Box 69"/>
              <p:cNvSpPr txBox="1">
                <a:spLocks noChangeArrowheads="1"/>
              </p:cNvSpPr>
              <p:nvPr/>
            </p:nvSpPr>
            <p:spPr bwMode="auto">
              <a:xfrm flipH="1">
                <a:off x="2804" y="572"/>
                <a:ext cx="288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ELV</a:t>
                </a:r>
              </a:p>
            </p:txBody>
          </p:sp>
          <p:grpSp>
            <p:nvGrpSpPr>
              <p:cNvPr id="16572" name="Group 70"/>
              <p:cNvGrpSpPr>
                <a:grpSpLocks/>
              </p:cNvGrpSpPr>
              <p:nvPr/>
            </p:nvGrpSpPr>
            <p:grpSpPr bwMode="auto">
              <a:xfrm flipV="1">
                <a:off x="2448" y="336"/>
                <a:ext cx="672" cy="144"/>
                <a:chOff x="2448" y="1680"/>
                <a:chExt cx="672" cy="144"/>
              </a:xfrm>
            </p:grpSpPr>
            <p:sp>
              <p:nvSpPr>
                <p:cNvPr id="16580" name="Line 7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52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581" name="Line 72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56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582" name="Line 73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61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583" name="Line 74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66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584" name="Line 75"/>
                <p:cNvSpPr>
                  <a:spLocks noChangeShapeType="1"/>
                </p:cNvSpPr>
                <p:nvPr/>
              </p:nvSpPr>
              <p:spPr bwMode="auto">
                <a:xfrm rot="-5400000">
                  <a:off x="2616" y="1512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585" name="Line 76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90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586" name="Line 77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85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587" name="Line 78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80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588" name="Line 79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76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589" name="Line 80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2952" y="1512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590" name="Line 81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71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591" name="Line 82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47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592" name="Line 83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42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593" name="Line 84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37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594" name="Line 85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304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595" name="Line 86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300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596" name="Line 87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95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597" name="Line 88"/>
                <p:cNvSpPr>
                  <a:spLocks noChangeShapeType="1"/>
                </p:cNvSpPr>
                <p:nvPr/>
              </p:nvSpPr>
              <p:spPr bwMode="auto">
                <a:xfrm rot="-5400000">
                  <a:off x="2616" y="1587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598" name="Line 89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2952" y="1587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6573" name="Line 90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480"/>
                <a:ext cx="0" cy="33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6574" name="Group 91"/>
              <p:cNvGrpSpPr>
                <a:grpSpLocks/>
              </p:cNvGrpSpPr>
              <p:nvPr/>
            </p:nvGrpSpPr>
            <p:grpSpPr bwMode="auto">
              <a:xfrm rot="-5400000">
                <a:off x="2568" y="696"/>
                <a:ext cx="96" cy="240"/>
                <a:chOff x="3072" y="912"/>
                <a:chExt cx="96" cy="240"/>
              </a:xfrm>
            </p:grpSpPr>
            <p:sp>
              <p:nvSpPr>
                <p:cNvPr id="16575" name="Line 92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120" y="100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576" name="Line 93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91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577" name="Line 94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08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578" name="Line 95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56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579" name="Line 96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15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6415" name="Group 97"/>
            <p:cNvGrpSpPr>
              <a:grpSpLocks/>
            </p:cNvGrpSpPr>
            <p:nvPr/>
          </p:nvGrpSpPr>
          <p:grpSpPr bwMode="auto">
            <a:xfrm rot="10800000">
              <a:off x="1680" y="288"/>
              <a:ext cx="528" cy="96"/>
              <a:chOff x="3216" y="2736"/>
              <a:chExt cx="336" cy="96"/>
            </a:xfrm>
          </p:grpSpPr>
          <p:sp>
            <p:nvSpPr>
              <p:cNvPr id="16558" name="Line 9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559" name="Line 9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6416" name="Line 100"/>
            <p:cNvSpPr>
              <a:spLocks noChangeShapeType="1"/>
            </p:cNvSpPr>
            <p:nvPr/>
          </p:nvSpPr>
          <p:spPr bwMode="auto">
            <a:xfrm>
              <a:off x="1680" y="336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6417" name="Group 101"/>
            <p:cNvGrpSpPr>
              <a:grpSpLocks/>
            </p:cNvGrpSpPr>
            <p:nvPr/>
          </p:nvGrpSpPr>
          <p:grpSpPr bwMode="auto">
            <a:xfrm rot="10800000">
              <a:off x="3360" y="288"/>
              <a:ext cx="528" cy="96"/>
              <a:chOff x="3216" y="2736"/>
              <a:chExt cx="336" cy="96"/>
            </a:xfrm>
          </p:grpSpPr>
          <p:sp>
            <p:nvSpPr>
              <p:cNvPr id="16556" name="Line 10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557" name="Line 10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6418" name="Line 104"/>
            <p:cNvSpPr>
              <a:spLocks noChangeShapeType="1"/>
            </p:cNvSpPr>
            <p:nvPr/>
          </p:nvSpPr>
          <p:spPr bwMode="auto">
            <a:xfrm>
              <a:off x="3360" y="336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19" name="Line 105"/>
            <p:cNvSpPr>
              <a:spLocks noChangeShapeType="1"/>
            </p:cNvSpPr>
            <p:nvPr/>
          </p:nvSpPr>
          <p:spPr bwMode="auto">
            <a:xfrm>
              <a:off x="1584" y="2496"/>
              <a:ext cx="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20" name="Line 106"/>
            <p:cNvSpPr>
              <a:spLocks noChangeShapeType="1"/>
            </p:cNvSpPr>
            <p:nvPr/>
          </p:nvSpPr>
          <p:spPr bwMode="auto">
            <a:xfrm>
              <a:off x="2736" y="249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21" name="Line 107"/>
            <p:cNvSpPr>
              <a:spLocks noChangeShapeType="1"/>
            </p:cNvSpPr>
            <p:nvPr/>
          </p:nvSpPr>
          <p:spPr bwMode="auto">
            <a:xfrm>
              <a:off x="2112" y="326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22" name="Line 108"/>
            <p:cNvSpPr>
              <a:spLocks noChangeShapeType="1"/>
            </p:cNvSpPr>
            <p:nvPr/>
          </p:nvSpPr>
          <p:spPr bwMode="auto">
            <a:xfrm flipH="1">
              <a:off x="1584" y="3408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23" name="Line 109"/>
            <p:cNvSpPr>
              <a:spLocks noChangeShapeType="1"/>
            </p:cNvSpPr>
            <p:nvPr/>
          </p:nvSpPr>
          <p:spPr bwMode="auto">
            <a:xfrm>
              <a:off x="2352" y="3408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24" name="Line 110"/>
            <p:cNvSpPr>
              <a:spLocks noChangeShapeType="1"/>
            </p:cNvSpPr>
            <p:nvPr/>
          </p:nvSpPr>
          <p:spPr bwMode="auto">
            <a:xfrm>
              <a:off x="2736" y="2496"/>
              <a:ext cx="1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25" name="Line 111"/>
            <p:cNvSpPr>
              <a:spLocks noChangeShapeType="1"/>
            </p:cNvSpPr>
            <p:nvPr/>
          </p:nvSpPr>
          <p:spPr bwMode="auto">
            <a:xfrm flipH="1">
              <a:off x="2352" y="3408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26" name="Line 112"/>
            <p:cNvSpPr>
              <a:spLocks noChangeShapeType="1"/>
            </p:cNvSpPr>
            <p:nvPr/>
          </p:nvSpPr>
          <p:spPr bwMode="auto">
            <a:xfrm flipH="1">
              <a:off x="3408" y="3408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27" name="Line 113"/>
            <p:cNvSpPr>
              <a:spLocks noChangeShapeType="1"/>
            </p:cNvSpPr>
            <p:nvPr/>
          </p:nvSpPr>
          <p:spPr bwMode="auto">
            <a:xfrm>
              <a:off x="3408" y="326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28" name="Line 114"/>
            <p:cNvSpPr>
              <a:spLocks noChangeShapeType="1"/>
            </p:cNvSpPr>
            <p:nvPr/>
          </p:nvSpPr>
          <p:spPr bwMode="auto">
            <a:xfrm>
              <a:off x="3408" y="24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29" name="Line 115"/>
            <p:cNvSpPr>
              <a:spLocks noChangeShapeType="1"/>
            </p:cNvSpPr>
            <p:nvPr/>
          </p:nvSpPr>
          <p:spPr bwMode="auto">
            <a:xfrm flipH="1">
              <a:off x="2736" y="3408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30" name="Line 116"/>
            <p:cNvSpPr>
              <a:spLocks noChangeShapeType="1"/>
            </p:cNvSpPr>
            <p:nvPr/>
          </p:nvSpPr>
          <p:spPr bwMode="auto">
            <a:xfrm>
              <a:off x="3120" y="3408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31" name="Text Box 117"/>
            <p:cNvSpPr txBox="1">
              <a:spLocks noChangeArrowheads="1"/>
            </p:cNvSpPr>
            <p:nvPr/>
          </p:nvSpPr>
          <p:spPr bwMode="auto">
            <a:xfrm>
              <a:off x="1536" y="2976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Kitchen/Dining</a:t>
              </a:r>
            </a:p>
          </p:txBody>
        </p:sp>
        <p:grpSp>
          <p:nvGrpSpPr>
            <p:cNvPr id="16432" name="Group 118"/>
            <p:cNvGrpSpPr>
              <a:grpSpLocks/>
            </p:cNvGrpSpPr>
            <p:nvPr/>
          </p:nvGrpSpPr>
          <p:grpSpPr bwMode="auto">
            <a:xfrm>
              <a:off x="2525" y="3168"/>
              <a:ext cx="245" cy="240"/>
              <a:chOff x="2525" y="3168"/>
              <a:chExt cx="245" cy="240"/>
            </a:xfrm>
          </p:grpSpPr>
          <p:grpSp>
            <p:nvGrpSpPr>
              <p:cNvPr id="16549" name="Group 119"/>
              <p:cNvGrpSpPr>
                <a:grpSpLocks/>
              </p:cNvGrpSpPr>
              <p:nvPr/>
            </p:nvGrpSpPr>
            <p:grpSpPr bwMode="auto">
              <a:xfrm rot="5400000">
                <a:off x="2520" y="3191"/>
                <a:ext cx="240" cy="193"/>
                <a:chOff x="2496" y="3167"/>
                <a:chExt cx="240" cy="193"/>
              </a:xfrm>
            </p:grpSpPr>
            <p:sp>
              <p:nvSpPr>
                <p:cNvPr id="16551" name="Line 120"/>
                <p:cNvSpPr>
                  <a:spLocks noChangeShapeType="1"/>
                </p:cNvSpPr>
                <p:nvPr/>
              </p:nvSpPr>
              <p:spPr bwMode="auto">
                <a:xfrm>
                  <a:off x="2736" y="3167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552" name="Rectangle 121"/>
                <p:cNvSpPr>
                  <a:spLocks noChangeArrowheads="1"/>
                </p:cNvSpPr>
                <p:nvPr/>
              </p:nvSpPr>
              <p:spPr bwMode="auto">
                <a:xfrm rot="-5400000">
                  <a:off x="2520" y="3143"/>
                  <a:ext cx="191" cy="24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grpSp>
              <p:nvGrpSpPr>
                <p:cNvPr id="16553" name="Group 122"/>
                <p:cNvGrpSpPr>
                  <a:grpSpLocks/>
                </p:cNvGrpSpPr>
                <p:nvPr/>
              </p:nvGrpSpPr>
              <p:grpSpPr bwMode="auto">
                <a:xfrm rot="16200000" flipH="1">
                  <a:off x="2657" y="3281"/>
                  <a:ext cx="62" cy="96"/>
                  <a:chOff x="1827" y="2496"/>
                  <a:chExt cx="93" cy="96"/>
                </a:xfrm>
              </p:grpSpPr>
              <p:sp>
                <p:nvSpPr>
                  <p:cNvPr id="16554" name="door"/>
                  <p:cNvSpPr>
                    <a:spLocks noEditPoints="1" noChangeArrowheads="1"/>
                  </p:cNvSpPr>
                  <p:nvPr/>
                </p:nvSpPr>
                <p:spPr bwMode="auto">
                  <a:xfrm rot="5400000" flipV="1">
                    <a:off x="1827" y="2496"/>
                    <a:ext cx="93" cy="9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2555 w 21600"/>
                      <a:gd name="T10" fmla="*/ 11148 h 21600"/>
                      <a:gd name="T11" fmla="*/ 13471 w 21600"/>
                      <a:gd name="T12" fmla="*/ 20206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>
                        <a:moveTo>
                          <a:pt x="21600" y="21600"/>
                        </a:moveTo>
                        <a:lnTo>
                          <a:pt x="6007" y="127"/>
                        </a:lnTo>
                        <a:lnTo>
                          <a:pt x="4665" y="2541"/>
                        </a:lnTo>
                        <a:lnTo>
                          <a:pt x="3579" y="5209"/>
                        </a:lnTo>
                        <a:lnTo>
                          <a:pt x="2492" y="8259"/>
                        </a:lnTo>
                        <a:lnTo>
                          <a:pt x="1598" y="11308"/>
                        </a:lnTo>
                        <a:lnTo>
                          <a:pt x="959" y="14739"/>
                        </a:lnTo>
                        <a:lnTo>
                          <a:pt x="383" y="18169"/>
                        </a:lnTo>
                        <a:lnTo>
                          <a:pt x="0" y="21600"/>
                        </a:lnTo>
                      </a:path>
                    </a:pathLst>
                  </a:cu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6555" name="Line 124"/>
                  <p:cNvSpPr>
                    <a:spLocks noChangeShapeType="1"/>
                  </p:cNvSpPr>
                  <p:nvPr/>
                </p:nvSpPr>
                <p:spPr bwMode="auto">
                  <a:xfrm>
                    <a:off x="1920" y="2496"/>
                    <a:ext cx="0" cy="96"/>
                  </a:xfrm>
                  <a:prstGeom prst="line">
                    <a:avLst/>
                  </a:prstGeom>
                  <a:noFill/>
                  <a:ln w="158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</p:grpSp>
          <p:sp>
            <p:nvSpPr>
              <p:cNvPr id="16550" name="Text Box 125"/>
              <p:cNvSpPr txBox="1">
                <a:spLocks noChangeArrowheads="1"/>
              </p:cNvSpPr>
              <p:nvPr/>
            </p:nvSpPr>
            <p:spPr bwMode="auto">
              <a:xfrm>
                <a:off x="2525" y="3197"/>
                <a:ext cx="245" cy="1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16433" name="Line 126"/>
            <p:cNvSpPr>
              <a:spLocks noChangeShapeType="1"/>
            </p:cNvSpPr>
            <p:nvPr/>
          </p:nvSpPr>
          <p:spPr bwMode="auto">
            <a:xfrm rot="16200000" flipH="1">
              <a:off x="2808" y="333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34" name="Rectangle 127"/>
            <p:cNvSpPr>
              <a:spLocks noChangeArrowheads="1"/>
            </p:cNvSpPr>
            <p:nvPr/>
          </p:nvSpPr>
          <p:spPr bwMode="auto">
            <a:xfrm flipH="1">
              <a:off x="2736" y="3168"/>
              <a:ext cx="191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16435" name="Group 128"/>
            <p:cNvGrpSpPr>
              <a:grpSpLocks/>
            </p:cNvGrpSpPr>
            <p:nvPr/>
          </p:nvGrpSpPr>
          <p:grpSpPr bwMode="auto">
            <a:xfrm>
              <a:off x="2867" y="3312"/>
              <a:ext cx="62" cy="96"/>
              <a:chOff x="1827" y="2496"/>
              <a:chExt cx="93" cy="96"/>
            </a:xfrm>
          </p:grpSpPr>
          <p:sp>
            <p:nvSpPr>
              <p:cNvPr id="1654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548" name="Line 13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6436" name="Text Box 131"/>
            <p:cNvSpPr txBox="1">
              <a:spLocks noChangeArrowheads="1"/>
            </p:cNvSpPr>
            <p:nvPr/>
          </p:nvSpPr>
          <p:spPr bwMode="auto">
            <a:xfrm>
              <a:off x="2688" y="3196"/>
              <a:ext cx="245" cy="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LAV</a:t>
              </a:r>
            </a:p>
          </p:txBody>
        </p:sp>
        <p:grpSp>
          <p:nvGrpSpPr>
            <p:cNvPr id="16437" name="Group 132"/>
            <p:cNvGrpSpPr>
              <a:grpSpLocks/>
            </p:cNvGrpSpPr>
            <p:nvPr/>
          </p:nvGrpSpPr>
          <p:grpSpPr bwMode="auto">
            <a:xfrm rot="-5400000">
              <a:off x="2184" y="3384"/>
              <a:ext cx="96" cy="144"/>
              <a:chOff x="1827" y="2496"/>
              <a:chExt cx="93" cy="96"/>
            </a:xfrm>
          </p:grpSpPr>
          <p:sp>
            <p:nvSpPr>
              <p:cNvPr id="1654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546" name="Line 13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6438" name="Line 135"/>
            <p:cNvSpPr>
              <a:spLocks noChangeShapeType="1"/>
            </p:cNvSpPr>
            <p:nvPr/>
          </p:nvSpPr>
          <p:spPr bwMode="auto">
            <a:xfrm>
              <a:off x="2112" y="24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6439" name="Group 136"/>
            <p:cNvGrpSpPr>
              <a:grpSpLocks/>
            </p:cNvGrpSpPr>
            <p:nvPr/>
          </p:nvGrpSpPr>
          <p:grpSpPr bwMode="auto">
            <a:xfrm rot="5400000" flipH="1">
              <a:off x="2424" y="3384"/>
              <a:ext cx="96" cy="144"/>
              <a:chOff x="1827" y="2496"/>
              <a:chExt cx="93" cy="96"/>
            </a:xfrm>
          </p:grpSpPr>
          <p:sp>
            <p:nvSpPr>
              <p:cNvPr id="1654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544" name="Line 13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6440" name="Group 139"/>
            <p:cNvGrpSpPr>
              <a:grpSpLocks/>
            </p:cNvGrpSpPr>
            <p:nvPr/>
          </p:nvGrpSpPr>
          <p:grpSpPr bwMode="auto">
            <a:xfrm rot="-5400000">
              <a:off x="2952" y="3384"/>
              <a:ext cx="96" cy="144"/>
              <a:chOff x="1827" y="2496"/>
              <a:chExt cx="93" cy="96"/>
            </a:xfrm>
          </p:grpSpPr>
          <p:sp>
            <p:nvSpPr>
              <p:cNvPr id="1654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542" name="Line 14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6441" name="Group 142"/>
            <p:cNvGrpSpPr>
              <a:grpSpLocks/>
            </p:cNvGrpSpPr>
            <p:nvPr/>
          </p:nvGrpSpPr>
          <p:grpSpPr bwMode="auto">
            <a:xfrm rot="5400000" flipH="1">
              <a:off x="3192" y="3384"/>
              <a:ext cx="96" cy="144"/>
              <a:chOff x="1827" y="2496"/>
              <a:chExt cx="93" cy="96"/>
            </a:xfrm>
          </p:grpSpPr>
          <p:sp>
            <p:nvSpPr>
              <p:cNvPr id="1653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540" name="Line 14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6442" name="Text Box 145"/>
            <p:cNvSpPr txBox="1">
              <a:spLocks noChangeArrowheads="1"/>
            </p:cNvSpPr>
            <p:nvPr/>
          </p:nvSpPr>
          <p:spPr bwMode="auto">
            <a:xfrm>
              <a:off x="2064" y="2784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16444" name="Text Box 147"/>
            <p:cNvSpPr txBox="1">
              <a:spLocks noChangeArrowheads="1"/>
            </p:cNvSpPr>
            <p:nvPr/>
          </p:nvSpPr>
          <p:spPr bwMode="auto">
            <a:xfrm>
              <a:off x="2208" y="3552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16445" name="Text Box 148"/>
            <p:cNvSpPr txBox="1">
              <a:spLocks noChangeArrowheads="1"/>
            </p:cNvSpPr>
            <p:nvPr/>
          </p:nvSpPr>
          <p:spPr bwMode="auto">
            <a:xfrm>
              <a:off x="2544" y="3552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16446" name="Text Box 149"/>
            <p:cNvSpPr txBox="1">
              <a:spLocks noChangeArrowheads="1"/>
            </p:cNvSpPr>
            <p:nvPr/>
          </p:nvSpPr>
          <p:spPr bwMode="auto">
            <a:xfrm>
              <a:off x="3264" y="3552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16447" name="Text Box 150"/>
            <p:cNvSpPr txBox="1">
              <a:spLocks noChangeArrowheads="1"/>
            </p:cNvSpPr>
            <p:nvPr/>
          </p:nvSpPr>
          <p:spPr bwMode="auto">
            <a:xfrm>
              <a:off x="3264" y="2976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Kitchen/Dining</a:t>
              </a:r>
            </a:p>
          </p:txBody>
        </p:sp>
        <p:sp>
          <p:nvSpPr>
            <p:cNvPr id="16448" name="Text Box 151"/>
            <p:cNvSpPr txBox="1">
              <a:spLocks noChangeArrowheads="1"/>
            </p:cNvSpPr>
            <p:nvPr/>
          </p:nvSpPr>
          <p:spPr bwMode="auto">
            <a:xfrm>
              <a:off x="2688" y="2784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grpSp>
          <p:nvGrpSpPr>
            <p:cNvPr id="16449" name="Group 152"/>
            <p:cNvGrpSpPr>
              <a:grpSpLocks/>
            </p:cNvGrpSpPr>
            <p:nvPr/>
          </p:nvGrpSpPr>
          <p:grpSpPr bwMode="auto">
            <a:xfrm rot="-5400000">
              <a:off x="2568" y="2472"/>
              <a:ext cx="96" cy="144"/>
              <a:chOff x="1827" y="2496"/>
              <a:chExt cx="93" cy="96"/>
            </a:xfrm>
          </p:grpSpPr>
          <p:sp>
            <p:nvSpPr>
              <p:cNvPr id="1653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538" name="Line 15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6450" name="Group 155"/>
            <p:cNvGrpSpPr>
              <a:grpSpLocks/>
            </p:cNvGrpSpPr>
            <p:nvPr/>
          </p:nvGrpSpPr>
          <p:grpSpPr bwMode="auto">
            <a:xfrm rot="5400000" flipH="1">
              <a:off x="2808" y="2472"/>
              <a:ext cx="96" cy="144"/>
              <a:chOff x="1827" y="2496"/>
              <a:chExt cx="93" cy="96"/>
            </a:xfrm>
          </p:grpSpPr>
          <p:sp>
            <p:nvSpPr>
              <p:cNvPr id="1653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536" name="Line 15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6451" name="Line 158"/>
            <p:cNvSpPr>
              <a:spLocks noChangeShapeType="1"/>
            </p:cNvSpPr>
            <p:nvPr/>
          </p:nvSpPr>
          <p:spPr bwMode="auto">
            <a:xfrm>
              <a:off x="1584" y="1728"/>
              <a:ext cx="8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52" name="Line 159"/>
            <p:cNvSpPr>
              <a:spLocks noChangeShapeType="1"/>
            </p:cNvSpPr>
            <p:nvPr/>
          </p:nvSpPr>
          <p:spPr bwMode="auto">
            <a:xfrm>
              <a:off x="3120" y="1728"/>
              <a:ext cx="8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53" name="Line 160"/>
            <p:cNvSpPr>
              <a:spLocks noChangeShapeType="1"/>
            </p:cNvSpPr>
            <p:nvPr/>
          </p:nvSpPr>
          <p:spPr bwMode="auto">
            <a:xfrm>
              <a:off x="3120" y="1728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54" name="Line 161"/>
            <p:cNvSpPr>
              <a:spLocks noChangeShapeType="1"/>
            </p:cNvSpPr>
            <p:nvPr/>
          </p:nvSpPr>
          <p:spPr bwMode="auto">
            <a:xfrm>
              <a:off x="2448" y="1728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55" name="Line 162"/>
            <p:cNvSpPr>
              <a:spLocks noChangeShapeType="1"/>
            </p:cNvSpPr>
            <p:nvPr/>
          </p:nvSpPr>
          <p:spPr bwMode="auto">
            <a:xfrm>
              <a:off x="1968" y="211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56" name="Text Box 163"/>
            <p:cNvSpPr txBox="1">
              <a:spLocks noChangeArrowheads="1"/>
            </p:cNvSpPr>
            <p:nvPr/>
          </p:nvSpPr>
          <p:spPr bwMode="auto">
            <a:xfrm>
              <a:off x="1536" y="2026"/>
              <a:ext cx="48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sp>
          <p:nvSpPr>
            <p:cNvPr id="16457" name="Text Box 164"/>
            <p:cNvSpPr txBox="1">
              <a:spLocks noChangeArrowheads="1"/>
            </p:cNvSpPr>
            <p:nvPr/>
          </p:nvSpPr>
          <p:spPr bwMode="auto">
            <a:xfrm>
              <a:off x="1728" y="1824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16458" name="Line 165"/>
            <p:cNvSpPr>
              <a:spLocks noChangeShapeType="1"/>
            </p:cNvSpPr>
            <p:nvPr/>
          </p:nvSpPr>
          <p:spPr bwMode="auto">
            <a:xfrm>
              <a:off x="1968" y="2112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6459" name="Group 166"/>
            <p:cNvGrpSpPr>
              <a:grpSpLocks/>
            </p:cNvGrpSpPr>
            <p:nvPr/>
          </p:nvGrpSpPr>
          <p:grpSpPr bwMode="auto">
            <a:xfrm rot="10800000" flipH="1">
              <a:off x="2352" y="1776"/>
              <a:ext cx="96" cy="144"/>
              <a:chOff x="1827" y="2496"/>
              <a:chExt cx="93" cy="96"/>
            </a:xfrm>
          </p:grpSpPr>
          <p:sp>
            <p:nvSpPr>
              <p:cNvPr id="1653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534" name="Line 16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6460" name="Group 169"/>
            <p:cNvGrpSpPr>
              <a:grpSpLocks/>
            </p:cNvGrpSpPr>
            <p:nvPr/>
          </p:nvGrpSpPr>
          <p:grpSpPr bwMode="auto">
            <a:xfrm rot="5400000" flipV="1">
              <a:off x="2328" y="1992"/>
              <a:ext cx="96" cy="144"/>
              <a:chOff x="1827" y="2496"/>
              <a:chExt cx="93" cy="96"/>
            </a:xfrm>
          </p:grpSpPr>
          <p:sp>
            <p:nvSpPr>
              <p:cNvPr id="1653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532" name="Line 17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6461" name="Group 172"/>
            <p:cNvGrpSpPr>
              <a:grpSpLocks/>
            </p:cNvGrpSpPr>
            <p:nvPr/>
          </p:nvGrpSpPr>
          <p:grpSpPr bwMode="auto">
            <a:xfrm>
              <a:off x="1920" y="2256"/>
              <a:ext cx="245" cy="240"/>
              <a:chOff x="1920" y="2256"/>
              <a:chExt cx="245" cy="240"/>
            </a:xfrm>
          </p:grpSpPr>
          <p:sp>
            <p:nvSpPr>
              <p:cNvPr id="16525" name="Line 173"/>
              <p:cNvSpPr>
                <a:spLocks noChangeShapeType="1"/>
              </p:cNvSpPr>
              <p:nvPr/>
            </p:nvSpPr>
            <p:spPr bwMode="auto">
              <a:xfrm rot="16200000" flipH="1">
                <a:off x="2040" y="2424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526" name="Rectangle 174"/>
              <p:cNvSpPr>
                <a:spLocks noChangeArrowheads="1"/>
              </p:cNvSpPr>
              <p:nvPr/>
            </p:nvSpPr>
            <p:spPr bwMode="auto">
              <a:xfrm flipH="1">
                <a:off x="1968" y="2256"/>
                <a:ext cx="191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16527" name="Group 175"/>
              <p:cNvGrpSpPr>
                <a:grpSpLocks/>
              </p:cNvGrpSpPr>
              <p:nvPr/>
            </p:nvGrpSpPr>
            <p:grpSpPr bwMode="auto">
              <a:xfrm>
                <a:off x="2099" y="2400"/>
                <a:ext cx="62" cy="96"/>
                <a:chOff x="1827" y="2496"/>
                <a:chExt cx="93" cy="96"/>
              </a:xfrm>
            </p:grpSpPr>
            <p:sp>
              <p:nvSpPr>
                <p:cNvPr id="16529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530" name="Line 17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6528" name="Text Box 178"/>
              <p:cNvSpPr txBox="1">
                <a:spLocks noChangeArrowheads="1"/>
              </p:cNvSpPr>
              <p:nvPr/>
            </p:nvSpPr>
            <p:spPr bwMode="auto">
              <a:xfrm>
                <a:off x="1920" y="2285"/>
                <a:ext cx="245" cy="1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grpSp>
          <p:nvGrpSpPr>
            <p:cNvPr id="16462" name="Group 179"/>
            <p:cNvGrpSpPr>
              <a:grpSpLocks/>
            </p:cNvGrpSpPr>
            <p:nvPr/>
          </p:nvGrpSpPr>
          <p:grpSpPr bwMode="auto">
            <a:xfrm rot="10800000">
              <a:off x="3120" y="1776"/>
              <a:ext cx="96" cy="144"/>
              <a:chOff x="1827" y="2496"/>
              <a:chExt cx="93" cy="96"/>
            </a:xfrm>
          </p:grpSpPr>
          <p:sp>
            <p:nvSpPr>
              <p:cNvPr id="1652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524" name="Line 18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6463" name="Line 182"/>
            <p:cNvSpPr>
              <a:spLocks noChangeShapeType="1"/>
            </p:cNvSpPr>
            <p:nvPr/>
          </p:nvSpPr>
          <p:spPr bwMode="auto">
            <a:xfrm>
              <a:off x="3120" y="2112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64" name="Line 183"/>
            <p:cNvSpPr>
              <a:spLocks noChangeShapeType="1"/>
            </p:cNvSpPr>
            <p:nvPr/>
          </p:nvSpPr>
          <p:spPr bwMode="auto">
            <a:xfrm>
              <a:off x="3600" y="211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6465" name="Group 184"/>
            <p:cNvGrpSpPr>
              <a:grpSpLocks/>
            </p:cNvGrpSpPr>
            <p:nvPr/>
          </p:nvGrpSpPr>
          <p:grpSpPr bwMode="auto">
            <a:xfrm>
              <a:off x="3389" y="2256"/>
              <a:ext cx="245" cy="240"/>
              <a:chOff x="2525" y="3168"/>
              <a:chExt cx="245" cy="240"/>
            </a:xfrm>
          </p:grpSpPr>
          <p:grpSp>
            <p:nvGrpSpPr>
              <p:cNvPr id="16516" name="Group 185"/>
              <p:cNvGrpSpPr>
                <a:grpSpLocks/>
              </p:cNvGrpSpPr>
              <p:nvPr/>
            </p:nvGrpSpPr>
            <p:grpSpPr bwMode="auto">
              <a:xfrm rot="5400000">
                <a:off x="2520" y="3191"/>
                <a:ext cx="240" cy="193"/>
                <a:chOff x="2496" y="3167"/>
                <a:chExt cx="240" cy="193"/>
              </a:xfrm>
            </p:grpSpPr>
            <p:sp>
              <p:nvSpPr>
                <p:cNvPr id="16518" name="Line 186"/>
                <p:cNvSpPr>
                  <a:spLocks noChangeShapeType="1"/>
                </p:cNvSpPr>
                <p:nvPr/>
              </p:nvSpPr>
              <p:spPr bwMode="auto">
                <a:xfrm>
                  <a:off x="2736" y="3167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519" name="Rectangle 187"/>
                <p:cNvSpPr>
                  <a:spLocks noChangeArrowheads="1"/>
                </p:cNvSpPr>
                <p:nvPr/>
              </p:nvSpPr>
              <p:spPr bwMode="auto">
                <a:xfrm rot="-5400000">
                  <a:off x="2520" y="3143"/>
                  <a:ext cx="191" cy="24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grpSp>
              <p:nvGrpSpPr>
                <p:cNvPr id="16520" name="Group 188"/>
                <p:cNvGrpSpPr>
                  <a:grpSpLocks/>
                </p:cNvGrpSpPr>
                <p:nvPr/>
              </p:nvGrpSpPr>
              <p:grpSpPr bwMode="auto">
                <a:xfrm rot="16200000" flipH="1">
                  <a:off x="2657" y="3281"/>
                  <a:ext cx="62" cy="96"/>
                  <a:chOff x="1827" y="2496"/>
                  <a:chExt cx="93" cy="96"/>
                </a:xfrm>
              </p:grpSpPr>
              <p:sp>
                <p:nvSpPr>
                  <p:cNvPr id="16521" name="door"/>
                  <p:cNvSpPr>
                    <a:spLocks noEditPoints="1" noChangeArrowheads="1"/>
                  </p:cNvSpPr>
                  <p:nvPr/>
                </p:nvSpPr>
                <p:spPr bwMode="auto">
                  <a:xfrm rot="5400000" flipV="1">
                    <a:off x="1827" y="2496"/>
                    <a:ext cx="93" cy="9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2555 w 21600"/>
                      <a:gd name="T10" fmla="*/ 11148 h 21600"/>
                      <a:gd name="T11" fmla="*/ 13471 w 21600"/>
                      <a:gd name="T12" fmla="*/ 20206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>
                        <a:moveTo>
                          <a:pt x="21600" y="21600"/>
                        </a:moveTo>
                        <a:lnTo>
                          <a:pt x="6007" y="127"/>
                        </a:lnTo>
                        <a:lnTo>
                          <a:pt x="4665" y="2541"/>
                        </a:lnTo>
                        <a:lnTo>
                          <a:pt x="3579" y="5209"/>
                        </a:lnTo>
                        <a:lnTo>
                          <a:pt x="2492" y="8259"/>
                        </a:lnTo>
                        <a:lnTo>
                          <a:pt x="1598" y="11308"/>
                        </a:lnTo>
                        <a:lnTo>
                          <a:pt x="959" y="14739"/>
                        </a:lnTo>
                        <a:lnTo>
                          <a:pt x="383" y="18169"/>
                        </a:lnTo>
                        <a:lnTo>
                          <a:pt x="0" y="21600"/>
                        </a:lnTo>
                      </a:path>
                    </a:pathLst>
                  </a:cu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6522" name="Line 190"/>
                  <p:cNvSpPr>
                    <a:spLocks noChangeShapeType="1"/>
                  </p:cNvSpPr>
                  <p:nvPr/>
                </p:nvSpPr>
                <p:spPr bwMode="auto">
                  <a:xfrm>
                    <a:off x="1920" y="2496"/>
                    <a:ext cx="0" cy="96"/>
                  </a:xfrm>
                  <a:prstGeom prst="line">
                    <a:avLst/>
                  </a:prstGeom>
                  <a:noFill/>
                  <a:ln w="158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</p:grpSp>
          <p:sp>
            <p:nvSpPr>
              <p:cNvPr id="16517" name="Text Box 191"/>
              <p:cNvSpPr txBox="1">
                <a:spLocks noChangeArrowheads="1"/>
              </p:cNvSpPr>
              <p:nvPr/>
            </p:nvSpPr>
            <p:spPr bwMode="auto">
              <a:xfrm>
                <a:off x="2525" y="3197"/>
                <a:ext cx="245" cy="1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grpSp>
          <p:nvGrpSpPr>
            <p:cNvPr id="16466" name="Group 192"/>
            <p:cNvGrpSpPr>
              <a:grpSpLocks/>
            </p:cNvGrpSpPr>
            <p:nvPr/>
          </p:nvGrpSpPr>
          <p:grpSpPr bwMode="auto">
            <a:xfrm rot="-5400000" flipH="1" flipV="1">
              <a:off x="3144" y="1992"/>
              <a:ext cx="96" cy="144"/>
              <a:chOff x="1827" y="2496"/>
              <a:chExt cx="93" cy="96"/>
            </a:xfrm>
          </p:grpSpPr>
          <p:sp>
            <p:nvSpPr>
              <p:cNvPr id="1651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515" name="Line 19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6467" name="Text Box 195"/>
            <p:cNvSpPr txBox="1">
              <a:spLocks noChangeArrowheads="1"/>
            </p:cNvSpPr>
            <p:nvPr/>
          </p:nvSpPr>
          <p:spPr bwMode="auto">
            <a:xfrm>
              <a:off x="1872" y="2112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16468" name="Text Box 196"/>
            <p:cNvSpPr txBox="1">
              <a:spLocks noChangeArrowheads="1"/>
            </p:cNvSpPr>
            <p:nvPr/>
          </p:nvSpPr>
          <p:spPr bwMode="auto">
            <a:xfrm>
              <a:off x="2928" y="2112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16469" name="Text Box 197"/>
            <p:cNvSpPr txBox="1">
              <a:spLocks noChangeArrowheads="1"/>
            </p:cNvSpPr>
            <p:nvPr/>
          </p:nvSpPr>
          <p:spPr bwMode="auto">
            <a:xfrm>
              <a:off x="3120" y="1824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16470" name="Text Box 198"/>
            <p:cNvSpPr txBox="1">
              <a:spLocks noChangeArrowheads="1"/>
            </p:cNvSpPr>
            <p:nvPr/>
          </p:nvSpPr>
          <p:spPr bwMode="auto">
            <a:xfrm>
              <a:off x="3504" y="2026"/>
              <a:ext cx="48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sp>
          <p:nvSpPr>
            <p:cNvPr id="16471" name="Line 199"/>
            <p:cNvSpPr>
              <a:spLocks noChangeShapeType="1"/>
            </p:cNvSpPr>
            <p:nvPr/>
          </p:nvSpPr>
          <p:spPr bwMode="auto">
            <a:xfrm>
              <a:off x="2304" y="33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72" name="Line 200"/>
            <p:cNvSpPr>
              <a:spLocks noChangeShapeType="1"/>
            </p:cNvSpPr>
            <p:nvPr/>
          </p:nvSpPr>
          <p:spPr bwMode="auto">
            <a:xfrm>
              <a:off x="3264" y="33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6473" name="Group 201"/>
            <p:cNvGrpSpPr>
              <a:grpSpLocks/>
            </p:cNvGrpSpPr>
            <p:nvPr/>
          </p:nvGrpSpPr>
          <p:grpSpPr bwMode="auto">
            <a:xfrm rot="10800000" flipH="1" flipV="1">
              <a:off x="2208" y="1536"/>
              <a:ext cx="96" cy="144"/>
              <a:chOff x="1827" y="2496"/>
              <a:chExt cx="93" cy="96"/>
            </a:xfrm>
          </p:grpSpPr>
          <p:sp>
            <p:nvSpPr>
              <p:cNvPr id="1651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513" name="Line 20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6474" name="Group 204"/>
            <p:cNvGrpSpPr>
              <a:grpSpLocks/>
            </p:cNvGrpSpPr>
            <p:nvPr/>
          </p:nvGrpSpPr>
          <p:grpSpPr bwMode="auto">
            <a:xfrm rot="10800000" flipV="1">
              <a:off x="3264" y="1536"/>
              <a:ext cx="96" cy="144"/>
              <a:chOff x="1827" y="2496"/>
              <a:chExt cx="93" cy="96"/>
            </a:xfrm>
          </p:grpSpPr>
          <p:sp>
            <p:nvSpPr>
              <p:cNvPr id="1651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511" name="Line 20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6475" name="Line 207"/>
            <p:cNvSpPr>
              <a:spLocks noChangeShapeType="1"/>
            </p:cNvSpPr>
            <p:nvPr/>
          </p:nvSpPr>
          <p:spPr bwMode="auto">
            <a:xfrm>
              <a:off x="1584" y="816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76" name="Line 208"/>
            <p:cNvSpPr>
              <a:spLocks noChangeShapeType="1"/>
            </p:cNvSpPr>
            <p:nvPr/>
          </p:nvSpPr>
          <p:spPr bwMode="auto">
            <a:xfrm>
              <a:off x="3264" y="816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6477" name="Group 209"/>
            <p:cNvGrpSpPr>
              <a:grpSpLocks/>
            </p:cNvGrpSpPr>
            <p:nvPr/>
          </p:nvGrpSpPr>
          <p:grpSpPr bwMode="auto">
            <a:xfrm rot="5400000" flipV="1">
              <a:off x="2184" y="696"/>
              <a:ext cx="96" cy="144"/>
              <a:chOff x="1827" y="2496"/>
              <a:chExt cx="93" cy="96"/>
            </a:xfrm>
          </p:grpSpPr>
          <p:sp>
            <p:nvSpPr>
              <p:cNvPr id="1650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509" name="Line 21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6478" name="Group 212"/>
            <p:cNvGrpSpPr>
              <a:grpSpLocks/>
            </p:cNvGrpSpPr>
            <p:nvPr/>
          </p:nvGrpSpPr>
          <p:grpSpPr bwMode="auto">
            <a:xfrm rot="-5400000" flipH="1" flipV="1">
              <a:off x="3288" y="696"/>
              <a:ext cx="96" cy="144"/>
              <a:chOff x="1827" y="2496"/>
              <a:chExt cx="93" cy="96"/>
            </a:xfrm>
          </p:grpSpPr>
          <p:sp>
            <p:nvSpPr>
              <p:cNvPr id="1650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507" name="Line 21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6479" name="Line 215"/>
            <p:cNvSpPr>
              <a:spLocks noChangeShapeType="1"/>
            </p:cNvSpPr>
            <p:nvPr/>
          </p:nvSpPr>
          <p:spPr bwMode="auto">
            <a:xfrm>
              <a:off x="1968" y="816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80" name="Line 216"/>
            <p:cNvSpPr>
              <a:spLocks noChangeShapeType="1"/>
            </p:cNvSpPr>
            <p:nvPr/>
          </p:nvSpPr>
          <p:spPr bwMode="auto">
            <a:xfrm>
              <a:off x="1968" y="1488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6481" name="Group 217"/>
            <p:cNvGrpSpPr>
              <a:grpSpLocks/>
            </p:cNvGrpSpPr>
            <p:nvPr/>
          </p:nvGrpSpPr>
          <p:grpSpPr bwMode="auto">
            <a:xfrm>
              <a:off x="3840" y="528"/>
              <a:ext cx="245" cy="240"/>
              <a:chOff x="2208" y="336"/>
              <a:chExt cx="245" cy="240"/>
            </a:xfrm>
          </p:grpSpPr>
          <p:sp>
            <p:nvSpPr>
              <p:cNvPr id="16500" name="Line 218"/>
              <p:cNvSpPr>
                <a:spLocks noChangeShapeType="1"/>
              </p:cNvSpPr>
              <p:nvPr/>
            </p:nvSpPr>
            <p:spPr bwMode="auto">
              <a:xfrm rot="16200000" flipH="1">
                <a:off x="2328" y="504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501" name="Rectangle 219"/>
              <p:cNvSpPr>
                <a:spLocks noChangeArrowheads="1"/>
              </p:cNvSpPr>
              <p:nvPr/>
            </p:nvSpPr>
            <p:spPr bwMode="auto">
              <a:xfrm flipH="1">
                <a:off x="2256" y="336"/>
                <a:ext cx="191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16502" name="Group 220"/>
              <p:cNvGrpSpPr>
                <a:grpSpLocks/>
              </p:cNvGrpSpPr>
              <p:nvPr/>
            </p:nvGrpSpPr>
            <p:grpSpPr bwMode="auto">
              <a:xfrm flipH="1">
                <a:off x="2256" y="480"/>
                <a:ext cx="62" cy="96"/>
                <a:chOff x="1827" y="2496"/>
                <a:chExt cx="93" cy="96"/>
              </a:xfrm>
            </p:grpSpPr>
            <p:sp>
              <p:nvSpPr>
                <p:cNvPr id="16504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505" name="Line 222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6503" name="Text Box 223"/>
              <p:cNvSpPr txBox="1">
                <a:spLocks noChangeArrowheads="1"/>
              </p:cNvSpPr>
              <p:nvPr/>
            </p:nvSpPr>
            <p:spPr bwMode="auto">
              <a:xfrm>
                <a:off x="2208" y="336"/>
                <a:ext cx="245" cy="1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16482" name="Text Box 224"/>
            <p:cNvSpPr txBox="1">
              <a:spLocks noChangeArrowheads="1"/>
            </p:cNvSpPr>
            <p:nvPr/>
          </p:nvSpPr>
          <p:spPr bwMode="auto">
            <a:xfrm>
              <a:off x="1631" y="1104"/>
              <a:ext cx="721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16483" name="Text Box 225"/>
            <p:cNvSpPr txBox="1">
              <a:spLocks noChangeArrowheads="1"/>
            </p:cNvSpPr>
            <p:nvPr/>
          </p:nvSpPr>
          <p:spPr bwMode="auto">
            <a:xfrm>
              <a:off x="1536" y="1248"/>
              <a:ext cx="48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sp>
          <p:nvSpPr>
            <p:cNvPr id="16484" name="Text Box 226"/>
            <p:cNvSpPr txBox="1">
              <a:spLocks noChangeArrowheads="1"/>
            </p:cNvSpPr>
            <p:nvPr/>
          </p:nvSpPr>
          <p:spPr bwMode="auto">
            <a:xfrm>
              <a:off x="1488" y="480"/>
              <a:ext cx="720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16485" name="Text Box 227"/>
            <p:cNvSpPr txBox="1">
              <a:spLocks noChangeArrowheads="1"/>
            </p:cNvSpPr>
            <p:nvPr/>
          </p:nvSpPr>
          <p:spPr bwMode="auto">
            <a:xfrm>
              <a:off x="3312" y="480"/>
              <a:ext cx="720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16486" name="Text Box 228"/>
            <p:cNvSpPr txBox="1">
              <a:spLocks noChangeArrowheads="1"/>
            </p:cNvSpPr>
            <p:nvPr/>
          </p:nvSpPr>
          <p:spPr bwMode="auto">
            <a:xfrm>
              <a:off x="3168" y="1104"/>
              <a:ext cx="721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16487" name="Line 229"/>
            <p:cNvSpPr>
              <a:spLocks noChangeShapeType="1"/>
            </p:cNvSpPr>
            <p:nvPr/>
          </p:nvSpPr>
          <p:spPr bwMode="auto">
            <a:xfrm>
              <a:off x="3552" y="816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88" name="Line 230"/>
            <p:cNvSpPr>
              <a:spLocks noChangeShapeType="1"/>
            </p:cNvSpPr>
            <p:nvPr/>
          </p:nvSpPr>
          <p:spPr bwMode="auto">
            <a:xfrm>
              <a:off x="3552" y="1488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89" name="Text Box 231"/>
            <p:cNvSpPr txBox="1">
              <a:spLocks noChangeArrowheads="1"/>
            </p:cNvSpPr>
            <p:nvPr/>
          </p:nvSpPr>
          <p:spPr bwMode="auto">
            <a:xfrm>
              <a:off x="3504" y="1296"/>
              <a:ext cx="48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grpSp>
          <p:nvGrpSpPr>
            <p:cNvPr id="16490" name="Group 232"/>
            <p:cNvGrpSpPr>
              <a:grpSpLocks/>
            </p:cNvGrpSpPr>
            <p:nvPr/>
          </p:nvGrpSpPr>
          <p:grpSpPr bwMode="auto">
            <a:xfrm flipH="1">
              <a:off x="1436" y="528"/>
              <a:ext cx="245" cy="240"/>
              <a:chOff x="2209" y="336"/>
              <a:chExt cx="245" cy="240"/>
            </a:xfrm>
          </p:grpSpPr>
          <p:sp>
            <p:nvSpPr>
              <p:cNvPr id="16494" name="Line 233"/>
              <p:cNvSpPr>
                <a:spLocks noChangeShapeType="1"/>
              </p:cNvSpPr>
              <p:nvPr/>
            </p:nvSpPr>
            <p:spPr bwMode="auto">
              <a:xfrm rot="16200000" flipH="1">
                <a:off x="2328" y="504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495" name="Rectangle 234"/>
              <p:cNvSpPr>
                <a:spLocks noChangeArrowheads="1"/>
              </p:cNvSpPr>
              <p:nvPr/>
            </p:nvSpPr>
            <p:spPr bwMode="auto">
              <a:xfrm flipH="1">
                <a:off x="2256" y="336"/>
                <a:ext cx="191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16496" name="Group 235"/>
              <p:cNvGrpSpPr>
                <a:grpSpLocks/>
              </p:cNvGrpSpPr>
              <p:nvPr/>
            </p:nvGrpSpPr>
            <p:grpSpPr bwMode="auto">
              <a:xfrm flipH="1">
                <a:off x="2256" y="480"/>
                <a:ext cx="62" cy="96"/>
                <a:chOff x="1827" y="2496"/>
                <a:chExt cx="93" cy="96"/>
              </a:xfrm>
            </p:grpSpPr>
            <p:sp>
              <p:nvSpPr>
                <p:cNvPr id="16498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499" name="Line 23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6497" name="Text Box 238"/>
              <p:cNvSpPr txBox="1">
                <a:spLocks noChangeArrowheads="1"/>
              </p:cNvSpPr>
              <p:nvPr/>
            </p:nvSpPr>
            <p:spPr bwMode="auto">
              <a:xfrm>
                <a:off x="2209" y="336"/>
                <a:ext cx="245" cy="1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16491" name="Line 239"/>
            <p:cNvSpPr>
              <a:spLocks noChangeShapeType="1"/>
            </p:cNvSpPr>
            <p:nvPr/>
          </p:nvSpPr>
          <p:spPr bwMode="auto">
            <a:xfrm>
              <a:off x="2304" y="336"/>
              <a:ext cx="96" cy="0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92" name="Text Box 240"/>
            <p:cNvSpPr txBox="1">
              <a:spLocks noChangeArrowheads="1"/>
            </p:cNvSpPr>
            <p:nvPr/>
          </p:nvSpPr>
          <p:spPr bwMode="auto">
            <a:xfrm>
              <a:off x="2016" y="96"/>
              <a:ext cx="72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Standpipe Hookup</a:t>
              </a:r>
            </a:p>
          </p:txBody>
        </p:sp>
        <p:sp>
          <p:nvSpPr>
            <p:cNvPr id="16493" name="Oval 242"/>
            <p:cNvSpPr>
              <a:spLocks noChangeArrowheads="1"/>
            </p:cNvSpPr>
            <p:nvPr/>
          </p:nvSpPr>
          <p:spPr bwMode="auto">
            <a:xfrm>
              <a:off x="1680" y="3216"/>
              <a:ext cx="672" cy="72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aphicFrame>
        <p:nvGraphicFramePr>
          <p:cNvPr id="16386" name="Object 245" descr="This is a picture of the burn time clock showing 10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5634129"/>
              </p:ext>
            </p:extLst>
          </p:nvPr>
        </p:nvGraphicFramePr>
        <p:xfrm>
          <a:off x="1330325" y="5762625"/>
          <a:ext cx="5818188" cy="105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4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2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0325" y="5762625"/>
                        <a:ext cx="5818188" cy="10556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1" name="Text Box 244"/>
          <p:cNvSpPr txBox="1">
            <a:spLocks noChangeArrowheads="1"/>
          </p:cNvSpPr>
          <p:nvPr/>
        </p:nvSpPr>
        <p:spPr bwMode="auto">
          <a:xfrm>
            <a:off x="6048375" y="5448300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#3</a:t>
            </a:r>
          </a:p>
        </p:txBody>
      </p:sp>
      <p:sp>
        <p:nvSpPr>
          <p:cNvPr id="248" name="Text Box 146"/>
          <p:cNvSpPr txBox="1">
            <a:spLocks noChangeArrowheads="1"/>
          </p:cNvSpPr>
          <p:nvPr/>
        </p:nvSpPr>
        <p:spPr bwMode="auto">
          <a:xfrm>
            <a:off x="2146692" y="4800600"/>
            <a:ext cx="1180107" cy="219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Bedroom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62E0DCD0-3B96-4211-B140-5C8EDD03A2A5}" type="slidenum">
              <a:rPr lang="en-US"/>
              <a:pPr>
                <a:defRPr/>
              </a:pPr>
              <a:t>145</a:t>
            </a:fld>
            <a:endParaRPr lang="en-US" dirty="0"/>
          </a:p>
        </p:txBody>
      </p:sp>
      <p:pic>
        <p:nvPicPr>
          <p:cNvPr id="51203" name="Picture 12" descr="This is a picture of the side and back of the same highrise build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0"/>
            <a:ext cx="64008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4" name="Text Box 8"/>
          <p:cNvSpPr txBox="1">
            <a:spLocks noChangeArrowheads="1"/>
          </p:cNvSpPr>
          <p:nvPr/>
        </p:nvSpPr>
        <p:spPr bwMode="auto">
          <a:xfrm>
            <a:off x="3352800" y="5791200"/>
            <a:ext cx="7207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C</a:t>
            </a:r>
          </a:p>
        </p:txBody>
      </p:sp>
      <p:sp>
        <p:nvSpPr>
          <p:cNvPr id="51205" name="Text Box 9"/>
          <p:cNvSpPr txBox="1">
            <a:spLocks noChangeArrowheads="1"/>
          </p:cNvSpPr>
          <p:nvPr/>
        </p:nvSpPr>
        <p:spPr bwMode="auto">
          <a:xfrm>
            <a:off x="5181600" y="5562600"/>
            <a:ext cx="711200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B</a:t>
            </a:r>
          </a:p>
        </p:txBody>
      </p:sp>
      <p:sp>
        <p:nvSpPr>
          <p:cNvPr id="51206" name="Line 10"/>
          <p:cNvSpPr>
            <a:spLocks noChangeShapeType="1"/>
          </p:cNvSpPr>
          <p:nvPr/>
        </p:nvSpPr>
        <p:spPr bwMode="auto">
          <a:xfrm flipV="1">
            <a:off x="3810000" y="5029200"/>
            <a:ext cx="0" cy="762000"/>
          </a:xfrm>
          <a:prstGeom prst="line">
            <a:avLst/>
          </a:prstGeom>
          <a:noFill/>
          <a:ln w="38100">
            <a:solidFill>
              <a:srgbClr val="EFF509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 dirty="0"/>
          </a:p>
        </p:txBody>
      </p:sp>
      <p:sp>
        <p:nvSpPr>
          <p:cNvPr id="51207" name="Line 11"/>
          <p:cNvSpPr>
            <a:spLocks noChangeShapeType="1"/>
          </p:cNvSpPr>
          <p:nvPr/>
        </p:nvSpPr>
        <p:spPr bwMode="auto">
          <a:xfrm flipV="1">
            <a:off x="5562600" y="4800600"/>
            <a:ext cx="0" cy="685800"/>
          </a:xfrm>
          <a:prstGeom prst="line">
            <a:avLst/>
          </a:prstGeom>
          <a:noFill/>
          <a:ln w="38100">
            <a:solidFill>
              <a:srgbClr val="EFF509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6BE9E2D4-5573-41E7-8DF7-AC64B24C5349}" type="slidenum">
              <a:rPr lang="en-US"/>
              <a:pPr>
                <a:defRPr/>
              </a:pPr>
              <a:t>172</a:t>
            </a:fld>
            <a:endParaRPr lang="en-US" dirty="0"/>
          </a:p>
        </p:txBody>
      </p:sp>
      <p:sp>
        <p:nvSpPr>
          <p:cNvPr id="63491" name="Rectangle 72"/>
          <p:cNvSpPr>
            <a:spLocks noChangeArrowheads="1"/>
          </p:cNvSpPr>
          <p:nvPr/>
        </p:nvSpPr>
        <p:spPr bwMode="auto">
          <a:xfrm>
            <a:off x="1600200" y="0"/>
            <a:ext cx="5791200" cy="6553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3492" name="Line 2"/>
          <p:cNvSpPr>
            <a:spLocks noChangeShapeType="1"/>
          </p:cNvSpPr>
          <p:nvPr/>
        </p:nvSpPr>
        <p:spPr bwMode="auto">
          <a:xfrm>
            <a:off x="2057400" y="61722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3493" name="Line 3"/>
          <p:cNvSpPr>
            <a:spLocks noChangeShapeType="1"/>
          </p:cNvSpPr>
          <p:nvPr/>
        </p:nvSpPr>
        <p:spPr bwMode="auto">
          <a:xfrm>
            <a:off x="2057400" y="5334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3494" name="Line 4"/>
          <p:cNvSpPr>
            <a:spLocks noChangeShapeType="1"/>
          </p:cNvSpPr>
          <p:nvPr/>
        </p:nvSpPr>
        <p:spPr bwMode="auto">
          <a:xfrm flipV="1">
            <a:off x="6248400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3495" name="Line 5"/>
          <p:cNvSpPr>
            <a:spLocks noChangeShapeType="1"/>
          </p:cNvSpPr>
          <p:nvPr/>
        </p:nvSpPr>
        <p:spPr bwMode="auto">
          <a:xfrm>
            <a:off x="20574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3496" name="Line 6"/>
          <p:cNvSpPr>
            <a:spLocks noChangeShapeType="1"/>
          </p:cNvSpPr>
          <p:nvPr/>
        </p:nvSpPr>
        <p:spPr bwMode="auto">
          <a:xfrm>
            <a:off x="20574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3497" name="Line 7"/>
          <p:cNvSpPr>
            <a:spLocks noChangeShapeType="1"/>
          </p:cNvSpPr>
          <p:nvPr/>
        </p:nvSpPr>
        <p:spPr bwMode="auto">
          <a:xfrm>
            <a:off x="60198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3498" name="Line 8"/>
          <p:cNvSpPr>
            <a:spLocks noChangeShapeType="1"/>
          </p:cNvSpPr>
          <p:nvPr/>
        </p:nvSpPr>
        <p:spPr bwMode="auto">
          <a:xfrm>
            <a:off x="60198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3499" name="Line 9"/>
          <p:cNvSpPr>
            <a:spLocks noChangeShapeType="1"/>
          </p:cNvSpPr>
          <p:nvPr/>
        </p:nvSpPr>
        <p:spPr bwMode="auto">
          <a:xfrm>
            <a:off x="2286000" y="1219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3500" name="Line 10"/>
          <p:cNvSpPr>
            <a:spLocks noChangeShapeType="1"/>
          </p:cNvSpPr>
          <p:nvPr/>
        </p:nvSpPr>
        <p:spPr bwMode="auto">
          <a:xfrm>
            <a:off x="6019800" y="1219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3501" name="Line 11"/>
          <p:cNvSpPr>
            <a:spLocks noChangeShapeType="1"/>
          </p:cNvSpPr>
          <p:nvPr/>
        </p:nvSpPr>
        <p:spPr bwMode="auto">
          <a:xfrm flipV="1">
            <a:off x="6248400" y="533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3502" name="Line 12"/>
          <p:cNvSpPr>
            <a:spLocks noChangeShapeType="1"/>
          </p:cNvSpPr>
          <p:nvPr/>
        </p:nvSpPr>
        <p:spPr bwMode="auto">
          <a:xfrm flipV="1">
            <a:off x="2057400" y="533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3503" name="Line 13"/>
          <p:cNvSpPr>
            <a:spLocks noChangeShapeType="1"/>
          </p:cNvSpPr>
          <p:nvPr/>
        </p:nvSpPr>
        <p:spPr bwMode="auto">
          <a:xfrm flipV="1">
            <a:off x="2057400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3504" name="Group 14"/>
          <p:cNvGrpSpPr>
            <a:grpSpLocks/>
          </p:cNvGrpSpPr>
          <p:nvPr/>
        </p:nvGrpSpPr>
        <p:grpSpPr bwMode="auto">
          <a:xfrm>
            <a:off x="3657600" y="533400"/>
            <a:ext cx="1066800" cy="838200"/>
            <a:chOff x="2448" y="336"/>
            <a:chExt cx="672" cy="528"/>
          </a:xfrm>
        </p:grpSpPr>
        <p:sp>
          <p:nvSpPr>
            <p:cNvPr id="63518" name="Line 15"/>
            <p:cNvSpPr>
              <a:spLocks noChangeShapeType="1"/>
            </p:cNvSpPr>
            <p:nvPr/>
          </p:nvSpPr>
          <p:spPr bwMode="auto">
            <a:xfrm rot="10800000" flipH="1" flipV="1">
              <a:off x="2448" y="81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519" name="Line 16"/>
            <p:cNvSpPr>
              <a:spLocks noChangeShapeType="1"/>
            </p:cNvSpPr>
            <p:nvPr/>
          </p:nvSpPr>
          <p:spPr bwMode="auto">
            <a:xfrm rot="10800000">
              <a:off x="2784" y="48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520" name="Line 17"/>
            <p:cNvSpPr>
              <a:spLocks noChangeShapeType="1"/>
            </p:cNvSpPr>
            <p:nvPr/>
          </p:nvSpPr>
          <p:spPr bwMode="auto">
            <a:xfrm rot="10800000" flipH="1" flipV="1">
              <a:off x="2448" y="48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521" name="Line 18"/>
            <p:cNvSpPr>
              <a:spLocks noChangeShapeType="1"/>
            </p:cNvSpPr>
            <p:nvPr/>
          </p:nvSpPr>
          <p:spPr bwMode="auto">
            <a:xfrm rot="10800000" flipV="1">
              <a:off x="2448" y="480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522" name="Text Box 19"/>
            <p:cNvSpPr txBox="1">
              <a:spLocks noChangeArrowheads="1"/>
            </p:cNvSpPr>
            <p:nvPr/>
          </p:nvSpPr>
          <p:spPr bwMode="auto">
            <a:xfrm>
              <a:off x="2477" y="57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ELV</a:t>
              </a:r>
            </a:p>
          </p:txBody>
        </p:sp>
        <p:sp>
          <p:nvSpPr>
            <p:cNvPr id="63523" name="Line 20"/>
            <p:cNvSpPr>
              <a:spLocks noChangeShapeType="1"/>
            </p:cNvSpPr>
            <p:nvPr/>
          </p:nvSpPr>
          <p:spPr bwMode="auto">
            <a:xfrm rot="10800000" flipV="1">
              <a:off x="2784" y="815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524" name="Line 21"/>
            <p:cNvSpPr>
              <a:spLocks noChangeShapeType="1"/>
            </p:cNvSpPr>
            <p:nvPr/>
          </p:nvSpPr>
          <p:spPr bwMode="auto">
            <a:xfrm rot="10800000" flipH="1">
              <a:off x="2784" y="479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525" name="Line 22"/>
            <p:cNvSpPr>
              <a:spLocks noChangeShapeType="1"/>
            </p:cNvSpPr>
            <p:nvPr/>
          </p:nvSpPr>
          <p:spPr bwMode="auto">
            <a:xfrm rot="10800000" flipV="1">
              <a:off x="2784" y="479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526" name="Line 23"/>
            <p:cNvSpPr>
              <a:spLocks noChangeShapeType="1"/>
            </p:cNvSpPr>
            <p:nvPr/>
          </p:nvSpPr>
          <p:spPr bwMode="auto">
            <a:xfrm rot="10800000" flipH="1" flipV="1">
              <a:off x="3120" y="479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527" name="Line 24"/>
            <p:cNvSpPr>
              <a:spLocks noChangeShapeType="1"/>
            </p:cNvSpPr>
            <p:nvPr/>
          </p:nvSpPr>
          <p:spPr bwMode="auto">
            <a:xfrm rot="10800000" flipH="1" flipV="1">
              <a:off x="3120" y="480"/>
              <a:ext cx="0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3528" name="Group 25"/>
            <p:cNvGrpSpPr>
              <a:grpSpLocks/>
            </p:cNvGrpSpPr>
            <p:nvPr/>
          </p:nvGrpSpPr>
          <p:grpSpPr bwMode="auto">
            <a:xfrm rot="-5400000">
              <a:off x="2904" y="696"/>
              <a:ext cx="96" cy="240"/>
              <a:chOff x="3072" y="912"/>
              <a:chExt cx="96" cy="240"/>
            </a:xfrm>
          </p:grpSpPr>
          <p:sp>
            <p:nvSpPr>
              <p:cNvPr id="63557" name="Line 26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1008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58" name="Line 27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91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59" name="Line 28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60" name="Line 29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61" name="Line 30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15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3529" name="Text Box 31"/>
            <p:cNvSpPr txBox="1">
              <a:spLocks noChangeArrowheads="1"/>
            </p:cNvSpPr>
            <p:nvPr/>
          </p:nvSpPr>
          <p:spPr bwMode="auto">
            <a:xfrm flipH="1">
              <a:off x="2803" y="57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ELV</a:t>
              </a:r>
            </a:p>
          </p:txBody>
        </p:sp>
        <p:grpSp>
          <p:nvGrpSpPr>
            <p:cNvPr id="63530" name="Group 32"/>
            <p:cNvGrpSpPr>
              <a:grpSpLocks/>
            </p:cNvGrpSpPr>
            <p:nvPr/>
          </p:nvGrpSpPr>
          <p:grpSpPr bwMode="auto">
            <a:xfrm flipV="1">
              <a:off x="2448" y="336"/>
              <a:ext cx="672" cy="144"/>
              <a:chOff x="2448" y="1680"/>
              <a:chExt cx="672" cy="144"/>
            </a:xfrm>
          </p:grpSpPr>
          <p:sp>
            <p:nvSpPr>
              <p:cNvPr id="63538" name="Line 33"/>
              <p:cNvSpPr>
                <a:spLocks noChangeShapeType="1"/>
              </p:cNvSpPr>
              <p:nvPr/>
            </p:nvSpPr>
            <p:spPr bwMode="auto">
              <a:xfrm rot="16200000" flipV="1">
                <a:off x="252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39" name="Line 34"/>
              <p:cNvSpPr>
                <a:spLocks noChangeShapeType="1"/>
              </p:cNvSpPr>
              <p:nvPr/>
            </p:nvSpPr>
            <p:spPr bwMode="auto">
              <a:xfrm rot="16200000" flipV="1">
                <a:off x="256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40" name="Line 35"/>
              <p:cNvSpPr>
                <a:spLocks noChangeShapeType="1"/>
              </p:cNvSpPr>
              <p:nvPr/>
            </p:nvSpPr>
            <p:spPr bwMode="auto">
              <a:xfrm rot="16200000" flipV="1">
                <a:off x="261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41" name="Line 36"/>
              <p:cNvSpPr>
                <a:spLocks noChangeShapeType="1"/>
              </p:cNvSpPr>
              <p:nvPr/>
            </p:nvSpPr>
            <p:spPr bwMode="auto">
              <a:xfrm rot="16200000" flipV="1">
                <a:off x="266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42" name="Line 37"/>
              <p:cNvSpPr>
                <a:spLocks noChangeShapeType="1"/>
              </p:cNvSpPr>
              <p:nvPr/>
            </p:nvSpPr>
            <p:spPr bwMode="auto">
              <a:xfrm rot="-5400000">
                <a:off x="2616" y="151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43" name="Line 38"/>
              <p:cNvSpPr>
                <a:spLocks noChangeShapeType="1"/>
              </p:cNvSpPr>
              <p:nvPr/>
            </p:nvSpPr>
            <p:spPr bwMode="auto">
              <a:xfrm rot="5400000" flipH="1" flipV="1">
                <a:off x="290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44" name="Line 39"/>
              <p:cNvSpPr>
                <a:spLocks noChangeShapeType="1"/>
              </p:cNvSpPr>
              <p:nvPr/>
            </p:nvSpPr>
            <p:spPr bwMode="auto">
              <a:xfrm rot="5400000" flipH="1" flipV="1">
                <a:off x="285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45" name="Line 40"/>
              <p:cNvSpPr>
                <a:spLocks noChangeShapeType="1"/>
              </p:cNvSpPr>
              <p:nvPr/>
            </p:nvSpPr>
            <p:spPr bwMode="auto">
              <a:xfrm rot="5400000" flipH="1" flipV="1">
                <a:off x="280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46" name="Line 41"/>
              <p:cNvSpPr>
                <a:spLocks noChangeShapeType="1"/>
              </p:cNvSpPr>
              <p:nvPr/>
            </p:nvSpPr>
            <p:spPr bwMode="auto">
              <a:xfrm rot="5400000" flipH="1" flipV="1">
                <a:off x="276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47" name="Line 42"/>
              <p:cNvSpPr>
                <a:spLocks noChangeShapeType="1"/>
              </p:cNvSpPr>
              <p:nvPr/>
            </p:nvSpPr>
            <p:spPr bwMode="auto">
              <a:xfrm rot="5400000" flipH="1">
                <a:off x="2952" y="151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48" name="Line 43"/>
              <p:cNvSpPr>
                <a:spLocks noChangeShapeType="1"/>
              </p:cNvSpPr>
              <p:nvPr/>
            </p:nvSpPr>
            <p:spPr bwMode="auto">
              <a:xfrm rot="5400000" flipH="1" flipV="1">
                <a:off x="271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49" name="Line 44"/>
              <p:cNvSpPr>
                <a:spLocks noChangeShapeType="1"/>
              </p:cNvSpPr>
              <p:nvPr/>
            </p:nvSpPr>
            <p:spPr bwMode="auto">
              <a:xfrm rot="16200000" flipV="1">
                <a:off x="247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50" name="Line 45"/>
              <p:cNvSpPr>
                <a:spLocks noChangeShapeType="1"/>
              </p:cNvSpPr>
              <p:nvPr/>
            </p:nvSpPr>
            <p:spPr bwMode="auto">
              <a:xfrm rot="16200000" flipV="1">
                <a:off x="242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51" name="Line 46"/>
              <p:cNvSpPr>
                <a:spLocks noChangeShapeType="1"/>
              </p:cNvSpPr>
              <p:nvPr/>
            </p:nvSpPr>
            <p:spPr bwMode="auto">
              <a:xfrm rot="16200000" flipV="1">
                <a:off x="237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52" name="Line 47"/>
              <p:cNvSpPr>
                <a:spLocks noChangeShapeType="1"/>
              </p:cNvSpPr>
              <p:nvPr/>
            </p:nvSpPr>
            <p:spPr bwMode="auto">
              <a:xfrm rot="5400000" flipH="1" flipV="1">
                <a:off x="304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53" name="Line 48"/>
              <p:cNvSpPr>
                <a:spLocks noChangeShapeType="1"/>
              </p:cNvSpPr>
              <p:nvPr/>
            </p:nvSpPr>
            <p:spPr bwMode="auto">
              <a:xfrm rot="5400000" flipH="1" flipV="1">
                <a:off x="300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54" name="Line 49"/>
              <p:cNvSpPr>
                <a:spLocks noChangeShapeType="1"/>
              </p:cNvSpPr>
              <p:nvPr/>
            </p:nvSpPr>
            <p:spPr bwMode="auto">
              <a:xfrm rot="5400000" flipH="1" flipV="1">
                <a:off x="295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55" name="Line 50"/>
              <p:cNvSpPr>
                <a:spLocks noChangeShapeType="1"/>
              </p:cNvSpPr>
              <p:nvPr/>
            </p:nvSpPr>
            <p:spPr bwMode="auto">
              <a:xfrm rot="-5400000">
                <a:off x="2616" y="1587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56" name="Line 51"/>
              <p:cNvSpPr>
                <a:spLocks noChangeShapeType="1"/>
              </p:cNvSpPr>
              <p:nvPr/>
            </p:nvSpPr>
            <p:spPr bwMode="auto">
              <a:xfrm rot="5400000" flipH="1">
                <a:off x="2952" y="1587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3531" name="Line 52"/>
            <p:cNvSpPr>
              <a:spLocks noChangeShapeType="1"/>
            </p:cNvSpPr>
            <p:nvPr/>
          </p:nvSpPr>
          <p:spPr bwMode="auto">
            <a:xfrm rot="10800000" flipH="1" flipV="1">
              <a:off x="2448" y="480"/>
              <a:ext cx="0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3532" name="Group 53"/>
            <p:cNvGrpSpPr>
              <a:grpSpLocks/>
            </p:cNvGrpSpPr>
            <p:nvPr/>
          </p:nvGrpSpPr>
          <p:grpSpPr bwMode="auto">
            <a:xfrm rot="-5400000">
              <a:off x="2568" y="696"/>
              <a:ext cx="96" cy="240"/>
              <a:chOff x="3072" y="912"/>
              <a:chExt cx="96" cy="240"/>
            </a:xfrm>
          </p:grpSpPr>
          <p:sp>
            <p:nvSpPr>
              <p:cNvPr id="63533" name="Line 54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1008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34" name="Line 55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91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35" name="Line 56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36" name="Line 57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37" name="Line 58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15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63505" name="Line 59"/>
          <p:cNvSpPr>
            <a:spLocks noChangeShapeType="1"/>
          </p:cNvSpPr>
          <p:nvPr/>
        </p:nvSpPr>
        <p:spPr bwMode="auto">
          <a:xfrm>
            <a:off x="2286000" y="3733800"/>
            <a:ext cx="3733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3506" name="Group 60"/>
          <p:cNvGrpSpPr>
            <a:grpSpLocks/>
          </p:cNvGrpSpPr>
          <p:nvPr/>
        </p:nvGrpSpPr>
        <p:grpSpPr bwMode="auto">
          <a:xfrm>
            <a:off x="3810000" y="3487738"/>
            <a:ext cx="609600" cy="246062"/>
            <a:chOff x="3696" y="2016"/>
            <a:chExt cx="384" cy="155"/>
          </a:xfrm>
        </p:grpSpPr>
        <p:grpSp>
          <p:nvGrpSpPr>
            <p:cNvPr id="63512" name="Group 61"/>
            <p:cNvGrpSpPr>
              <a:grpSpLocks/>
            </p:cNvGrpSpPr>
            <p:nvPr/>
          </p:nvGrpSpPr>
          <p:grpSpPr bwMode="auto">
            <a:xfrm rot="5400000" flipV="1">
              <a:off x="3906" y="1998"/>
              <a:ext cx="155" cy="192"/>
              <a:chOff x="1827" y="2496"/>
              <a:chExt cx="93" cy="96"/>
            </a:xfrm>
          </p:grpSpPr>
          <p:sp>
            <p:nvSpPr>
              <p:cNvPr id="6351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17" name="Line 6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3513" name="Group 64"/>
            <p:cNvGrpSpPr>
              <a:grpSpLocks/>
            </p:cNvGrpSpPr>
            <p:nvPr/>
          </p:nvGrpSpPr>
          <p:grpSpPr bwMode="auto">
            <a:xfrm rot="-5400000" flipH="1" flipV="1">
              <a:off x="3714" y="1998"/>
              <a:ext cx="155" cy="192"/>
              <a:chOff x="1827" y="2496"/>
              <a:chExt cx="93" cy="96"/>
            </a:xfrm>
          </p:grpSpPr>
          <p:sp>
            <p:nvSpPr>
              <p:cNvPr id="6351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15" name="Line 6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63507" name="Line 67"/>
          <p:cNvSpPr>
            <a:spLocks noChangeShapeType="1"/>
          </p:cNvSpPr>
          <p:nvPr/>
        </p:nvSpPr>
        <p:spPr bwMode="auto">
          <a:xfrm>
            <a:off x="4724400" y="12954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3508" name="Text Box 68"/>
          <p:cNvSpPr txBox="1">
            <a:spLocks noChangeArrowheads="1"/>
          </p:cNvSpPr>
          <p:nvPr/>
        </p:nvSpPr>
        <p:spPr bwMode="auto">
          <a:xfrm>
            <a:off x="3581400" y="4953000"/>
            <a:ext cx="1143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Mechanical Room</a:t>
            </a:r>
          </a:p>
        </p:txBody>
      </p:sp>
      <p:sp>
        <p:nvSpPr>
          <p:cNvPr id="63509" name="Text Box 69"/>
          <p:cNvSpPr txBox="1">
            <a:spLocks noChangeArrowheads="1"/>
          </p:cNvSpPr>
          <p:nvPr/>
        </p:nvSpPr>
        <p:spPr bwMode="auto">
          <a:xfrm>
            <a:off x="2743200" y="2057400"/>
            <a:ext cx="1143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Resident Storage Area</a:t>
            </a:r>
          </a:p>
        </p:txBody>
      </p:sp>
      <p:sp>
        <p:nvSpPr>
          <p:cNvPr id="63510" name="Text Box 70"/>
          <p:cNvSpPr txBox="1">
            <a:spLocks noChangeArrowheads="1"/>
          </p:cNvSpPr>
          <p:nvPr/>
        </p:nvSpPr>
        <p:spPr bwMode="auto">
          <a:xfrm>
            <a:off x="4800600" y="1997075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Laundry Area</a:t>
            </a:r>
          </a:p>
        </p:txBody>
      </p:sp>
      <p:sp>
        <p:nvSpPr>
          <p:cNvPr id="63511" name="Text Box 71"/>
          <p:cNvSpPr txBox="1">
            <a:spLocks noChangeArrowheads="1"/>
          </p:cNvSpPr>
          <p:nvPr/>
        </p:nvSpPr>
        <p:spPr bwMode="auto">
          <a:xfrm>
            <a:off x="5791200" y="28956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>
                <a:latin typeface="Arial" charset="0"/>
              </a:rPr>
              <a:t>Basement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842E62EC-CD33-4A7C-B232-02743A9F3592}" type="slidenum">
              <a:rPr lang="en-US"/>
              <a:pPr>
                <a:defRPr/>
              </a:pPr>
              <a:t>173</a:t>
            </a:fld>
            <a:endParaRPr 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5334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HIGHRISE--  </a:t>
            </a:r>
            <a:br>
              <a:rPr lang="en-US" sz="4400" dirty="0" smtClean="0"/>
            </a:br>
            <a:r>
              <a:rPr lang="en-US" sz="4400" dirty="0" smtClean="0"/>
              <a:t>3rd ITERATION</a:t>
            </a:r>
          </a:p>
        </p:txBody>
      </p:sp>
      <p:graphicFrame>
        <p:nvGraphicFramePr>
          <p:cNvPr id="17410" name="Object 4" descr="This is a picture of the burn time clock showing 12 minutes"/>
          <p:cNvGraphicFramePr>
            <a:graphicFrameLocks noGrp="1" noChangeAspect="1"/>
          </p:cNvGraphicFramePr>
          <p:nvPr>
            <p:ph type="subTitle" idx="1"/>
            <p:extLst>
              <p:ext uri="{D42A27DB-BD31-4B8C-83A1-F6EECF244321}">
                <p14:modId xmlns:p14="http://schemas.microsoft.com/office/powerpoint/2010/main" val="929877071"/>
              </p:ext>
            </p:extLst>
          </p:nvPr>
        </p:nvGraphicFramePr>
        <p:xfrm>
          <a:off x="1295400" y="2895600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8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895600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6615113" y="2552700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#4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74A2CC75-0C7E-48A3-B388-501190F93467}" type="slidenum">
              <a:rPr lang="en-US"/>
              <a:pPr>
                <a:defRPr/>
              </a:pPr>
              <a:t>174</a:t>
            </a:fld>
            <a:endParaRPr lang="en-US" dirty="0"/>
          </a:p>
        </p:txBody>
      </p:sp>
      <p:pic>
        <p:nvPicPr>
          <p:cNvPr id="18436" name="Picture 2" descr="This is a picture of the front and side of the same highrise building on fire for 12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0"/>
            <a:ext cx="7239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5486400" y="4495800"/>
            <a:ext cx="7207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A</a:t>
            </a:r>
          </a:p>
        </p:txBody>
      </p:sp>
      <p:sp>
        <p:nvSpPr>
          <p:cNvPr id="18438" name="Text Box 4"/>
          <p:cNvSpPr txBox="1">
            <a:spLocks noChangeArrowheads="1"/>
          </p:cNvSpPr>
          <p:nvPr/>
        </p:nvSpPr>
        <p:spPr bwMode="auto">
          <a:xfrm>
            <a:off x="3276600" y="4648200"/>
            <a:ext cx="711200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B</a:t>
            </a:r>
          </a:p>
        </p:txBody>
      </p:sp>
      <p:graphicFrame>
        <p:nvGraphicFramePr>
          <p:cNvPr id="18434" name="Object 1024" descr="This is a picture of the burn time clock showing 12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6175989"/>
              </p:ext>
            </p:extLst>
          </p:nvPr>
        </p:nvGraphicFramePr>
        <p:xfrm>
          <a:off x="1295400" y="5648325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2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5648325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6629400" y="5329238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#4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40C61FD3-E1B3-4843-9300-C06CDA32CDD6}" type="slidenum">
              <a:rPr lang="en-US"/>
              <a:pPr>
                <a:defRPr/>
              </a:pPr>
              <a:t>175</a:t>
            </a:fld>
            <a:endParaRPr lang="en-US" dirty="0"/>
          </a:p>
        </p:txBody>
      </p:sp>
      <p:pic>
        <p:nvPicPr>
          <p:cNvPr id="19460" name="Picture 2" descr="This is a picture of the side and back of the same highrise building on fire for 12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0"/>
            <a:ext cx="7239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 Box 3"/>
          <p:cNvSpPr txBox="1">
            <a:spLocks noChangeArrowheads="1"/>
          </p:cNvSpPr>
          <p:nvPr/>
        </p:nvSpPr>
        <p:spPr bwMode="auto">
          <a:xfrm>
            <a:off x="5791200" y="4419600"/>
            <a:ext cx="711200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B</a:t>
            </a:r>
          </a:p>
        </p:txBody>
      </p:sp>
      <p:sp>
        <p:nvSpPr>
          <p:cNvPr id="19462" name="Text Box 4"/>
          <p:cNvSpPr txBox="1">
            <a:spLocks noChangeArrowheads="1"/>
          </p:cNvSpPr>
          <p:nvPr/>
        </p:nvSpPr>
        <p:spPr bwMode="auto">
          <a:xfrm>
            <a:off x="3505200" y="4191000"/>
            <a:ext cx="720725" cy="307975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en-US" sz="1400" b="1" dirty="0"/>
              <a:t>Side C</a:t>
            </a:r>
          </a:p>
        </p:txBody>
      </p:sp>
      <p:graphicFrame>
        <p:nvGraphicFramePr>
          <p:cNvPr id="19458" name="Object 7" descr="This is a picture of the burn time clock showing 12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8309501"/>
              </p:ext>
            </p:extLst>
          </p:nvPr>
        </p:nvGraphicFramePr>
        <p:xfrm>
          <a:off x="1295400" y="5648325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6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5648325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3" name="Text Box 8"/>
          <p:cNvSpPr txBox="1">
            <a:spLocks noChangeArrowheads="1"/>
          </p:cNvSpPr>
          <p:nvPr/>
        </p:nvSpPr>
        <p:spPr bwMode="auto">
          <a:xfrm>
            <a:off x="6615113" y="5314950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#4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3DD34C56-8B46-473D-A724-89BAE0EDBBA0}" type="slidenum">
              <a:rPr lang="en-US"/>
              <a:pPr>
                <a:defRPr/>
              </a:pPr>
              <a:t>176</a:t>
            </a:fld>
            <a:endParaRPr lang="en-US" dirty="0"/>
          </a:p>
        </p:txBody>
      </p:sp>
      <p:pic>
        <p:nvPicPr>
          <p:cNvPr id="20484" name="Picture 2" descr="This is a picture of the back of the same highrise building on fire for 12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0"/>
            <a:ext cx="7543800" cy="564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 Box 3"/>
          <p:cNvSpPr txBox="1">
            <a:spLocks noChangeArrowheads="1"/>
          </p:cNvSpPr>
          <p:nvPr/>
        </p:nvSpPr>
        <p:spPr bwMode="auto">
          <a:xfrm>
            <a:off x="4343400" y="4114800"/>
            <a:ext cx="7207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C</a:t>
            </a:r>
          </a:p>
        </p:txBody>
      </p:sp>
      <p:graphicFrame>
        <p:nvGraphicFramePr>
          <p:cNvPr id="20482" name="Object 0" descr="This is a picture of the burn time clock showing 12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4170843"/>
              </p:ext>
            </p:extLst>
          </p:nvPr>
        </p:nvGraphicFramePr>
        <p:xfrm>
          <a:off x="1295400" y="5638800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0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5638800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6" name="Text Box 7"/>
          <p:cNvSpPr txBox="1">
            <a:spLocks noChangeArrowheads="1"/>
          </p:cNvSpPr>
          <p:nvPr/>
        </p:nvSpPr>
        <p:spPr bwMode="auto">
          <a:xfrm>
            <a:off x="6629400" y="5291138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#4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6D1D999B-9F3D-4F80-BA64-D8BA746AF7F5}" type="slidenum">
              <a:rPr lang="en-US"/>
              <a:pPr>
                <a:defRPr/>
              </a:pPr>
              <a:t>177</a:t>
            </a:fld>
            <a:endParaRPr lang="en-US" dirty="0"/>
          </a:p>
        </p:txBody>
      </p:sp>
      <p:sp>
        <p:nvSpPr>
          <p:cNvPr id="64515" name="Rectangle 136"/>
          <p:cNvSpPr>
            <a:spLocks noChangeArrowheads="1"/>
          </p:cNvSpPr>
          <p:nvPr/>
        </p:nvSpPr>
        <p:spPr bwMode="auto">
          <a:xfrm>
            <a:off x="1600200" y="0"/>
            <a:ext cx="5791200" cy="6553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4516" name="Line 2"/>
          <p:cNvSpPr>
            <a:spLocks noChangeShapeType="1"/>
          </p:cNvSpPr>
          <p:nvPr/>
        </p:nvSpPr>
        <p:spPr bwMode="auto">
          <a:xfrm>
            <a:off x="2286000" y="61722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17" name="Line 3"/>
          <p:cNvSpPr>
            <a:spLocks noChangeShapeType="1"/>
          </p:cNvSpPr>
          <p:nvPr/>
        </p:nvSpPr>
        <p:spPr bwMode="auto">
          <a:xfrm>
            <a:off x="2286000" y="5334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18" name="Line 4"/>
          <p:cNvSpPr>
            <a:spLocks noChangeShapeType="1"/>
          </p:cNvSpPr>
          <p:nvPr/>
        </p:nvSpPr>
        <p:spPr bwMode="auto">
          <a:xfrm flipV="1">
            <a:off x="6477000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19" name="Line 5"/>
          <p:cNvSpPr>
            <a:spLocks noChangeShapeType="1"/>
          </p:cNvSpPr>
          <p:nvPr/>
        </p:nvSpPr>
        <p:spPr bwMode="auto">
          <a:xfrm>
            <a:off x="22860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20" name="Line 6"/>
          <p:cNvSpPr>
            <a:spLocks noChangeShapeType="1"/>
          </p:cNvSpPr>
          <p:nvPr/>
        </p:nvSpPr>
        <p:spPr bwMode="auto">
          <a:xfrm>
            <a:off x="22860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21" name="Line 7"/>
          <p:cNvSpPr>
            <a:spLocks noChangeShapeType="1"/>
          </p:cNvSpPr>
          <p:nvPr/>
        </p:nvSpPr>
        <p:spPr bwMode="auto">
          <a:xfrm>
            <a:off x="62484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22" name="Line 8"/>
          <p:cNvSpPr>
            <a:spLocks noChangeShapeType="1"/>
          </p:cNvSpPr>
          <p:nvPr/>
        </p:nvSpPr>
        <p:spPr bwMode="auto">
          <a:xfrm>
            <a:off x="62484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23" name="Line 9"/>
          <p:cNvSpPr>
            <a:spLocks noChangeShapeType="1"/>
          </p:cNvSpPr>
          <p:nvPr/>
        </p:nvSpPr>
        <p:spPr bwMode="auto">
          <a:xfrm>
            <a:off x="2514600" y="1219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24" name="Line 10"/>
          <p:cNvSpPr>
            <a:spLocks noChangeShapeType="1"/>
          </p:cNvSpPr>
          <p:nvPr/>
        </p:nvSpPr>
        <p:spPr bwMode="auto">
          <a:xfrm>
            <a:off x="6248400" y="1219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25" name="Line 11"/>
          <p:cNvSpPr>
            <a:spLocks noChangeShapeType="1"/>
          </p:cNvSpPr>
          <p:nvPr/>
        </p:nvSpPr>
        <p:spPr bwMode="auto">
          <a:xfrm flipV="1">
            <a:off x="6477000" y="533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26" name="Line 12"/>
          <p:cNvSpPr>
            <a:spLocks noChangeShapeType="1"/>
          </p:cNvSpPr>
          <p:nvPr/>
        </p:nvSpPr>
        <p:spPr bwMode="auto">
          <a:xfrm flipV="1">
            <a:off x="2286000" y="533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27" name="Line 13"/>
          <p:cNvSpPr>
            <a:spLocks noChangeShapeType="1"/>
          </p:cNvSpPr>
          <p:nvPr/>
        </p:nvSpPr>
        <p:spPr bwMode="auto">
          <a:xfrm flipV="1">
            <a:off x="2286000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4528" name="Group 14"/>
          <p:cNvGrpSpPr>
            <a:grpSpLocks/>
          </p:cNvGrpSpPr>
          <p:nvPr/>
        </p:nvGrpSpPr>
        <p:grpSpPr bwMode="auto">
          <a:xfrm>
            <a:off x="2438400" y="1752600"/>
            <a:ext cx="152400" cy="838200"/>
            <a:chOff x="1536" y="864"/>
            <a:chExt cx="96" cy="528"/>
          </a:xfrm>
        </p:grpSpPr>
        <p:grpSp>
          <p:nvGrpSpPr>
            <p:cNvPr id="64646" name="Group 15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64648" name="Line 1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49" name="Line 1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647" name="Line 18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4529" name="Group 19"/>
          <p:cNvGrpSpPr>
            <a:grpSpLocks/>
          </p:cNvGrpSpPr>
          <p:nvPr/>
        </p:nvGrpSpPr>
        <p:grpSpPr bwMode="auto">
          <a:xfrm rot="10800000">
            <a:off x="2743200" y="6096000"/>
            <a:ext cx="838200" cy="152400"/>
            <a:chOff x="3216" y="2736"/>
            <a:chExt cx="336" cy="96"/>
          </a:xfrm>
        </p:grpSpPr>
        <p:sp>
          <p:nvSpPr>
            <p:cNvPr id="64644" name="Line 20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645" name="Line 21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4530" name="Line 22"/>
          <p:cNvSpPr>
            <a:spLocks noChangeShapeType="1"/>
          </p:cNvSpPr>
          <p:nvPr/>
        </p:nvSpPr>
        <p:spPr bwMode="auto">
          <a:xfrm>
            <a:off x="2743200" y="6172200"/>
            <a:ext cx="838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4531" name="Group 23"/>
          <p:cNvGrpSpPr>
            <a:grpSpLocks/>
          </p:cNvGrpSpPr>
          <p:nvPr/>
        </p:nvGrpSpPr>
        <p:grpSpPr bwMode="auto">
          <a:xfrm rot="10800000">
            <a:off x="5105400" y="6096000"/>
            <a:ext cx="838200" cy="152400"/>
            <a:chOff x="3216" y="2736"/>
            <a:chExt cx="336" cy="96"/>
          </a:xfrm>
        </p:grpSpPr>
        <p:sp>
          <p:nvSpPr>
            <p:cNvPr id="64642" name="Line 24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643" name="Line 25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4532" name="Line 26"/>
          <p:cNvSpPr>
            <a:spLocks noChangeShapeType="1"/>
          </p:cNvSpPr>
          <p:nvPr/>
        </p:nvSpPr>
        <p:spPr bwMode="auto">
          <a:xfrm>
            <a:off x="5105400" y="6172200"/>
            <a:ext cx="838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4533" name="Group 27"/>
          <p:cNvGrpSpPr>
            <a:grpSpLocks/>
          </p:cNvGrpSpPr>
          <p:nvPr/>
        </p:nvGrpSpPr>
        <p:grpSpPr bwMode="auto">
          <a:xfrm>
            <a:off x="2438400" y="2971800"/>
            <a:ext cx="152400" cy="838200"/>
            <a:chOff x="1536" y="864"/>
            <a:chExt cx="96" cy="528"/>
          </a:xfrm>
        </p:grpSpPr>
        <p:grpSp>
          <p:nvGrpSpPr>
            <p:cNvPr id="64638" name="Group 28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64640" name="Line 2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41" name="Line 3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639" name="Line 31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4534" name="Group 32"/>
          <p:cNvGrpSpPr>
            <a:grpSpLocks/>
          </p:cNvGrpSpPr>
          <p:nvPr/>
        </p:nvGrpSpPr>
        <p:grpSpPr bwMode="auto">
          <a:xfrm>
            <a:off x="2438400" y="4114800"/>
            <a:ext cx="152400" cy="838200"/>
            <a:chOff x="1536" y="864"/>
            <a:chExt cx="96" cy="528"/>
          </a:xfrm>
        </p:grpSpPr>
        <p:grpSp>
          <p:nvGrpSpPr>
            <p:cNvPr id="64634" name="Group 33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64636" name="Line 3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37" name="Line 3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635" name="Line 36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4535" name="Group 37"/>
          <p:cNvGrpSpPr>
            <a:grpSpLocks/>
          </p:cNvGrpSpPr>
          <p:nvPr/>
        </p:nvGrpSpPr>
        <p:grpSpPr bwMode="auto">
          <a:xfrm>
            <a:off x="6172200" y="1676400"/>
            <a:ext cx="152400" cy="838200"/>
            <a:chOff x="1536" y="864"/>
            <a:chExt cx="96" cy="528"/>
          </a:xfrm>
        </p:grpSpPr>
        <p:grpSp>
          <p:nvGrpSpPr>
            <p:cNvPr id="64630" name="Group 38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64632" name="Line 3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33" name="Line 4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631" name="Line 41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4536" name="Group 42"/>
          <p:cNvGrpSpPr>
            <a:grpSpLocks/>
          </p:cNvGrpSpPr>
          <p:nvPr/>
        </p:nvGrpSpPr>
        <p:grpSpPr bwMode="auto">
          <a:xfrm>
            <a:off x="6172200" y="2895600"/>
            <a:ext cx="152400" cy="838200"/>
            <a:chOff x="1536" y="864"/>
            <a:chExt cx="96" cy="528"/>
          </a:xfrm>
        </p:grpSpPr>
        <p:grpSp>
          <p:nvGrpSpPr>
            <p:cNvPr id="64626" name="Group 43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64628" name="Line 4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29" name="Line 4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627" name="Line 46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4537" name="Group 47"/>
          <p:cNvGrpSpPr>
            <a:grpSpLocks/>
          </p:cNvGrpSpPr>
          <p:nvPr/>
        </p:nvGrpSpPr>
        <p:grpSpPr bwMode="auto">
          <a:xfrm>
            <a:off x="6172200" y="4038600"/>
            <a:ext cx="152400" cy="838200"/>
            <a:chOff x="1536" y="864"/>
            <a:chExt cx="96" cy="528"/>
          </a:xfrm>
        </p:grpSpPr>
        <p:grpSp>
          <p:nvGrpSpPr>
            <p:cNvPr id="64622" name="Group 48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64624" name="Line 4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25" name="Line 5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623" name="Line 51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4538" name="Group 52"/>
          <p:cNvGrpSpPr>
            <a:grpSpLocks/>
          </p:cNvGrpSpPr>
          <p:nvPr/>
        </p:nvGrpSpPr>
        <p:grpSpPr bwMode="auto">
          <a:xfrm rot="10800000">
            <a:off x="2667000" y="457200"/>
            <a:ext cx="838200" cy="152400"/>
            <a:chOff x="3216" y="2736"/>
            <a:chExt cx="336" cy="96"/>
          </a:xfrm>
        </p:grpSpPr>
        <p:sp>
          <p:nvSpPr>
            <p:cNvPr id="64620" name="Line 53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621" name="Line 54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4539" name="Line 55"/>
          <p:cNvSpPr>
            <a:spLocks noChangeShapeType="1"/>
          </p:cNvSpPr>
          <p:nvPr/>
        </p:nvSpPr>
        <p:spPr bwMode="auto">
          <a:xfrm>
            <a:off x="2667000" y="533400"/>
            <a:ext cx="838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4540" name="Group 56"/>
          <p:cNvGrpSpPr>
            <a:grpSpLocks/>
          </p:cNvGrpSpPr>
          <p:nvPr/>
        </p:nvGrpSpPr>
        <p:grpSpPr bwMode="auto">
          <a:xfrm rot="10800000">
            <a:off x="5257800" y="457200"/>
            <a:ext cx="838200" cy="152400"/>
            <a:chOff x="3216" y="2736"/>
            <a:chExt cx="336" cy="96"/>
          </a:xfrm>
        </p:grpSpPr>
        <p:sp>
          <p:nvSpPr>
            <p:cNvPr id="64618" name="Line 57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619" name="Line 58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4541" name="Line 59"/>
          <p:cNvSpPr>
            <a:spLocks noChangeShapeType="1"/>
          </p:cNvSpPr>
          <p:nvPr/>
        </p:nvSpPr>
        <p:spPr bwMode="auto">
          <a:xfrm>
            <a:off x="5257800" y="533400"/>
            <a:ext cx="838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4542" name="Group 60"/>
          <p:cNvGrpSpPr>
            <a:grpSpLocks/>
          </p:cNvGrpSpPr>
          <p:nvPr/>
        </p:nvGrpSpPr>
        <p:grpSpPr bwMode="auto">
          <a:xfrm>
            <a:off x="4038600" y="5926138"/>
            <a:ext cx="609600" cy="246062"/>
            <a:chOff x="3696" y="2016"/>
            <a:chExt cx="384" cy="155"/>
          </a:xfrm>
        </p:grpSpPr>
        <p:grpSp>
          <p:nvGrpSpPr>
            <p:cNvPr id="64612" name="Group 61"/>
            <p:cNvGrpSpPr>
              <a:grpSpLocks/>
            </p:cNvGrpSpPr>
            <p:nvPr/>
          </p:nvGrpSpPr>
          <p:grpSpPr bwMode="auto">
            <a:xfrm rot="5400000" flipV="1">
              <a:off x="3906" y="1998"/>
              <a:ext cx="155" cy="192"/>
              <a:chOff x="1827" y="2496"/>
              <a:chExt cx="93" cy="96"/>
            </a:xfrm>
          </p:grpSpPr>
          <p:sp>
            <p:nvSpPr>
              <p:cNvPr id="6461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17" name="Line 6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4613" name="Group 64"/>
            <p:cNvGrpSpPr>
              <a:grpSpLocks/>
            </p:cNvGrpSpPr>
            <p:nvPr/>
          </p:nvGrpSpPr>
          <p:grpSpPr bwMode="auto">
            <a:xfrm rot="-5400000" flipH="1" flipV="1">
              <a:off x="3714" y="1998"/>
              <a:ext cx="155" cy="192"/>
              <a:chOff x="1827" y="2496"/>
              <a:chExt cx="93" cy="96"/>
            </a:xfrm>
          </p:grpSpPr>
          <p:sp>
            <p:nvSpPr>
              <p:cNvPr id="6461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15" name="Line 6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64543" name="Line 67"/>
          <p:cNvSpPr>
            <a:spLocks noChangeShapeType="1"/>
          </p:cNvSpPr>
          <p:nvPr/>
        </p:nvSpPr>
        <p:spPr bwMode="auto">
          <a:xfrm>
            <a:off x="2514600" y="1447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44" name="Line 68"/>
          <p:cNvSpPr>
            <a:spLocks noChangeShapeType="1"/>
          </p:cNvSpPr>
          <p:nvPr/>
        </p:nvSpPr>
        <p:spPr bwMode="auto">
          <a:xfrm>
            <a:off x="2514600" y="5257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45" name="Line 69"/>
          <p:cNvSpPr>
            <a:spLocks noChangeShapeType="1"/>
          </p:cNvSpPr>
          <p:nvPr/>
        </p:nvSpPr>
        <p:spPr bwMode="auto">
          <a:xfrm>
            <a:off x="3505200" y="1447800"/>
            <a:ext cx="0" cy="381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46" name="Text Box 70"/>
          <p:cNvSpPr txBox="1">
            <a:spLocks noChangeArrowheads="1"/>
          </p:cNvSpPr>
          <p:nvPr/>
        </p:nvSpPr>
        <p:spPr bwMode="auto">
          <a:xfrm>
            <a:off x="3657600" y="2819400"/>
            <a:ext cx="1371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>
                <a:latin typeface="Arial" charset="0"/>
              </a:rPr>
              <a:t>Lobby and Resident Recreation Area</a:t>
            </a:r>
          </a:p>
        </p:txBody>
      </p:sp>
      <p:sp>
        <p:nvSpPr>
          <p:cNvPr id="64547" name="Text Box 71"/>
          <p:cNvSpPr txBox="1">
            <a:spLocks noChangeArrowheads="1"/>
          </p:cNvSpPr>
          <p:nvPr/>
        </p:nvSpPr>
        <p:spPr bwMode="auto">
          <a:xfrm>
            <a:off x="2514600" y="3124200"/>
            <a:ext cx="1066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Fitness Room</a:t>
            </a:r>
          </a:p>
        </p:txBody>
      </p:sp>
      <p:grpSp>
        <p:nvGrpSpPr>
          <p:cNvPr id="64548" name="Group 72"/>
          <p:cNvGrpSpPr>
            <a:grpSpLocks/>
          </p:cNvGrpSpPr>
          <p:nvPr/>
        </p:nvGrpSpPr>
        <p:grpSpPr bwMode="auto">
          <a:xfrm rot="10800000" flipH="1" flipV="1">
            <a:off x="3276600" y="4800600"/>
            <a:ext cx="228600" cy="304800"/>
            <a:chOff x="1827" y="2496"/>
            <a:chExt cx="93" cy="96"/>
          </a:xfrm>
        </p:grpSpPr>
        <p:sp>
          <p:nvSpPr>
            <p:cNvPr id="64610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611" name="Line 74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4549" name="Group 75"/>
          <p:cNvGrpSpPr>
            <a:grpSpLocks/>
          </p:cNvGrpSpPr>
          <p:nvPr/>
        </p:nvGrpSpPr>
        <p:grpSpPr bwMode="auto">
          <a:xfrm rot="10800000" flipH="1">
            <a:off x="3276600" y="1600200"/>
            <a:ext cx="228600" cy="304800"/>
            <a:chOff x="1827" y="2496"/>
            <a:chExt cx="93" cy="96"/>
          </a:xfrm>
        </p:grpSpPr>
        <p:sp>
          <p:nvSpPr>
            <p:cNvPr id="64608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609" name="Line 77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4550" name="Line 78"/>
          <p:cNvSpPr>
            <a:spLocks noChangeShapeType="1"/>
          </p:cNvSpPr>
          <p:nvPr/>
        </p:nvSpPr>
        <p:spPr bwMode="auto">
          <a:xfrm>
            <a:off x="5257800" y="1447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51" name="Line 79"/>
          <p:cNvSpPr>
            <a:spLocks noChangeShapeType="1"/>
          </p:cNvSpPr>
          <p:nvPr/>
        </p:nvSpPr>
        <p:spPr bwMode="auto">
          <a:xfrm>
            <a:off x="5257800" y="5257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52" name="Line 80"/>
          <p:cNvSpPr>
            <a:spLocks noChangeShapeType="1"/>
          </p:cNvSpPr>
          <p:nvPr/>
        </p:nvSpPr>
        <p:spPr bwMode="auto">
          <a:xfrm>
            <a:off x="5257800" y="1447800"/>
            <a:ext cx="0" cy="381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4553" name="Group 81"/>
          <p:cNvGrpSpPr>
            <a:grpSpLocks/>
          </p:cNvGrpSpPr>
          <p:nvPr/>
        </p:nvGrpSpPr>
        <p:grpSpPr bwMode="auto">
          <a:xfrm rot="10800000" flipV="1">
            <a:off x="5257800" y="4800600"/>
            <a:ext cx="228600" cy="304800"/>
            <a:chOff x="1827" y="2496"/>
            <a:chExt cx="93" cy="96"/>
          </a:xfrm>
        </p:grpSpPr>
        <p:sp>
          <p:nvSpPr>
            <p:cNvPr id="64606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607" name="Line 83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4554" name="Group 84"/>
          <p:cNvGrpSpPr>
            <a:grpSpLocks/>
          </p:cNvGrpSpPr>
          <p:nvPr/>
        </p:nvGrpSpPr>
        <p:grpSpPr bwMode="auto">
          <a:xfrm rot="10800000">
            <a:off x="5257800" y="1600200"/>
            <a:ext cx="228600" cy="304800"/>
            <a:chOff x="1827" y="2496"/>
            <a:chExt cx="93" cy="96"/>
          </a:xfrm>
        </p:grpSpPr>
        <p:sp>
          <p:nvSpPr>
            <p:cNvPr id="64604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605" name="Line 86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4555" name="Text Box 87"/>
          <p:cNvSpPr txBox="1">
            <a:spLocks noChangeArrowheads="1"/>
          </p:cNvSpPr>
          <p:nvPr/>
        </p:nvSpPr>
        <p:spPr bwMode="auto">
          <a:xfrm>
            <a:off x="5181600" y="3124200"/>
            <a:ext cx="1066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Indoor Pool</a:t>
            </a:r>
          </a:p>
        </p:txBody>
      </p:sp>
      <p:grpSp>
        <p:nvGrpSpPr>
          <p:cNvPr id="64556" name="Group 88"/>
          <p:cNvGrpSpPr>
            <a:grpSpLocks/>
          </p:cNvGrpSpPr>
          <p:nvPr/>
        </p:nvGrpSpPr>
        <p:grpSpPr bwMode="auto">
          <a:xfrm>
            <a:off x="3886200" y="533400"/>
            <a:ext cx="1066800" cy="838200"/>
            <a:chOff x="2448" y="336"/>
            <a:chExt cx="672" cy="528"/>
          </a:xfrm>
        </p:grpSpPr>
        <p:sp>
          <p:nvSpPr>
            <p:cNvPr id="64560" name="Line 89"/>
            <p:cNvSpPr>
              <a:spLocks noChangeShapeType="1"/>
            </p:cNvSpPr>
            <p:nvPr/>
          </p:nvSpPr>
          <p:spPr bwMode="auto">
            <a:xfrm rot="10800000" flipH="1" flipV="1">
              <a:off x="2448" y="81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61" name="Line 90"/>
            <p:cNvSpPr>
              <a:spLocks noChangeShapeType="1"/>
            </p:cNvSpPr>
            <p:nvPr/>
          </p:nvSpPr>
          <p:spPr bwMode="auto">
            <a:xfrm rot="10800000">
              <a:off x="2784" y="48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62" name="Line 91"/>
            <p:cNvSpPr>
              <a:spLocks noChangeShapeType="1"/>
            </p:cNvSpPr>
            <p:nvPr/>
          </p:nvSpPr>
          <p:spPr bwMode="auto">
            <a:xfrm rot="10800000" flipH="1" flipV="1">
              <a:off x="2448" y="48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63" name="Line 92"/>
            <p:cNvSpPr>
              <a:spLocks noChangeShapeType="1"/>
            </p:cNvSpPr>
            <p:nvPr/>
          </p:nvSpPr>
          <p:spPr bwMode="auto">
            <a:xfrm rot="10800000" flipV="1">
              <a:off x="2448" y="480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64" name="Text Box 93"/>
            <p:cNvSpPr txBox="1">
              <a:spLocks noChangeArrowheads="1"/>
            </p:cNvSpPr>
            <p:nvPr/>
          </p:nvSpPr>
          <p:spPr bwMode="auto">
            <a:xfrm>
              <a:off x="2477" y="57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ELV</a:t>
              </a:r>
            </a:p>
          </p:txBody>
        </p:sp>
        <p:sp>
          <p:nvSpPr>
            <p:cNvPr id="64565" name="Line 94"/>
            <p:cNvSpPr>
              <a:spLocks noChangeShapeType="1"/>
            </p:cNvSpPr>
            <p:nvPr/>
          </p:nvSpPr>
          <p:spPr bwMode="auto">
            <a:xfrm rot="10800000" flipV="1">
              <a:off x="2784" y="815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66" name="Line 95"/>
            <p:cNvSpPr>
              <a:spLocks noChangeShapeType="1"/>
            </p:cNvSpPr>
            <p:nvPr/>
          </p:nvSpPr>
          <p:spPr bwMode="auto">
            <a:xfrm rot="10800000" flipH="1">
              <a:off x="2784" y="479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67" name="Line 96"/>
            <p:cNvSpPr>
              <a:spLocks noChangeShapeType="1"/>
            </p:cNvSpPr>
            <p:nvPr/>
          </p:nvSpPr>
          <p:spPr bwMode="auto">
            <a:xfrm rot="10800000" flipV="1">
              <a:off x="2784" y="479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68" name="Line 97"/>
            <p:cNvSpPr>
              <a:spLocks noChangeShapeType="1"/>
            </p:cNvSpPr>
            <p:nvPr/>
          </p:nvSpPr>
          <p:spPr bwMode="auto">
            <a:xfrm rot="10800000" flipH="1" flipV="1">
              <a:off x="3120" y="479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569" name="Line 98"/>
            <p:cNvSpPr>
              <a:spLocks noChangeShapeType="1"/>
            </p:cNvSpPr>
            <p:nvPr/>
          </p:nvSpPr>
          <p:spPr bwMode="auto">
            <a:xfrm rot="10800000" flipH="1" flipV="1">
              <a:off x="3120" y="480"/>
              <a:ext cx="0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4570" name="Group 99"/>
            <p:cNvGrpSpPr>
              <a:grpSpLocks/>
            </p:cNvGrpSpPr>
            <p:nvPr/>
          </p:nvGrpSpPr>
          <p:grpSpPr bwMode="auto">
            <a:xfrm rot="-5400000">
              <a:off x="2904" y="696"/>
              <a:ext cx="96" cy="240"/>
              <a:chOff x="3072" y="912"/>
              <a:chExt cx="96" cy="240"/>
            </a:xfrm>
          </p:grpSpPr>
          <p:sp>
            <p:nvSpPr>
              <p:cNvPr id="64599" name="Line 100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1008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00" name="Line 101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91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01" name="Line 102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02" name="Line 103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603" name="Line 104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15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571" name="Text Box 105"/>
            <p:cNvSpPr txBox="1">
              <a:spLocks noChangeArrowheads="1"/>
            </p:cNvSpPr>
            <p:nvPr/>
          </p:nvSpPr>
          <p:spPr bwMode="auto">
            <a:xfrm flipH="1">
              <a:off x="2803" y="57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ELV</a:t>
              </a:r>
            </a:p>
          </p:txBody>
        </p:sp>
        <p:grpSp>
          <p:nvGrpSpPr>
            <p:cNvPr id="64572" name="Group 106"/>
            <p:cNvGrpSpPr>
              <a:grpSpLocks/>
            </p:cNvGrpSpPr>
            <p:nvPr/>
          </p:nvGrpSpPr>
          <p:grpSpPr bwMode="auto">
            <a:xfrm flipV="1">
              <a:off x="2448" y="336"/>
              <a:ext cx="672" cy="144"/>
              <a:chOff x="2448" y="1680"/>
              <a:chExt cx="672" cy="144"/>
            </a:xfrm>
          </p:grpSpPr>
          <p:sp>
            <p:nvSpPr>
              <p:cNvPr id="64580" name="Line 107"/>
              <p:cNvSpPr>
                <a:spLocks noChangeShapeType="1"/>
              </p:cNvSpPr>
              <p:nvPr/>
            </p:nvSpPr>
            <p:spPr bwMode="auto">
              <a:xfrm rot="16200000" flipV="1">
                <a:off x="252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581" name="Line 108"/>
              <p:cNvSpPr>
                <a:spLocks noChangeShapeType="1"/>
              </p:cNvSpPr>
              <p:nvPr/>
            </p:nvSpPr>
            <p:spPr bwMode="auto">
              <a:xfrm rot="16200000" flipV="1">
                <a:off x="256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582" name="Line 109"/>
              <p:cNvSpPr>
                <a:spLocks noChangeShapeType="1"/>
              </p:cNvSpPr>
              <p:nvPr/>
            </p:nvSpPr>
            <p:spPr bwMode="auto">
              <a:xfrm rot="16200000" flipV="1">
                <a:off x="261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583" name="Line 110"/>
              <p:cNvSpPr>
                <a:spLocks noChangeShapeType="1"/>
              </p:cNvSpPr>
              <p:nvPr/>
            </p:nvSpPr>
            <p:spPr bwMode="auto">
              <a:xfrm rot="16200000" flipV="1">
                <a:off x="266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584" name="Line 111"/>
              <p:cNvSpPr>
                <a:spLocks noChangeShapeType="1"/>
              </p:cNvSpPr>
              <p:nvPr/>
            </p:nvSpPr>
            <p:spPr bwMode="auto">
              <a:xfrm rot="-5400000">
                <a:off x="2616" y="151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585" name="Line 112"/>
              <p:cNvSpPr>
                <a:spLocks noChangeShapeType="1"/>
              </p:cNvSpPr>
              <p:nvPr/>
            </p:nvSpPr>
            <p:spPr bwMode="auto">
              <a:xfrm rot="5400000" flipH="1" flipV="1">
                <a:off x="290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586" name="Line 113"/>
              <p:cNvSpPr>
                <a:spLocks noChangeShapeType="1"/>
              </p:cNvSpPr>
              <p:nvPr/>
            </p:nvSpPr>
            <p:spPr bwMode="auto">
              <a:xfrm rot="5400000" flipH="1" flipV="1">
                <a:off x="285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587" name="Line 114"/>
              <p:cNvSpPr>
                <a:spLocks noChangeShapeType="1"/>
              </p:cNvSpPr>
              <p:nvPr/>
            </p:nvSpPr>
            <p:spPr bwMode="auto">
              <a:xfrm rot="5400000" flipH="1" flipV="1">
                <a:off x="280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588" name="Line 115"/>
              <p:cNvSpPr>
                <a:spLocks noChangeShapeType="1"/>
              </p:cNvSpPr>
              <p:nvPr/>
            </p:nvSpPr>
            <p:spPr bwMode="auto">
              <a:xfrm rot="5400000" flipH="1" flipV="1">
                <a:off x="276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589" name="Line 116"/>
              <p:cNvSpPr>
                <a:spLocks noChangeShapeType="1"/>
              </p:cNvSpPr>
              <p:nvPr/>
            </p:nvSpPr>
            <p:spPr bwMode="auto">
              <a:xfrm rot="5400000" flipH="1">
                <a:off x="2952" y="151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590" name="Line 117"/>
              <p:cNvSpPr>
                <a:spLocks noChangeShapeType="1"/>
              </p:cNvSpPr>
              <p:nvPr/>
            </p:nvSpPr>
            <p:spPr bwMode="auto">
              <a:xfrm rot="5400000" flipH="1" flipV="1">
                <a:off x="271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591" name="Line 118"/>
              <p:cNvSpPr>
                <a:spLocks noChangeShapeType="1"/>
              </p:cNvSpPr>
              <p:nvPr/>
            </p:nvSpPr>
            <p:spPr bwMode="auto">
              <a:xfrm rot="16200000" flipV="1">
                <a:off x="247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592" name="Line 119"/>
              <p:cNvSpPr>
                <a:spLocks noChangeShapeType="1"/>
              </p:cNvSpPr>
              <p:nvPr/>
            </p:nvSpPr>
            <p:spPr bwMode="auto">
              <a:xfrm rot="16200000" flipV="1">
                <a:off x="242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593" name="Line 120"/>
              <p:cNvSpPr>
                <a:spLocks noChangeShapeType="1"/>
              </p:cNvSpPr>
              <p:nvPr/>
            </p:nvSpPr>
            <p:spPr bwMode="auto">
              <a:xfrm rot="16200000" flipV="1">
                <a:off x="237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594" name="Line 121"/>
              <p:cNvSpPr>
                <a:spLocks noChangeShapeType="1"/>
              </p:cNvSpPr>
              <p:nvPr/>
            </p:nvSpPr>
            <p:spPr bwMode="auto">
              <a:xfrm rot="5400000" flipH="1" flipV="1">
                <a:off x="304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595" name="Line 122"/>
              <p:cNvSpPr>
                <a:spLocks noChangeShapeType="1"/>
              </p:cNvSpPr>
              <p:nvPr/>
            </p:nvSpPr>
            <p:spPr bwMode="auto">
              <a:xfrm rot="5400000" flipH="1" flipV="1">
                <a:off x="300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596" name="Line 123"/>
              <p:cNvSpPr>
                <a:spLocks noChangeShapeType="1"/>
              </p:cNvSpPr>
              <p:nvPr/>
            </p:nvSpPr>
            <p:spPr bwMode="auto">
              <a:xfrm rot="5400000" flipH="1" flipV="1">
                <a:off x="295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597" name="Line 124"/>
              <p:cNvSpPr>
                <a:spLocks noChangeShapeType="1"/>
              </p:cNvSpPr>
              <p:nvPr/>
            </p:nvSpPr>
            <p:spPr bwMode="auto">
              <a:xfrm rot="-5400000">
                <a:off x="2616" y="1587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598" name="Line 125"/>
              <p:cNvSpPr>
                <a:spLocks noChangeShapeType="1"/>
              </p:cNvSpPr>
              <p:nvPr/>
            </p:nvSpPr>
            <p:spPr bwMode="auto">
              <a:xfrm rot="5400000" flipH="1">
                <a:off x="2952" y="1587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4573" name="Line 126"/>
            <p:cNvSpPr>
              <a:spLocks noChangeShapeType="1"/>
            </p:cNvSpPr>
            <p:nvPr/>
          </p:nvSpPr>
          <p:spPr bwMode="auto">
            <a:xfrm rot="10800000" flipH="1" flipV="1">
              <a:off x="2448" y="480"/>
              <a:ext cx="0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4574" name="Group 127"/>
            <p:cNvGrpSpPr>
              <a:grpSpLocks/>
            </p:cNvGrpSpPr>
            <p:nvPr/>
          </p:nvGrpSpPr>
          <p:grpSpPr bwMode="auto">
            <a:xfrm rot="-5400000">
              <a:off x="2568" y="696"/>
              <a:ext cx="96" cy="240"/>
              <a:chOff x="3072" y="912"/>
              <a:chExt cx="96" cy="240"/>
            </a:xfrm>
          </p:grpSpPr>
          <p:sp>
            <p:nvSpPr>
              <p:cNvPr id="64575" name="Line 128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1008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576" name="Line 129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91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577" name="Line 130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578" name="Line 131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579" name="Line 132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15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64557" name="Line 133"/>
          <p:cNvSpPr>
            <a:spLocks noChangeShapeType="1"/>
          </p:cNvSpPr>
          <p:nvPr/>
        </p:nvSpPr>
        <p:spPr bwMode="auto">
          <a:xfrm>
            <a:off x="3657600" y="381000"/>
            <a:ext cx="76200" cy="1524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58" name="Line 134"/>
          <p:cNvSpPr>
            <a:spLocks noChangeShapeType="1"/>
          </p:cNvSpPr>
          <p:nvPr/>
        </p:nvSpPr>
        <p:spPr bwMode="auto">
          <a:xfrm flipH="1">
            <a:off x="3733800" y="381000"/>
            <a:ext cx="76200" cy="1524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559" name="Text Box 135"/>
          <p:cNvSpPr txBox="1">
            <a:spLocks noChangeArrowheads="1"/>
          </p:cNvSpPr>
          <p:nvPr/>
        </p:nvSpPr>
        <p:spPr bwMode="auto">
          <a:xfrm>
            <a:off x="3581400" y="152400"/>
            <a:ext cx="1143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Standpipe Hookup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96677BD9-F8D7-4E53-9351-4C6A3DA16B20}" type="slidenum">
              <a:rPr lang="en-US"/>
              <a:pPr>
                <a:defRPr/>
              </a:pPr>
              <a:t>178</a:t>
            </a:fld>
            <a:endParaRPr lang="en-US" dirty="0"/>
          </a:p>
        </p:txBody>
      </p:sp>
      <p:sp>
        <p:nvSpPr>
          <p:cNvPr id="21508" name="Rectangle 245"/>
          <p:cNvSpPr>
            <a:spLocks noChangeArrowheads="1"/>
          </p:cNvSpPr>
          <p:nvPr/>
        </p:nvSpPr>
        <p:spPr bwMode="auto">
          <a:xfrm>
            <a:off x="1371600" y="0"/>
            <a:ext cx="6248400" cy="5638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1509" name="Text Box 241"/>
          <p:cNvSpPr txBox="1">
            <a:spLocks noChangeArrowheads="1"/>
          </p:cNvSpPr>
          <p:nvPr/>
        </p:nvSpPr>
        <p:spPr bwMode="auto">
          <a:xfrm>
            <a:off x="5715000" y="2438400"/>
            <a:ext cx="1828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>
                <a:latin typeface="Arial" charset="0"/>
              </a:rPr>
              <a:t>2nd to 22nd </a:t>
            </a:r>
            <a:br>
              <a:rPr lang="en-US" sz="1800" b="1" dirty="0">
                <a:latin typeface="Arial" charset="0"/>
              </a:rPr>
            </a:br>
            <a:r>
              <a:rPr lang="en-US" sz="1800" b="1" dirty="0">
                <a:latin typeface="Arial" charset="0"/>
              </a:rPr>
              <a:t>Floor </a:t>
            </a:r>
            <a:br>
              <a:rPr lang="en-US" sz="1800" b="1" dirty="0">
                <a:latin typeface="Arial" charset="0"/>
              </a:rPr>
            </a:br>
            <a:r>
              <a:rPr lang="en-US" sz="1800" b="1" dirty="0">
                <a:latin typeface="Arial" charset="0"/>
              </a:rPr>
              <a:t>Typical</a:t>
            </a:r>
          </a:p>
        </p:txBody>
      </p:sp>
      <p:grpSp>
        <p:nvGrpSpPr>
          <p:cNvPr id="21510" name="Group 246"/>
          <p:cNvGrpSpPr>
            <a:grpSpLocks/>
          </p:cNvGrpSpPr>
          <p:nvPr/>
        </p:nvGrpSpPr>
        <p:grpSpPr bwMode="auto">
          <a:xfrm>
            <a:off x="1754188" y="76200"/>
            <a:ext cx="4265612" cy="5486400"/>
            <a:chOff x="1298" y="48"/>
            <a:chExt cx="2648" cy="3840"/>
          </a:xfrm>
        </p:grpSpPr>
        <p:sp>
          <p:nvSpPr>
            <p:cNvPr id="21512" name="Line 2"/>
            <p:cNvSpPr>
              <a:spLocks noChangeShapeType="1"/>
            </p:cNvSpPr>
            <p:nvPr/>
          </p:nvSpPr>
          <p:spPr bwMode="auto">
            <a:xfrm>
              <a:off x="1301" y="3840"/>
              <a:ext cx="26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13" name="Line 3"/>
            <p:cNvSpPr>
              <a:spLocks noChangeShapeType="1"/>
            </p:cNvSpPr>
            <p:nvPr/>
          </p:nvSpPr>
          <p:spPr bwMode="auto">
            <a:xfrm>
              <a:off x="1301" y="288"/>
              <a:ext cx="26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14" name="Line 4"/>
            <p:cNvSpPr>
              <a:spLocks noChangeShapeType="1"/>
            </p:cNvSpPr>
            <p:nvPr/>
          </p:nvSpPr>
          <p:spPr bwMode="auto">
            <a:xfrm flipV="1">
              <a:off x="3941" y="3408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15" name="Line 5"/>
            <p:cNvSpPr>
              <a:spLocks noChangeShapeType="1"/>
            </p:cNvSpPr>
            <p:nvPr/>
          </p:nvSpPr>
          <p:spPr bwMode="auto">
            <a:xfrm>
              <a:off x="1301" y="720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16" name="Line 6"/>
            <p:cNvSpPr>
              <a:spLocks noChangeShapeType="1"/>
            </p:cNvSpPr>
            <p:nvPr/>
          </p:nvSpPr>
          <p:spPr bwMode="auto">
            <a:xfrm>
              <a:off x="1301" y="340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17" name="Line 7"/>
            <p:cNvSpPr>
              <a:spLocks noChangeShapeType="1"/>
            </p:cNvSpPr>
            <p:nvPr/>
          </p:nvSpPr>
          <p:spPr bwMode="auto">
            <a:xfrm>
              <a:off x="3797" y="720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18" name="Line 8"/>
            <p:cNvSpPr>
              <a:spLocks noChangeShapeType="1"/>
            </p:cNvSpPr>
            <p:nvPr/>
          </p:nvSpPr>
          <p:spPr bwMode="auto">
            <a:xfrm>
              <a:off x="3797" y="340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19" name="Line 9"/>
            <p:cNvSpPr>
              <a:spLocks noChangeShapeType="1"/>
            </p:cNvSpPr>
            <p:nvPr/>
          </p:nvSpPr>
          <p:spPr bwMode="auto">
            <a:xfrm>
              <a:off x="1445" y="720"/>
              <a:ext cx="0" cy="2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20" name="Line 10"/>
            <p:cNvSpPr>
              <a:spLocks noChangeShapeType="1"/>
            </p:cNvSpPr>
            <p:nvPr/>
          </p:nvSpPr>
          <p:spPr bwMode="auto">
            <a:xfrm>
              <a:off x="3797" y="720"/>
              <a:ext cx="0" cy="2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21" name="Line 11"/>
            <p:cNvSpPr>
              <a:spLocks noChangeShapeType="1"/>
            </p:cNvSpPr>
            <p:nvPr/>
          </p:nvSpPr>
          <p:spPr bwMode="auto">
            <a:xfrm flipV="1">
              <a:off x="3941" y="288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22" name="Line 12"/>
            <p:cNvSpPr>
              <a:spLocks noChangeShapeType="1"/>
            </p:cNvSpPr>
            <p:nvPr/>
          </p:nvSpPr>
          <p:spPr bwMode="auto">
            <a:xfrm flipV="1">
              <a:off x="1301" y="288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23" name="Line 13"/>
            <p:cNvSpPr>
              <a:spLocks noChangeShapeType="1"/>
            </p:cNvSpPr>
            <p:nvPr/>
          </p:nvSpPr>
          <p:spPr bwMode="auto">
            <a:xfrm flipV="1">
              <a:off x="1301" y="3408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1524" name="Group 14"/>
            <p:cNvGrpSpPr>
              <a:grpSpLocks/>
            </p:cNvGrpSpPr>
            <p:nvPr/>
          </p:nvGrpSpPr>
          <p:grpSpPr bwMode="auto">
            <a:xfrm>
              <a:off x="1397" y="1056"/>
              <a:ext cx="96" cy="528"/>
              <a:chOff x="1536" y="864"/>
              <a:chExt cx="96" cy="528"/>
            </a:xfrm>
          </p:grpSpPr>
          <p:grpSp>
            <p:nvGrpSpPr>
              <p:cNvPr id="21748" name="Group 15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21750" name="Line 1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751" name="Line 1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1749" name="Line 18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1525" name="Group 19"/>
            <p:cNvGrpSpPr>
              <a:grpSpLocks/>
            </p:cNvGrpSpPr>
            <p:nvPr/>
          </p:nvGrpSpPr>
          <p:grpSpPr bwMode="auto">
            <a:xfrm rot="10800000">
              <a:off x="1589" y="3792"/>
              <a:ext cx="528" cy="96"/>
              <a:chOff x="3216" y="2736"/>
              <a:chExt cx="336" cy="96"/>
            </a:xfrm>
          </p:grpSpPr>
          <p:sp>
            <p:nvSpPr>
              <p:cNvPr id="21746" name="Line 2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747" name="Line 2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1526" name="Line 22"/>
            <p:cNvSpPr>
              <a:spLocks noChangeShapeType="1"/>
            </p:cNvSpPr>
            <p:nvPr/>
          </p:nvSpPr>
          <p:spPr bwMode="auto">
            <a:xfrm>
              <a:off x="1589" y="3840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1527" name="Group 23"/>
            <p:cNvGrpSpPr>
              <a:grpSpLocks/>
            </p:cNvGrpSpPr>
            <p:nvPr/>
          </p:nvGrpSpPr>
          <p:grpSpPr bwMode="auto">
            <a:xfrm rot="10800000">
              <a:off x="3077" y="3792"/>
              <a:ext cx="528" cy="96"/>
              <a:chOff x="3216" y="2736"/>
              <a:chExt cx="336" cy="96"/>
            </a:xfrm>
          </p:grpSpPr>
          <p:sp>
            <p:nvSpPr>
              <p:cNvPr id="21744" name="Line 2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745" name="Line 2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1528" name="Line 26"/>
            <p:cNvSpPr>
              <a:spLocks noChangeShapeType="1"/>
            </p:cNvSpPr>
            <p:nvPr/>
          </p:nvSpPr>
          <p:spPr bwMode="auto">
            <a:xfrm>
              <a:off x="3077" y="3840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1529" name="Group 27"/>
            <p:cNvGrpSpPr>
              <a:grpSpLocks/>
            </p:cNvGrpSpPr>
            <p:nvPr/>
          </p:nvGrpSpPr>
          <p:grpSpPr bwMode="auto">
            <a:xfrm>
              <a:off x="1397" y="1824"/>
              <a:ext cx="96" cy="528"/>
              <a:chOff x="1536" y="864"/>
              <a:chExt cx="96" cy="528"/>
            </a:xfrm>
          </p:grpSpPr>
          <p:grpSp>
            <p:nvGrpSpPr>
              <p:cNvPr id="21740" name="Group 28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21742" name="Line 2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743" name="Line 3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1741" name="Line 31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1530" name="Group 32"/>
            <p:cNvGrpSpPr>
              <a:grpSpLocks/>
            </p:cNvGrpSpPr>
            <p:nvPr/>
          </p:nvGrpSpPr>
          <p:grpSpPr bwMode="auto">
            <a:xfrm>
              <a:off x="1397" y="2544"/>
              <a:ext cx="96" cy="528"/>
              <a:chOff x="1536" y="864"/>
              <a:chExt cx="96" cy="528"/>
            </a:xfrm>
          </p:grpSpPr>
          <p:grpSp>
            <p:nvGrpSpPr>
              <p:cNvPr id="21736" name="Group 33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21738" name="Line 3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739" name="Line 3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1737" name="Line 36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1531" name="Group 37"/>
            <p:cNvGrpSpPr>
              <a:grpSpLocks/>
            </p:cNvGrpSpPr>
            <p:nvPr/>
          </p:nvGrpSpPr>
          <p:grpSpPr bwMode="auto">
            <a:xfrm>
              <a:off x="3749" y="1008"/>
              <a:ext cx="96" cy="528"/>
              <a:chOff x="1536" y="864"/>
              <a:chExt cx="96" cy="528"/>
            </a:xfrm>
          </p:grpSpPr>
          <p:grpSp>
            <p:nvGrpSpPr>
              <p:cNvPr id="21732" name="Group 38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21734" name="Line 3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735" name="Line 4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1733" name="Line 41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1532" name="Group 42"/>
            <p:cNvGrpSpPr>
              <a:grpSpLocks/>
            </p:cNvGrpSpPr>
            <p:nvPr/>
          </p:nvGrpSpPr>
          <p:grpSpPr bwMode="auto">
            <a:xfrm>
              <a:off x="3749" y="1776"/>
              <a:ext cx="96" cy="528"/>
              <a:chOff x="1536" y="864"/>
              <a:chExt cx="96" cy="528"/>
            </a:xfrm>
          </p:grpSpPr>
          <p:grpSp>
            <p:nvGrpSpPr>
              <p:cNvPr id="21728" name="Group 43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21730" name="Line 4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731" name="Line 4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1729" name="Line 46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1533" name="Group 47"/>
            <p:cNvGrpSpPr>
              <a:grpSpLocks/>
            </p:cNvGrpSpPr>
            <p:nvPr/>
          </p:nvGrpSpPr>
          <p:grpSpPr bwMode="auto">
            <a:xfrm>
              <a:off x="3749" y="2496"/>
              <a:ext cx="96" cy="528"/>
              <a:chOff x="1536" y="864"/>
              <a:chExt cx="96" cy="528"/>
            </a:xfrm>
          </p:grpSpPr>
          <p:grpSp>
            <p:nvGrpSpPr>
              <p:cNvPr id="21724" name="Group 48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21726" name="Line 4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727" name="Line 5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1725" name="Line 51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1534" name="Group 52"/>
            <p:cNvGrpSpPr>
              <a:grpSpLocks/>
            </p:cNvGrpSpPr>
            <p:nvPr/>
          </p:nvGrpSpPr>
          <p:grpSpPr bwMode="auto">
            <a:xfrm>
              <a:off x="2309" y="288"/>
              <a:ext cx="672" cy="528"/>
              <a:chOff x="2448" y="336"/>
              <a:chExt cx="672" cy="528"/>
            </a:xfrm>
          </p:grpSpPr>
          <p:sp>
            <p:nvSpPr>
              <p:cNvPr id="21680" name="Line 53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816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81" name="Line 54"/>
              <p:cNvSpPr>
                <a:spLocks noChangeShapeType="1"/>
              </p:cNvSpPr>
              <p:nvPr/>
            </p:nvSpPr>
            <p:spPr bwMode="auto">
              <a:xfrm rot="10800000">
                <a:off x="2784" y="480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82" name="Line 55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480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83" name="Line 56"/>
              <p:cNvSpPr>
                <a:spLocks noChangeShapeType="1"/>
              </p:cNvSpPr>
              <p:nvPr/>
            </p:nvSpPr>
            <p:spPr bwMode="auto">
              <a:xfrm rot="10800000" flipV="1">
                <a:off x="2448" y="480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84" name="Text Box 57"/>
              <p:cNvSpPr txBox="1">
                <a:spLocks noChangeArrowheads="1"/>
              </p:cNvSpPr>
              <p:nvPr/>
            </p:nvSpPr>
            <p:spPr bwMode="auto">
              <a:xfrm>
                <a:off x="2477" y="572"/>
                <a:ext cx="287" cy="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ELV</a:t>
                </a:r>
              </a:p>
            </p:txBody>
          </p:sp>
          <p:sp>
            <p:nvSpPr>
              <p:cNvPr id="21685" name="Line 58"/>
              <p:cNvSpPr>
                <a:spLocks noChangeShapeType="1"/>
              </p:cNvSpPr>
              <p:nvPr/>
            </p:nvSpPr>
            <p:spPr bwMode="auto">
              <a:xfrm rot="10800000" flipV="1">
                <a:off x="2784" y="815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86" name="Line 59"/>
              <p:cNvSpPr>
                <a:spLocks noChangeShapeType="1"/>
              </p:cNvSpPr>
              <p:nvPr/>
            </p:nvSpPr>
            <p:spPr bwMode="auto">
              <a:xfrm rot="10800000" flipH="1">
                <a:off x="2784" y="479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87" name="Line 60"/>
              <p:cNvSpPr>
                <a:spLocks noChangeShapeType="1"/>
              </p:cNvSpPr>
              <p:nvPr/>
            </p:nvSpPr>
            <p:spPr bwMode="auto">
              <a:xfrm rot="10800000" flipV="1">
                <a:off x="2784" y="479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88" name="Line 61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479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89" name="Line 62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480"/>
                <a:ext cx="0" cy="33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21690" name="Group 63"/>
              <p:cNvGrpSpPr>
                <a:grpSpLocks/>
              </p:cNvGrpSpPr>
              <p:nvPr/>
            </p:nvGrpSpPr>
            <p:grpSpPr bwMode="auto">
              <a:xfrm rot="-5400000">
                <a:off x="2904" y="696"/>
                <a:ext cx="96" cy="240"/>
                <a:chOff x="3072" y="912"/>
                <a:chExt cx="96" cy="240"/>
              </a:xfrm>
            </p:grpSpPr>
            <p:sp>
              <p:nvSpPr>
                <p:cNvPr id="21719" name="Line 64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120" y="100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720" name="Line 65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91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721" name="Line 66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08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722" name="Line 67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56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723" name="Line 68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15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1691" name="Text Box 69"/>
              <p:cNvSpPr txBox="1">
                <a:spLocks noChangeArrowheads="1"/>
              </p:cNvSpPr>
              <p:nvPr/>
            </p:nvSpPr>
            <p:spPr bwMode="auto">
              <a:xfrm flipH="1">
                <a:off x="2806" y="572"/>
                <a:ext cx="290" cy="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ELV</a:t>
                </a:r>
              </a:p>
            </p:txBody>
          </p:sp>
          <p:grpSp>
            <p:nvGrpSpPr>
              <p:cNvPr id="21692" name="Group 70"/>
              <p:cNvGrpSpPr>
                <a:grpSpLocks/>
              </p:cNvGrpSpPr>
              <p:nvPr/>
            </p:nvGrpSpPr>
            <p:grpSpPr bwMode="auto">
              <a:xfrm flipV="1">
                <a:off x="2448" y="336"/>
                <a:ext cx="672" cy="144"/>
                <a:chOff x="2448" y="1680"/>
                <a:chExt cx="672" cy="144"/>
              </a:xfrm>
            </p:grpSpPr>
            <p:sp>
              <p:nvSpPr>
                <p:cNvPr id="21700" name="Line 7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52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701" name="Line 72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56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702" name="Line 73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61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703" name="Line 74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66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704" name="Line 75"/>
                <p:cNvSpPr>
                  <a:spLocks noChangeShapeType="1"/>
                </p:cNvSpPr>
                <p:nvPr/>
              </p:nvSpPr>
              <p:spPr bwMode="auto">
                <a:xfrm rot="-5400000">
                  <a:off x="2616" y="1512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705" name="Line 76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90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706" name="Line 77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85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707" name="Line 78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80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708" name="Line 79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76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709" name="Line 80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2952" y="1512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710" name="Line 81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71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711" name="Line 82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47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712" name="Line 83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42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713" name="Line 84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37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714" name="Line 85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304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715" name="Line 86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300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716" name="Line 87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95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717" name="Line 88"/>
                <p:cNvSpPr>
                  <a:spLocks noChangeShapeType="1"/>
                </p:cNvSpPr>
                <p:nvPr/>
              </p:nvSpPr>
              <p:spPr bwMode="auto">
                <a:xfrm rot="-5400000">
                  <a:off x="2616" y="1587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718" name="Line 89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2952" y="1587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1693" name="Line 90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480"/>
                <a:ext cx="0" cy="33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21694" name="Group 91"/>
              <p:cNvGrpSpPr>
                <a:grpSpLocks/>
              </p:cNvGrpSpPr>
              <p:nvPr/>
            </p:nvGrpSpPr>
            <p:grpSpPr bwMode="auto">
              <a:xfrm rot="-5400000">
                <a:off x="2568" y="696"/>
                <a:ext cx="96" cy="240"/>
                <a:chOff x="3072" y="912"/>
                <a:chExt cx="96" cy="240"/>
              </a:xfrm>
            </p:grpSpPr>
            <p:sp>
              <p:nvSpPr>
                <p:cNvPr id="21695" name="Line 92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120" y="100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696" name="Line 93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91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697" name="Line 94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08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698" name="Line 95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56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699" name="Line 96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15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21535" name="Group 97"/>
            <p:cNvGrpSpPr>
              <a:grpSpLocks/>
            </p:cNvGrpSpPr>
            <p:nvPr/>
          </p:nvGrpSpPr>
          <p:grpSpPr bwMode="auto">
            <a:xfrm rot="10800000">
              <a:off x="1541" y="240"/>
              <a:ext cx="528" cy="96"/>
              <a:chOff x="3216" y="2736"/>
              <a:chExt cx="336" cy="96"/>
            </a:xfrm>
          </p:grpSpPr>
          <p:sp>
            <p:nvSpPr>
              <p:cNvPr id="21678" name="Line 9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79" name="Line 9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1536" name="Line 100"/>
            <p:cNvSpPr>
              <a:spLocks noChangeShapeType="1"/>
            </p:cNvSpPr>
            <p:nvPr/>
          </p:nvSpPr>
          <p:spPr bwMode="auto">
            <a:xfrm>
              <a:off x="1541" y="28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1537" name="Group 101"/>
            <p:cNvGrpSpPr>
              <a:grpSpLocks/>
            </p:cNvGrpSpPr>
            <p:nvPr/>
          </p:nvGrpSpPr>
          <p:grpSpPr bwMode="auto">
            <a:xfrm rot="10800000">
              <a:off x="3221" y="240"/>
              <a:ext cx="528" cy="96"/>
              <a:chOff x="3216" y="2736"/>
              <a:chExt cx="336" cy="96"/>
            </a:xfrm>
          </p:grpSpPr>
          <p:sp>
            <p:nvSpPr>
              <p:cNvPr id="21676" name="Line 10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77" name="Line 10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1538" name="Line 104"/>
            <p:cNvSpPr>
              <a:spLocks noChangeShapeType="1"/>
            </p:cNvSpPr>
            <p:nvPr/>
          </p:nvSpPr>
          <p:spPr bwMode="auto">
            <a:xfrm>
              <a:off x="3221" y="28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39" name="Line 105"/>
            <p:cNvSpPr>
              <a:spLocks noChangeShapeType="1"/>
            </p:cNvSpPr>
            <p:nvPr/>
          </p:nvSpPr>
          <p:spPr bwMode="auto">
            <a:xfrm>
              <a:off x="1445" y="2448"/>
              <a:ext cx="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40" name="Line 106"/>
            <p:cNvSpPr>
              <a:spLocks noChangeShapeType="1"/>
            </p:cNvSpPr>
            <p:nvPr/>
          </p:nvSpPr>
          <p:spPr bwMode="auto">
            <a:xfrm>
              <a:off x="2597" y="2448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41" name="Line 107"/>
            <p:cNvSpPr>
              <a:spLocks noChangeShapeType="1"/>
            </p:cNvSpPr>
            <p:nvPr/>
          </p:nvSpPr>
          <p:spPr bwMode="auto">
            <a:xfrm>
              <a:off x="1973" y="321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42" name="Line 108"/>
            <p:cNvSpPr>
              <a:spLocks noChangeShapeType="1"/>
            </p:cNvSpPr>
            <p:nvPr/>
          </p:nvSpPr>
          <p:spPr bwMode="auto">
            <a:xfrm flipH="1">
              <a:off x="1445" y="3360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43" name="Line 109"/>
            <p:cNvSpPr>
              <a:spLocks noChangeShapeType="1"/>
            </p:cNvSpPr>
            <p:nvPr/>
          </p:nvSpPr>
          <p:spPr bwMode="auto">
            <a:xfrm>
              <a:off x="2213" y="3360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44" name="Line 110"/>
            <p:cNvSpPr>
              <a:spLocks noChangeShapeType="1"/>
            </p:cNvSpPr>
            <p:nvPr/>
          </p:nvSpPr>
          <p:spPr bwMode="auto">
            <a:xfrm>
              <a:off x="2597" y="2448"/>
              <a:ext cx="1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45" name="Line 111"/>
            <p:cNvSpPr>
              <a:spLocks noChangeShapeType="1"/>
            </p:cNvSpPr>
            <p:nvPr/>
          </p:nvSpPr>
          <p:spPr bwMode="auto">
            <a:xfrm flipH="1">
              <a:off x="2213" y="3360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46" name="Line 112"/>
            <p:cNvSpPr>
              <a:spLocks noChangeShapeType="1"/>
            </p:cNvSpPr>
            <p:nvPr/>
          </p:nvSpPr>
          <p:spPr bwMode="auto">
            <a:xfrm flipH="1">
              <a:off x="3269" y="3360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47" name="Line 113"/>
            <p:cNvSpPr>
              <a:spLocks noChangeShapeType="1"/>
            </p:cNvSpPr>
            <p:nvPr/>
          </p:nvSpPr>
          <p:spPr bwMode="auto">
            <a:xfrm>
              <a:off x="3269" y="321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48" name="Line 114"/>
            <p:cNvSpPr>
              <a:spLocks noChangeShapeType="1"/>
            </p:cNvSpPr>
            <p:nvPr/>
          </p:nvSpPr>
          <p:spPr bwMode="auto">
            <a:xfrm>
              <a:off x="3269" y="244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49" name="Line 115"/>
            <p:cNvSpPr>
              <a:spLocks noChangeShapeType="1"/>
            </p:cNvSpPr>
            <p:nvPr/>
          </p:nvSpPr>
          <p:spPr bwMode="auto">
            <a:xfrm flipH="1">
              <a:off x="2597" y="3360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50" name="Line 116"/>
            <p:cNvSpPr>
              <a:spLocks noChangeShapeType="1"/>
            </p:cNvSpPr>
            <p:nvPr/>
          </p:nvSpPr>
          <p:spPr bwMode="auto">
            <a:xfrm>
              <a:off x="2981" y="3360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51" name="Text Box 117"/>
            <p:cNvSpPr txBox="1">
              <a:spLocks noChangeArrowheads="1"/>
            </p:cNvSpPr>
            <p:nvPr/>
          </p:nvSpPr>
          <p:spPr bwMode="auto">
            <a:xfrm>
              <a:off x="1396" y="2928"/>
              <a:ext cx="722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Kitchen/Dining</a:t>
              </a:r>
            </a:p>
          </p:txBody>
        </p:sp>
        <p:grpSp>
          <p:nvGrpSpPr>
            <p:cNvPr id="21552" name="Group 118"/>
            <p:cNvGrpSpPr>
              <a:grpSpLocks/>
            </p:cNvGrpSpPr>
            <p:nvPr/>
          </p:nvGrpSpPr>
          <p:grpSpPr bwMode="auto">
            <a:xfrm>
              <a:off x="2386" y="3120"/>
              <a:ext cx="245" cy="240"/>
              <a:chOff x="2525" y="3168"/>
              <a:chExt cx="245" cy="240"/>
            </a:xfrm>
          </p:grpSpPr>
          <p:grpSp>
            <p:nvGrpSpPr>
              <p:cNvPr id="21669" name="Group 119"/>
              <p:cNvGrpSpPr>
                <a:grpSpLocks/>
              </p:cNvGrpSpPr>
              <p:nvPr/>
            </p:nvGrpSpPr>
            <p:grpSpPr bwMode="auto">
              <a:xfrm rot="5400000">
                <a:off x="2520" y="3191"/>
                <a:ext cx="240" cy="193"/>
                <a:chOff x="2496" y="3167"/>
                <a:chExt cx="240" cy="193"/>
              </a:xfrm>
            </p:grpSpPr>
            <p:sp>
              <p:nvSpPr>
                <p:cNvPr id="21671" name="Line 120"/>
                <p:cNvSpPr>
                  <a:spLocks noChangeShapeType="1"/>
                </p:cNvSpPr>
                <p:nvPr/>
              </p:nvSpPr>
              <p:spPr bwMode="auto">
                <a:xfrm>
                  <a:off x="2736" y="3167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672" name="Rectangle 121"/>
                <p:cNvSpPr>
                  <a:spLocks noChangeArrowheads="1"/>
                </p:cNvSpPr>
                <p:nvPr/>
              </p:nvSpPr>
              <p:spPr bwMode="auto">
                <a:xfrm rot="-5400000">
                  <a:off x="2520" y="3143"/>
                  <a:ext cx="191" cy="24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grpSp>
              <p:nvGrpSpPr>
                <p:cNvPr id="21673" name="Group 122"/>
                <p:cNvGrpSpPr>
                  <a:grpSpLocks/>
                </p:cNvGrpSpPr>
                <p:nvPr/>
              </p:nvGrpSpPr>
              <p:grpSpPr bwMode="auto">
                <a:xfrm rot="16200000" flipH="1">
                  <a:off x="2657" y="3281"/>
                  <a:ext cx="62" cy="96"/>
                  <a:chOff x="1827" y="2496"/>
                  <a:chExt cx="93" cy="96"/>
                </a:xfrm>
              </p:grpSpPr>
              <p:sp>
                <p:nvSpPr>
                  <p:cNvPr id="21674" name="door"/>
                  <p:cNvSpPr>
                    <a:spLocks noEditPoints="1" noChangeArrowheads="1"/>
                  </p:cNvSpPr>
                  <p:nvPr/>
                </p:nvSpPr>
                <p:spPr bwMode="auto">
                  <a:xfrm rot="5400000" flipV="1">
                    <a:off x="1827" y="2496"/>
                    <a:ext cx="93" cy="9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2555 w 21600"/>
                      <a:gd name="T10" fmla="*/ 11148 h 21600"/>
                      <a:gd name="T11" fmla="*/ 13471 w 21600"/>
                      <a:gd name="T12" fmla="*/ 20206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>
                        <a:moveTo>
                          <a:pt x="21600" y="21600"/>
                        </a:moveTo>
                        <a:lnTo>
                          <a:pt x="6007" y="127"/>
                        </a:lnTo>
                        <a:lnTo>
                          <a:pt x="4665" y="2541"/>
                        </a:lnTo>
                        <a:lnTo>
                          <a:pt x="3579" y="5209"/>
                        </a:lnTo>
                        <a:lnTo>
                          <a:pt x="2492" y="8259"/>
                        </a:lnTo>
                        <a:lnTo>
                          <a:pt x="1598" y="11308"/>
                        </a:lnTo>
                        <a:lnTo>
                          <a:pt x="959" y="14739"/>
                        </a:lnTo>
                        <a:lnTo>
                          <a:pt x="383" y="18169"/>
                        </a:lnTo>
                        <a:lnTo>
                          <a:pt x="0" y="21600"/>
                        </a:lnTo>
                      </a:path>
                    </a:pathLst>
                  </a:cu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21675" name="Line 124"/>
                  <p:cNvSpPr>
                    <a:spLocks noChangeShapeType="1"/>
                  </p:cNvSpPr>
                  <p:nvPr/>
                </p:nvSpPr>
                <p:spPr bwMode="auto">
                  <a:xfrm>
                    <a:off x="1920" y="2496"/>
                    <a:ext cx="0" cy="96"/>
                  </a:xfrm>
                  <a:prstGeom prst="line">
                    <a:avLst/>
                  </a:prstGeom>
                  <a:noFill/>
                  <a:ln w="158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</p:grpSp>
          <p:sp>
            <p:nvSpPr>
              <p:cNvPr id="21670" name="Text Box 125"/>
              <p:cNvSpPr txBox="1">
                <a:spLocks noChangeArrowheads="1"/>
              </p:cNvSpPr>
              <p:nvPr/>
            </p:nvSpPr>
            <p:spPr bwMode="auto">
              <a:xfrm>
                <a:off x="2525" y="3196"/>
                <a:ext cx="245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21553" name="Line 126"/>
            <p:cNvSpPr>
              <a:spLocks noChangeShapeType="1"/>
            </p:cNvSpPr>
            <p:nvPr/>
          </p:nvSpPr>
          <p:spPr bwMode="auto">
            <a:xfrm rot="16200000" flipH="1">
              <a:off x="2669" y="328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54" name="Rectangle 127"/>
            <p:cNvSpPr>
              <a:spLocks noChangeArrowheads="1"/>
            </p:cNvSpPr>
            <p:nvPr/>
          </p:nvSpPr>
          <p:spPr bwMode="auto">
            <a:xfrm flipH="1">
              <a:off x="2597" y="3120"/>
              <a:ext cx="191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21555" name="Group 128"/>
            <p:cNvGrpSpPr>
              <a:grpSpLocks/>
            </p:cNvGrpSpPr>
            <p:nvPr/>
          </p:nvGrpSpPr>
          <p:grpSpPr bwMode="auto">
            <a:xfrm>
              <a:off x="2728" y="3264"/>
              <a:ext cx="62" cy="96"/>
              <a:chOff x="1827" y="2496"/>
              <a:chExt cx="93" cy="96"/>
            </a:xfrm>
          </p:grpSpPr>
          <p:sp>
            <p:nvSpPr>
              <p:cNvPr id="2166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68" name="Line 13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1556" name="Text Box 131"/>
            <p:cNvSpPr txBox="1">
              <a:spLocks noChangeArrowheads="1"/>
            </p:cNvSpPr>
            <p:nvPr/>
          </p:nvSpPr>
          <p:spPr bwMode="auto">
            <a:xfrm>
              <a:off x="2548" y="3149"/>
              <a:ext cx="245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LAV</a:t>
              </a:r>
            </a:p>
          </p:txBody>
        </p:sp>
        <p:grpSp>
          <p:nvGrpSpPr>
            <p:cNvPr id="21557" name="Group 132"/>
            <p:cNvGrpSpPr>
              <a:grpSpLocks/>
            </p:cNvGrpSpPr>
            <p:nvPr/>
          </p:nvGrpSpPr>
          <p:grpSpPr bwMode="auto">
            <a:xfrm rot="-5400000">
              <a:off x="2045" y="3336"/>
              <a:ext cx="96" cy="144"/>
              <a:chOff x="1827" y="2496"/>
              <a:chExt cx="93" cy="96"/>
            </a:xfrm>
          </p:grpSpPr>
          <p:sp>
            <p:nvSpPr>
              <p:cNvPr id="2166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66" name="Line 13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1558" name="Line 135"/>
            <p:cNvSpPr>
              <a:spLocks noChangeShapeType="1"/>
            </p:cNvSpPr>
            <p:nvPr/>
          </p:nvSpPr>
          <p:spPr bwMode="auto">
            <a:xfrm>
              <a:off x="1973" y="244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1559" name="Group 136"/>
            <p:cNvGrpSpPr>
              <a:grpSpLocks/>
            </p:cNvGrpSpPr>
            <p:nvPr/>
          </p:nvGrpSpPr>
          <p:grpSpPr bwMode="auto">
            <a:xfrm rot="5400000" flipH="1">
              <a:off x="2285" y="3336"/>
              <a:ext cx="96" cy="144"/>
              <a:chOff x="1827" y="2496"/>
              <a:chExt cx="93" cy="96"/>
            </a:xfrm>
          </p:grpSpPr>
          <p:sp>
            <p:nvSpPr>
              <p:cNvPr id="2166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64" name="Line 13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1560" name="Group 139"/>
            <p:cNvGrpSpPr>
              <a:grpSpLocks/>
            </p:cNvGrpSpPr>
            <p:nvPr/>
          </p:nvGrpSpPr>
          <p:grpSpPr bwMode="auto">
            <a:xfrm rot="-5400000">
              <a:off x="2813" y="3336"/>
              <a:ext cx="96" cy="144"/>
              <a:chOff x="1827" y="2496"/>
              <a:chExt cx="93" cy="96"/>
            </a:xfrm>
          </p:grpSpPr>
          <p:sp>
            <p:nvSpPr>
              <p:cNvPr id="2166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62" name="Line 14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1561" name="Group 142"/>
            <p:cNvGrpSpPr>
              <a:grpSpLocks/>
            </p:cNvGrpSpPr>
            <p:nvPr/>
          </p:nvGrpSpPr>
          <p:grpSpPr bwMode="auto">
            <a:xfrm rot="5400000" flipH="1">
              <a:off x="3053" y="3336"/>
              <a:ext cx="96" cy="144"/>
              <a:chOff x="1827" y="2496"/>
              <a:chExt cx="93" cy="96"/>
            </a:xfrm>
          </p:grpSpPr>
          <p:sp>
            <p:nvSpPr>
              <p:cNvPr id="2165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60" name="Line 14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1562" name="Text Box 145"/>
            <p:cNvSpPr txBox="1">
              <a:spLocks noChangeArrowheads="1"/>
            </p:cNvSpPr>
            <p:nvPr/>
          </p:nvSpPr>
          <p:spPr bwMode="auto">
            <a:xfrm>
              <a:off x="1925" y="2736"/>
              <a:ext cx="720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21563" name="Text Box 146"/>
            <p:cNvSpPr txBox="1">
              <a:spLocks noChangeArrowheads="1"/>
            </p:cNvSpPr>
            <p:nvPr/>
          </p:nvSpPr>
          <p:spPr bwMode="auto">
            <a:xfrm>
              <a:off x="1396" y="3504"/>
              <a:ext cx="722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21564" name="Text Box 147"/>
            <p:cNvSpPr txBox="1">
              <a:spLocks noChangeArrowheads="1"/>
            </p:cNvSpPr>
            <p:nvPr/>
          </p:nvSpPr>
          <p:spPr bwMode="auto">
            <a:xfrm>
              <a:off x="2069" y="3504"/>
              <a:ext cx="720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21565" name="Text Box 148"/>
            <p:cNvSpPr txBox="1">
              <a:spLocks noChangeArrowheads="1"/>
            </p:cNvSpPr>
            <p:nvPr/>
          </p:nvSpPr>
          <p:spPr bwMode="auto">
            <a:xfrm>
              <a:off x="2405" y="3504"/>
              <a:ext cx="720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21566" name="Text Box 149"/>
            <p:cNvSpPr txBox="1">
              <a:spLocks noChangeArrowheads="1"/>
            </p:cNvSpPr>
            <p:nvPr/>
          </p:nvSpPr>
          <p:spPr bwMode="auto">
            <a:xfrm>
              <a:off x="3125" y="3504"/>
              <a:ext cx="721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21567" name="Text Box 150"/>
            <p:cNvSpPr txBox="1">
              <a:spLocks noChangeArrowheads="1"/>
            </p:cNvSpPr>
            <p:nvPr/>
          </p:nvSpPr>
          <p:spPr bwMode="auto">
            <a:xfrm>
              <a:off x="3125" y="2928"/>
              <a:ext cx="721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Kitchen/Dining</a:t>
              </a:r>
            </a:p>
          </p:txBody>
        </p:sp>
        <p:sp>
          <p:nvSpPr>
            <p:cNvPr id="21568" name="Text Box 151"/>
            <p:cNvSpPr txBox="1">
              <a:spLocks noChangeArrowheads="1"/>
            </p:cNvSpPr>
            <p:nvPr/>
          </p:nvSpPr>
          <p:spPr bwMode="auto">
            <a:xfrm>
              <a:off x="2548" y="2736"/>
              <a:ext cx="721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grpSp>
          <p:nvGrpSpPr>
            <p:cNvPr id="21569" name="Group 152"/>
            <p:cNvGrpSpPr>
              <a:grpSpLocks/>
            </p:cNvGrpSpPr>
            <p:nvPr/>
          </p:nvGrpSpPr>
          <p:grpSpPr bwMode="auto">
            <a:xfrm rot="-5400000">
              <a:off x="2429" y="2424"/>
              <a:ext cx="96" cy="144"/>
              <a:chOff x="1827" y="2496"/>
              <a:chExt cx="93" cy="96"/>
            </a:xfrm>
          </p:grpSpPr>
          <p:sp>
            <p:nvSpPr>
              <p:cNvPr id="2165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58" name="Line 15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1570" name="Group 155"/>
            <p:cNvGrpSpPr>
              <a:grpSpLocks/>
            </p:cNvGrpSpPr>
            <p:nvPr/>
          </p:nvGrpSpPr>
          <p:grpSpPr bwMode="auto">
            <a:xfrm rot="5400000" flipH="1">
              <a:off x="2669" y="2424"/>
              <a:ext cx="96" cy="144"/>
              <a:chOff x="1827" y="2496"/>
              <a:chExt cx="93" cy="96"/>
            </a:xfrm>
          </p:grpSpPr>
          <p:sp>
            <p:nvSpPr>
              <p:cNvPr id="2165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56" name="Line 15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1571" name="Line 158"/>
            <p:cNvSpPr>
              <a:spLocks noChangeShapeType="1"/>
            </p:cNvSpPr>
            <p:nvPr/>
          </p:nvSpPr>
          <p:spPr bwMode="auto">
            <a:xfrm>
              <a:off x="1445" y="1680"/>
              <a:ext cx="8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72" name="Line 159"/>
            <p:cNvSpPr>
              <a:spLocks noChangeShapeType="1"/>
            </p:cNvSpPr>
            <p:nvPr/>
          </p:nvSpPr>
          <p:spPr bwMode="auto">
            <a:xfrm>
              <a:off x="2981" y="1680"/>
              <a:ext cx="8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73" name="Line 160"/>
            <p:cNvSpPr>
              <a:spLocks noChangeShapeType="1"/>
            </p:cNvSpPr>
            <p:nvPr/>
          </p:nvSpPr>
          <p:spPr bwMode="auto">
            <a:xfrm>
              <a:off x="2981" y="1680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74" name="Line 161"/>
            <p:cNvSpPr>
              <a:spLocks noChangeShapeType="1"/>
            </p:cNvSpPr>
            <p:nvPr/>
          </p:nvSpPr>
          <p:spPr bwMode="auto">
            <a:xfrm>
              <a:off x="2309" y="1680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75" name="Line 162"/>
            <p:cNvSpPr>
              <a:spLocks noChangeShapeType="1"/>
            </p:cNvSpPr>
            <p:nvPr/>
          </p:nvSpPr>
          <p:spPr bwMode="auto">
            <a:xfrm>
              <a:off x="1829" y="2064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76" name="Text Box 163"/>
            <p:cNvSpPr txBox="1">
              <a:spLocks noChangeArrowheads="1"/>
            </p:cNvSpPr>
            <p:nvPr/>
          </p:nvSpPr>
          <p:spPr bwMode="auto">
            <a:xfrm>
              <a:off x="1396" y="1978"/>
              <a:ext cx="481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sp>
          <p:nvSpPr>
            <p:cNvPr id="21577" name="Text Box 164"/>
            <p:cNvSpPr txBox="1">
              <a:spLocks noChangeArrowheads="1"/>
            </p:cNvSpPr>
            <p:nvPr/>
          </p:nvSpPr>
          <p:spPr bwMode="auto">
            <a:xfrm>
              <a:off x="1589" y="1776"/>
              <a:ext cx="720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21578" name="Line 165"/>
            <p:cNvSpPr>
              <a:spLocks noChangeShapeType="1"/>
            </p:cNvSpPr>
            <p:nvPr/>
          </p:nvSpPr>
          <p:spPr bwMode="auto">
            <a:xfrm>
              <a:off x="1829" y="2064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1579" name="Group 166"/>
            <p:cNvGrpSpPr>
              <a:grpSpLocks/>
            </p:cNvGrpSpPr>
            <p:nvPr/>
          </p:nvGrpSpPr>
          <p:grpSpPr bwMode="auto">
            <a:xfrm rot="10800000" flipH="1">
              <a:off x="2213" y="1728"/>
              <a:ext cx="96" cy="144"/>
              <a:chOff x="1827" y="2496"/>
              <a:chExt cx="93" cy="96"/>
            </a:xfrm>
          </p:grpSpPr>
          <p:sp>
            <p:nvSpPr>
              <p:cNvPr id="2165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54" name="Line 16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1580" name="Group 169"/>
            <p:cNvGrpSpPr>
              <a:grpSpLocks/>
            </p:cNvGrpSpPr>
            <p:nvPr/>
          </p:nvGrpSpPr>
          <p:grpSpPr bwMode="auto">
            <a:xfrm rot="5400000" flipV="1">
              <a:off x="2189" y="1944"/>
              <a:ext cx="96" cy="144"/>
              <a:chOff x="1827" y="2496"/>
              <a:chExt cx="93" cy="96"/>
            </a:xfrm>
          </p:grpSpPr>
          <p:sp>
            <p:nvSpPr>
              <p:cNvPr id="2165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52" name="Line 17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1581" name="Group 172"/>
            <p:cNvGrpSpPr>
              <a:grpSpLocks/>
            </p:cNvGrpSpPr>
            <p:nvPr/>
          </p:nvGrpSpPr>
          <p:grpSpPr bwMode="auto">
            <a:xfrm>
              <a:off x="1781" y="2208"/>
              <a:ext cx="245" cy="240"/>
              <a:chOff x="1920" y="2256"/>
              <a:chExt cx="245" cy="240"/>
            </a:xfrm>
          </p:grpSpPr>
          <p:sp>
            <p:nvSpPr>
              <p:cNvPr id="21645" name="Line 173"/>
              <p:cNvSpPr>
                <a:spLocks noChangeShapeType="1"/>
              </p:cNvSpPr>
              <p:nvPr/>
            </p:nvSpPr>
            <p:spPr bwMode="auto">
              <a:xfrm rot="16200000" flipH="1">
                <a:off x="2040" y="2424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46" name="Rectangle 174"/>
              <p:cNvSpPr>
                <a:spLocks noChangeArrowheads="1"/>
              </p:cNvSpPr>
              <p:nvPr/>
            </p:nvSpPr>
            <p:spPr bwMode="auto">
              <a:xfrm flipH="1">
                <a:off x="1968" y="2256"/>
                <a:ext cx="191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21647" name="Group 175"/>
              <p:cNvGrpSpPr>
                <a:grpSpLocks/>
              </p:cNvGrpSpPr>
              <p:nvPr/>
            </p:nvGrpSpPr>
            <p:grpSpPr bwMode="auto">
              <a:xfrm>
                <a:off x="2099" y="2400"/>
                <a:ext cx="62" cy="96"/>
                <a:chOff x="1827" y="2496"/>
                <a:chExt cx="93" cy="96"/>
              </a:xfrm>
            </p:grpSpPr>
            <p:sp>
              <p:nvSpPr>
                <p:cNvPr id="21649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650" name="Line 17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1648" name="Text Box 178"/>
              <p:cNvSpPr txBox="1">
                <a:spLocks noChangeArrowheads="1"/>
              </p:cNvSpPr>
              <p:nvPr/>
            </p:nvSpPr>
            <p:spPr bwMode="auto">
              <a:xfrm>
                <a:off x="1920" y="2284"/>
                <a:ext cx="245" cy="1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grpSp>
          <p:nvGrpSpPr>
            <p:cNvPr id="21582" name="Group 179"/>
            <p:cNvGrpSpPr>
              <a:grpSpLocks/>
            </p:cNvGrpSpPr>
            <p:nvPr/>
          </p:nvGrpSpPr>
          <p:grpSpPr bwMode="auto">
            <a:xfrm rot="10800000">
              <a:off x="2981" y="1728"/>
              <a:ext cx="96" cy="144"/>
              <a:chOff x="1827" y="2496"/>
              <a:chExt cx="93" cy="96"/>
            </a:xfrm>
          </p:grpSpPr>
          <p:sp>
            <p:nvSpPr>
              <p:cNvPr id="2164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44" name="Line 18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1583" name="Line 182"/>
            <p:cNvSpPr>
              <a:spLocks noChangeShapeType="1"/>
            </p:cNvSpPr>
            <p:nvPr/>
          </p:nvSpPr>
          <p:spPr bwMode="auto">
            <a:xfrm>
              <a:off x="2981" y="2064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84" name="Line 183"/>
            <p:cNvSpPr>
              <a:spLocks noChangeShapeType="1"/>
            </p:cNvSpPr>
            <p:nvPr/>
          </p:nvSpPr>
          <p:spPr bwMode="auto">
            <a:xfrm>
              <a:off x="3461" y="2064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1585" name="Group 184"/>
            <p:cNvGrpSpPr>
              <a:grpSpLocks/>
            </p:cNvGrpSpPr>
            <p:nvPr/>
          </p:nvGrpSpPr>
          <p:grpSpPr bwMode="auto">
            <a:xfrm>
              <a:off x="3250" y="2208"/>
              <a:ext cx="245" cy="240"/>
              <a:chOff x="2525" y="3168"/>
              <a:chExt cx="245" cy="240"/>
            </a:xfrm>
          </p:grpSpPr>
          <p:grpSp>
            <p:nvGrpSpPr>
              <p:cNvPr id="21636" name="Group 185"/>
              <p:cNvGrpSpPr>
                <a:grpSpLocks/>
              </p:cNvGrpSpPr>
              <p:nvPr/>
            </p:nvGrpSpPr>
            <p:grpSpPr bwMode="auto">
              <a:xfrm rot="5400000">
                <a:off x="2520" y="3191"/>
                <a:ext cx="240" cy="193"/>
                <a:chOff x="2496" y="3167"/>
                <a:chExt cx="240" cy="193"/>
              </a:xfrm>
            </p:grpSpPr>
            <p:sp>
              <p:nvSpPr>
                <p:cNvPr id="21638" name="Line 186"/>
                <p:cNvSpPr>
                  <a:spLocks noChangeShapeType="1"/>
                </p:cNvSpPr>
                <p:nvPr/>
              </p:nvSpPr>
              <p:spPr bwMode="auto">
                <a:xfrm>
                  <a:off x="2736" y="3167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639" name="Rectangle 187"/>
                <p:cNvSpPr>
                  <a:spLocks noChangeArrowheads="1"/>
                </p:cNvSpPr>
                <p:nvPr/>
              </p:nvSpPr>
              <p:spPr bwMode="auto">
                <a:xfrm rot="-5400000">
                  <a:off x="2520" y="3143"/>
                  <a:ext cx="191" cy="24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grpSp>
              <p:nvGrpSpPr>
                <p:cNvPr id="21640" name="Group 188"/>
                <p:cNvGrpSpPr>
                  <a:grpSpLocks/>
                </p:cNvGrpSpPr>
                <p:nvPr/>
              </p:nvGrpSpPr>
              <p:grpSpPr bwMode="auto">
                <a:xfrm rot="16200000" flipH="1">
                  <a:off x="2657" y="3281"/>
                  <a:ext cx="62" cy="96"/>
                  <a:chOff x="1827" y="2496"/>
                  <a:chExt cx="93" cy="96"/>
                </a:xfrm>
              </p:grpSpPr>
              <p:sp>
                <p:nvSpPr>
                  <p:cNvPr id="21641" name="door"/>
                  <p:cNvSpPr>
                    <a:spLocks noEditPoints="1" noChangeArrowheads="1"/>
                  </p:cNvSpPr>
                  <p:nvPr/>
                </p:nvSpPr>
                <p:spPr bwMode="auto">
                  <a:xfrm rot="5400000" flipV="1">
                    <a:off x="1827" y="2496"/>
                    <a:ext cx="93" cy="9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2555 w 21600"/>
                      <a:gd name="T10" fmla="*/ 11148 h 21600"/>
                      <a:gd name="T11" fmla="*/ 13471 w 21600"/>
                      <a:gd name="T12" fmla="*/ 20206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>
                        <a:moveTo>
                          <a:pt x="21600" y="21600"/>
                        </a:moveTo>
                        <a:lnTo>
                          <a:pt x="6007" y="127"/>
                        </a:lnTo>
                        <a:lnTo>
                          <a:pt x="4665" y="2541"/>
                        </a:lnTo>
                        <a:lnTo>
                          <a:pt x="3579" y="5209"/>
                        </a:lnTo>
                        <a:lnTo>
                          <a:pt x="2492" y="8259"/>
                        </a:lnTo>
                        <a:lnTo>
                          <a:pt x="1598" y="11308"/>
                        </a:lnTo>
                        <a:lnTo>
                          <a:pt x="959" y="14739"/>
                        </a:lnTo>
                        <a:lnTo>
                          <a:pt x="383" y="18169"/>
                        </a:lnTo>
                        <a:lnTo>
                          <a:pt x="0" y="21600"/>
                        </a:lnTo>
                      </a:path>
                    </a:pathLst>
                  </a:cu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21642" name="Line 190"/>
                  <p:cNvSpPr>
                    <a:spLocks noChangeShapeType="1"/>
                  </p:cNvSpPr>
                  <p:nvPr/>
                </p:nvSpPr>
                <p:spPr bwMode="auto">
                  <a:xfrm>
                    <a:off x="1920" y="2496"/>
                    <a:ext cx="0" cy="96"/>
                  </a:xfrm>
                  <a:prstGeom prst="line">
                    <a:avLst/>
                  </a:prstGeom>
                  <a:noFill/>
                  <a:ln w="158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</p:grpSp>
          <p:sp>
            <p:nvSpPr>
              <p:cNvPr id="21637" name="Text Box 191"/>
              <p:cNvSpPr txBox="1">
                <a:spLocks noChangeArrowheads="1"/>
              </p:cNvSpPr>
              <p:nvPr/>
            </p:nvSpPr>
            <p:spPr bwMode="auto">
              <a:xfrm>
                <a:off x="2525" y="3196"/>
                <a:ext cx="245" cy="1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grpSp>
          <p:nvGrpSpPr>
            <p:cNvPr id="21586" name="Group 192"/>
            <p:cNvGrpSpPr>
              <a:grpSpLocks/>
            </p:cNvGrpSpPr>
            <p:nvPr/>
          </p:nvGrpSpPr>
          <p:grpSpPr bwMode="auto">
            <a:xfrm rot="-5400000" flipH="1" flipV="1">
              <a:off x="3005" y="1944"/>
              <a:ext cx="96" cy="144"/>
              <a:chOff x="1827" y="2496"/>
              <a:chExt cx="93" cy="96"/>
            </a:xfrm>
          </p:grpSpPr>
          <p:sp>
            <p:nvSpPr>
              <p:cNvPr id="2163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35" name="Line 19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1587" name="Text Box 195"/>
            <p:cNvSpPr txBox="1">
              <a:spLocks noChangeArrowheads="1"/>
            </p:cNvSpPr>
            <p:nvPr/>
          </p:nvSpPr>
          <p:spPr bwMode="auto">
            <a:xfrm>
              <a:off x="1733" y="2064"/>
              <a:ext cx="720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21588" name="Text Box 196"/>
            <p:cNvSpPr txBox="1">
              <a:spLocks noChangeArrowheads="1"/>
            </p:cNvSpPr>
            <p:nvPr/>
          </p:nvSpPr>
          <p:spPr bwMode="auto">
            <a:xfrm>
              <a:off x="2789" y="2064"/>
              <a:ext cx="720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21589" name="Text Box 197"/>
            <p:cNvSpPr txBox="1">
              <a:spLocks noChangeArrowheads="1"/>
            </p:cNvSpPr>
            <p:nvPr/>
          </p:nvSpPr>
          <p:spPr bwMode="auto">
            <a:xfrm>
              <a:off x="2981" y="1776"/>
              <a:ext cx="720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21590" name="Text Box 198"/>
            <p:cNvSpPr txBox="1">
              <a:spLocks noChangeArrowheads="1"/>
            </p:cNvSpPr>
            <p:nvPr/>
          </p:nvSpPr>
          <p:spPr bwMode="auto">
            <a:xfrm>
              <a:off x="3365" y="1978"/>
              <a:ext cx="481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sp>
          <p:nvSpPr>
            <p:cNvPr id="21591" name="Line 199"/>
            <p:cNvSpPr>
              <a:spLocks noChangeShapeType="1"/>
            </p:cNvSpPr>
            <p:nvPr/>
          </p:nvSpPr>
          <p:spPr bwMode="auto">
            <a:xfrm>
              <a:off x="2165" y="288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92" name="Line 200"/>
            <p:cNvSpPr>
              <a:spLocks noChangeShapeType="1"/>
            </p:cNvSpPr>
            <p:nvPr/>
          </p:nvSpPr>
          <p:spPr bwMode="auto">
            <a:xfrm>
              <a:off x="3125" y="288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1593" name="Group 201"/>
            <p:cNvGrpSpPr>
              <a:grpSpLocks/>
            </p:cNvGrpSpPr>
            <p:nvPr/>
          </p:nvGrpSpPr>
          <p:grpSpPr bwMode="auto">
            <a:xfrm rot="10800000" flipH="1" flipV="1">
              <a:off x="2069" y="1488"/>
              <a:ext cx="96" cy="144"/>
              <a:chOff x="1827" y="2496"/>
              <a:chExt cx="93" cy="96"/>
            </a:xfrm>
          </p:grpSpPr>
          <p:sp>
            <p:nvSpPr>
              <p:cNvPr id="2163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33" name="Line 20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1594" name="Group 204"/>
            <p:cNvGrpSpPr>
              <a:grpSpLocks/>
            </p:cNvGrpSpPr>
            <p:nvPr/>
          </p:nvGrpSpPr>
          <p:grpSpPr bwMode="auto">
            <a:xfrm rot="10800000" flipV="1">
              <a:off x="3125" y="1488"/>
              <a:ext cx="96" cy="144"/>
              <a:chOff x="1827" y="2496"/>
              <a:chExt cx="93" cy="96"/>
            </a:xfrm>
          </p:grpSpPr>
          <p:sp>
            <p:nvSpPr>
              <p:cNvPr id="2163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31" name="Line 20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1595" name="Line 207"/>
            <p:cNvSpPr>
              <a:spLocks noChangeShapeType="1"/>
            </p:cNvSpPr>
            <p:nvPr/>
          </p:nvSpPr>
          <p:spPr bwMode="auto">
            <a:xfrm>
              <a:off x="1445" y="768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96" name="Line 208"/>
            <p:cNvSpPr>
              <a:spLocks noChangeShapeType="1"/>
            </p:cNvSpPr>
            <p:nvPr/>
          </p:nvSpPr>
          <p:spPr bwMode="auto">
            <a:xfrm>
              <a:off x="3125" y="768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1597" name="Group 209"/>
            <p:cNvGrpSpPr>
              <a:grpSpLocks/>
            </p:cNvGrpSpPr>
            <p:nvPr/>
          </p:nvGrpSpPr>
          <p:grpSpPr bwMode="auto">
            <a:xfrm rot="5400000" flipV="1">
              <a:off x="2045" y="648"/>
              <a:ext cx="96" cy="144"/>
              <a:chOff x="1827" y="2496"/>
              <a:chExt cx="93" cy="96"/>
            </a:xfrm>
          </p:grpSpPr>
          <p:sp>
            <p:nvSpPr>
              <p:cNvPr id="2162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29" name="Line 21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1598" name="Group 212"/>
            <p:cNvGrpSpPr>
              <a:grpSpLocks/>
            </p:cNvGrpSpPr>
            <p:nvPr/>
          </p:nvGrpSpPr>
          <p:grpSpPr bwMode="auto">
            <a:xfrm rot="-5400000" flipH="1" flipV="1">
              <a:off x="3149" y="648"/>
              <a:ext cx="96" cy="144"/>
              <a:chOff x="1827" y="2496"/>
              <a:chExt cx="93" cy="96"/>
            </a:xfrm>
          </p:grpSpPr>
          <p:sp>
            <p:nvSpPr>
              <p:cNvPr id="2162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27" name="Line 21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1599" name="Line 215"/>
            <p:cNvSpPr>
              <a:spLocks noChangeShapeType="1"/>
            </p:cNvSpPr>
            <p:nvPr/>
          </p:nvSpPr>
          <p:spPr bwMode="auto">
            <a:xfrm>
              <a:off x="1829" y="768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600" name="Line 216"/>
            <p:cNvSpPr>
              <a:spLocks noChangeShapeType="1"/>
            </p:cNvSpPr>
            <p:nvPr/>
          </p:nvSpPr>
          <p:spPr bwMode="auto">
            <a:xfrm>
              <a:off x="1829" y="144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1601" name="Group 217"/>
            <p:cNvGrpSpPr>
              <a:grpSpLocks/>
            </p:cNvGrpSpPr>
            <p:nvPr/>
          </p:nvGrpSpPr>
          <p:grpSpPr bwMode="auto">
            <a:xfrm>
              <a:off x="3701" y="480"/>
              <a:ext cx="245" cy="240"/>
              <a:chOff x="2208" y="336"/>
              <a:chExt cx="245" cy="240"/>
            </a:xfrm>
          </p:grpSpPr>
          <p:sp>
            <p:nvSpPr>
              <p:cNvPr id="21620" name="Line 218"/>
              <p:cNvSpPr>
                <a:spLocks noChangeShapeType="1"/>
              </p:cNvSpPr>
              <p:nvPr/>
            </p:nvSpPr>
            <p:spPr bwMode="auto">
              <a:xfrm rot="16200000" flipH="1">
                <a:off x="2328" y="504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21" name="Rectangle 219"/>
              <p:cNvSpPr>
                <a:spLocks noChangeArrowheads="1"/>
              </p:cNvSpPr>
              <p:nvPr/>
            </p:nvSpPr>
            <p:spPr bwMode="auto">
              <a:xfrm flipH="1">
                <a:off x="2256" y="336"/>
                <a:ext cx="191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21622" name="Group 220"/>
              <p:cNvGrpSpPr>
                <a:grpSpLocks/>
              </p:cNvGrpSpPr>
              <p:nvPr/>
            </p:nvGrpSpPr>
            <p:grpSpPr bwMode="auto">
              <a:xfrm flipH="1">
                <a:off x="2256" y="480"/>
                <a:ext cx="62" cy="96"/>
                <a:chOff x="1827" y="2496"/>
                <a:chExt cx="93" cy="96"/>
              </a:xfrm>
            </p:grpSpPr>
            <p:sp>
              <p:nvSpPr>
                <p:cNvPr id="21624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625" name="Line 222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1623" name="Text Box 223"/>
              <p:cNvSpPr txBox="1">
                <a:spLocks noChangeArrowheads="1"/>
              </p:cNvSpPr>
              <p:nvPr/>
            </p:nvSpPr>
            <p:spPr bwMode="auto">
              <a:xfrm>
                <a:off x="2208" y="336"/>
                <a:ext cx="245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21602" name="Text Box 224"/>
            <p:cNvSpPr txBox="1">
              <a:spLocks noChangeArrowheads="1"/>
            </p:cNvSpPr>
            <p:nvPr/>
          </p:nvSpPr>
          <p:spPr bwMode="auto">
            <a:xfrm>
              <a:off x="1493" y="1056"/>
              <a:ext cx="718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21603" name="Text Box 225"/>
            <p:cNvSpPr txBox="1">
              <a:spLocks noChangeArrowheads="1"/>
            </p:cNvSpPr>
            <p:nvPr/>
          </p:nvSpPr>
          <p:spPr bwMode="auto">
            <a:xfrm>
              <a:off x="1396" y="1200"/>
              <a:ext cx="481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sp>
          <p:nvSpPr>
            <p:cNvPr id="21604" name="Text Box 226"/>
            <p:cNvSpPr txBox="1">
              <a:spLocks noChangeArrowheads="1"/>
            </p:cNvSpPr>
            <p:nvPr/>
          </p:nvSpPr>
          <p:spPr bwMode="auto">
            <a:xfrm>
              <a:off x="1349" y="432"/>
              <a:ext cx="720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21605" name="Text Box 227"/>
            <p:cNvSpPr txBox="1">
              <a:spLocks noChangeArrowheads="1"/>
            </p:cNvSpPr>
            <p:nvPr/>
          </p:nvSpPr>
          <p:spPr bwMode="auto">
            <a:xfrm>
              <a:off x="3173" y="432"/>
              <a:ext cx="720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21606" name="Text Box 228"/>
            <p:cNvSpPr txBox="1">
              <a:spLocks noChangeArrowheads="1"/>
            </p:cNvSpPr>
            <p:nvPr/>
          </p:nvSpPr>
          <p:spPr bwMode="auto">
            <a:xfrm>
              <a:off x="3030" y="1056"/>
              <a:ext cx="719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21607" name="Line 229"/>
            <p:cNvSpPr>
              <a:spLocks noChangeShapeType="1"/>
            </p:cNvSpPr>
            <p:nvPr/>
          </p:nvSpPr>
          <p:spPr bwMode="auto">
            <a:xfrm>
              <a:off x="3413" y="768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608" name="Line 230"/>
            <p:cNvSpPr>
              <a:spLocks noChangeShapeType="1"/>
            </p:cNvSpPr>
            <p:nvPr/>
          </p:nvSpPr>
          <p:spPr bwMode="auto">
            <a:xfrm>
              <a:off x="3413" y="144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609" name="Text Box 231"/>
            <p:cNvSpPr txBox="1">
              <a:spLocks noChangeArrowheads="1"/>
            </p:cNvSpPr>
            <p:nvPr/>
          </p:nvSpPr>
          <p:spPr bwMode="auto">
            <a:xfrm>
              <a:off x="3365" y="1248"/>
              <a:ext cx="481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grpSp>
          <p:nvGrpSpPr>
            <p:cNvPr id="21610" name="Group 232"/>
            <p:cNvGrpSpPr>
              <a:grpSpLocks/>
            </p:cNvGrpSpPr>
            <p:nvPr/>
          </p:nvGrpSpPr>
          <p:grpSpPr bwMode="auto">
            <a:xfrm flipH="1">
              <a:off x="1298" y="480"/>
              <a:ext cx="245" cy="240"/>
              <a:chOff x="2210" y="336"/>
              <a:chExt cx="245" cy="240"/>
            </a:xfrm>
          </p:grpSpPr>
          <p:sp>
            <p:nvSpPr>
              <p:cNvPr id="21614" name="Line 233"/>
              <p:cNvSpPr>
                <a:spLocks noChangeShapeType="1"/>
              </p:cNvSpPr>
              <p:nvPr/>
            </p:nvSpPr>
            <p:spPr bwMode="auto">
              <a:xfrm rot="16200000" flipH="1">
                <a:off x="2328" y="504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15" name="Rectangle 234"/>
              <p:cNvSpPr>
                <a:spLocks noChangeArrowheads="1"/>
              </p:cNvSpPr>
              <p:nvPr/>
            </p:nvSpPr>
            <p:spPr bwMode="auto">
              <a:xfrm flipH="1">
                <a:off x="2256" y="336"/>
                <a:ext cx="191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21616" name="Group 235"/>
              <p:cNvGrpSpPr>
                <a:grpSpLocks/>
              </p:cNvGrpSpPr>
              <p:nvPr/>
            </p:nvGrpSpPr>
            <p:grpSpPr bwMode="auto">
              <a:xfrm flipH="1">
                <a:off x="2256" y="480"/>
                <a:ext cx="62" cy="96"/>
                <a:chOff x="1827" y="2496"/>
                <a:chExt cx="93" cy="96"/>
              </a:xfrm>
            </p:grpSpPr>
            <p:sp>
              <p:nvSpPr>
                <p:cNvPr id="21618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619" name="Line 23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1617" name="Text Box 238"/>
              <p:cNvSpPr txBox="1">
                <a:spLocks noChangeArrowheads="1"/>
              </p:cNvSpPr>
              <p:nvPr/>
            </p:nvSpPr>
            <p:spPr bwMode="auto">
              <a:xfrm>
                <a:off x="2210" y="336"/>
                <a:ext cx="245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21611" name="Line 239"/>
            <p:cNvSpPr>
              <a:spLocks noChangeShapeType="1"/>
            </p:cNvSpPr>
            <p:nvPr/>
          </p:nvSpPr>
          <p:spPr bwMode="auto">
            <a:xfrm>
              <a:off x="2165" y="288"/>
              <a:ext cx="96" cy="0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612" name="Text Box 240"/>
            <p:cNvSpPr txBox="1">
              <a:spLocks noChangeArrowheads="1"/>
            </p:cNvSpPr>
            <p:nvPr/>
          </p:nvSpPr>
          <p:spPr bwMode="auto">
            <a:xfrm>
              <a:off x="1877" y="48"/>
              <a:ext cx="720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Standpipe Hookup</a:t>
              </a:r>
            </a:p>
          </p:txBody>
        </p:sp>
        <p:sp>
          <p:nvSpPr>
            <p:cNvPr id="21613" name="Oval 242"/>
            <p:cNvSpPr>
              <a:spLocks noChangeArrowheads="1"/>
            </p:cNvSpPr>
            <p:nvPr/>
          </p:nvSpPr>
          <p:spPr bwMode="auto">
            <a:xfrm>
              <a:off x="2117" y="3552"/>
              <a:ext cx="96" cy="2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aphicFrame>
        <p:nvGraphicFramePr>
          <p:cNvPr id="21506" name="Object 0" descr="This is a picture of the burn time clock showing 12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8045002"/>
              </p:ext>
            </p:extLst>
          </p:nvPr>
        </p:nvGraphicFramePr>
        <p:xfrm>
          <a:off x="1219200" y="5648325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4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5648325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1" name="Text Box 244"/>
          <p:cNvSpPr txBox="1">
            <a:spLocks noChangeArrowheads="1"/>
          </p:cNvSpPr>
          <p:nvPr/>
        </p:nvSpPr>
        <p:spPr bwMode="auto">
          <a:xfrm>
            <a:off x="6324600" y="5214938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#4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8899BEEC-B4F4-4938-BC11-2B0E11005544}" type="slidenum">
              <a:rPr lang="en-US"/>
              <a:pPr>
                <a:defRPr/>
              </a:pPr>
              <a:t>179</a:t>
            </a:fld>
            <a:endParaRPr lang="en-US" dirty="0"/>
          </a:p>
        </p:txBody>
      </p:sp>
      <p:sp>
        <p:nvSpPr>
          <p:cNvPr id="65539" name="Rectangle 72"/>
          <p:cNvSpPr>
            <a:spLocks noChangeArrowheads="1"/>
          </p:cNvSpPr>
          <p:nvPr/>
        </p:nvSpPr>
        <p:spPr bwMode="auto">
          <a:xfrm>
            <a:off x="1600200" y="0"/>
            <a:ext cx="5791200" cy="6553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5540" name="Line 2"/>
          <p:cNvSpPr>
            <a:spLocks noChangeShapeType="1"/>
          </p:cNvSpPr>
          <p:nvPr/>
        </p:nvSpPr>
        <p:spPr bwMode="auto">
          <a:xfrm>
            <a:off x="2057400" y="61722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5541" name="Line 3"/>
          <p:cNvSpPr>
            <a:spLocks noChangeShapeType="1"/>
          </p:cNvSpPr>
          <p:nvPr/>
        </p:nvSpPr>
        <p:spPr bwMode="auto">
          <a:xfrm>
            <a:off x="2057400" y="5334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5542" name="Line 4"/>
          <p:cNvSpPr>
            <a:spLocks noChangeShapeType="1"/>
          </p:cNvSpPr>
          <p:nvPr/>
        </p:nvSpPr>
        <p:spPr bwMode="auto">
          <a:xfrm flipV="1">
            <a:off x="6248400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5543" name="Line 5"/>
          <p:cNvSpPr>
            <a:spLocks noChangeShapeType="1"/>
          </p:cNvSpPr>
          <p:nvPr/>
        </p:nvSpPr>
        <p:spPr bwMode="auto">
          <a:xfrm>
            <a:off x="20574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5544" name="Line 6"/>
          <p:cNvSpPr>
            <a:spLocks noChangeShapeType="1"/>
          </p:cNvSpPr>
          <p:nvPr/>
        </p:nvSpPr>
        <p:spPr bwMode="auto">
          <a:xfrm>
            <a:off x="20574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5545" name="Line 7"/>
          <p:cNvSpPr>
            <a:spLocks noChangeShapeType="1"/>
          </p:cNvSpPr>
          <p:nvPr/>
        </p:nvSpPr>
        <p:spPr bwMode="auto">
          <a:xfrm>
            <a:off x="60198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5546" name="Line 8"/>
          <p:cNvSpPr>
            <a:spLocks noChangeShapeType="1"/>
          </p:cNvSpPr>
          <p:nvPr/>
        </p:nvSpPr>
        <p:spPr bwMode="auto">
          <a:xfrm>
            <a:off x="60198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5547" name="Line 9"/>
          <p:cNvSpPr>
            <a:spLocks noChangeShapeType="1"/>
          </p:cNvSpPr>
          <p:nvPr/>
        </p:nvSpPr>
        <p:spPr bwMode="auto">
          <a:xfrm>
            <a:off x="2286000" y="1219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5548" name="Line 10"/>
          <p:cNvSpPr>
            <a:spLocks noChangeShapeType="1"/>
          </p:cNvSpPr>
          <p:nvPr/>
        </p:nvSpPr>
        <p:spPr bwMode="auto">
          <a:xfrm>
            <a:off x="6019800" y="1219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5549" name="Line 11"/>
          <p:cNvSpPr>
            <a:spLocks noChangeShapeType="1"/>
          </p:cNvSpPr>
          <p:nvPr/>
        </p:nvSpPr>
        <p:spPr bwMode="auto">
          <a:xfrm flipV="1">
            <a:off x="6248400" y="533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5550" name="Line 12"/>
          <p:cNvSpPr>
            <a:spLocks noChangeShapeType="1"/>
          </p:cNvSpPr>
          <p:nvPr/>
        </p:nvSpPr>
        <p:spPr bwMode="auto">
          <a:xfrm flipV="1">
            <a:off x="2057400" y="533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5551" name="Line 13"/>
          <p:cNvSpPr>
            <a:spLocks noChangeShapeType="1"/>
          </p:cNvSpPr>
          <p:nvPr/>
        </p:nvSpPr>
        <p:spPr bwMode="auto">
          <a:xfrm flipV="1">
            <a:off x="2057400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5552" name="Group 14"/>
          <p:cNvGrpSpPr>
            <a:grpSpLocks/>
          </p:cNvGrpSpPr>
          <p:nvPr/>
        </p:nvGrpSpPr>
        <p:grpSpPr bwMode="auto">
          <a:xfrm>
            <a:off x="3657600" y="533400"/>
            <a:ext cx="1066800" cy="838200"/>
            <a:chOff x="2448" y="336"/>
            <a:chExt cx="672" cy="528"/>
          </a:xfrm>
        </p:grpSpPr>
        <p:sp>
          <p:nvSpPr>
            <p:cNvPr id="65566" name="Line 15"/>
            <p:cNvSpPr>
              <a:spLocks noChangeShapeType="1"/>
            </p:cNvSpPr>
            <p:nvPr/>
          </p:nvSpPr>
          <p:spPr bwMode="auto">
            <a:xfrm rot="10800000" flipH="1" flipV="1">
              <a:off x="2448" y="81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567" name="Line 16"/>
            <p:cNvSpPr>
              <a:spLocks noChangeShapeType="1"/>
            </p:cNvSpPr>
            <p:nvPr/>
          </p:nvSpPr>
          <p:spPr bwMode="auto">
            <a:xfrm rot="10800000">
              <a:off x="2784" y="48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568" name="Line 17"/>
            <p:cNvSpPr>
              <a:spLocks noChangeShapeType="1"/>
            </p:cNvSpPr>
            <p:nvPr/>
          </p:nvSpPr>
          <p:spPr bwMode="auto">
            <a:xfrm rot="10800000" flipH="1" flipV="1">
              <a:off x="2448" y="48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569" name="Line 18"/>
            <p:cNvSpPr>
              <a:spLocks noChangeShapeType="1"/>
            </p:cNvSpPr>
            <p:nvPr/>
          </p:nvSpPr>
          <p:spPr bwMode="auto">
            <a:xfrm rot="10800000" flipV="1">
              <a:off x="2448" y="480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570" name="Text Box 19"/>
            <p:cNvSpPr txBox="1">
              <a:spLocks noChangeArrowheads="1"/>
            </p:cNvSpPr>
            <p:nvPr/>
          </p:nvSpPr>
          <p:spPr bwMode="auto">
            <a:xfrm>
              <a:off x="2477" y="57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ELV</a:t>
              </a:r>
            </a:p>
          </p:txBody>
        </p:sp>
        <p:sp>
          <p:nvSpPr>
            <p:cNvPr id="65571" name="Line 20"/>
            <p:cNvSpPr>
              <a:spLocks noChangeShapeType="1"/>
            </p:cNvSpPr>
            <p:nvPr/>
          </p:nvSpPr>
          <p:spPr bwMode="auto">
            <a:xfrm rot="10800000" flipV="1">
              <a:off x="2784" y="815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572" name="Line 21"/>
            <p:cNvSpPr>
              <a:spLocks noChangeShapeType="1"/>
            </p:cNvSpPr>
            <p:nvPr/>
          </p:nvSpPr>
          <p:spPr bwMode="auto">
            <a:xfrm rot="10800000" flipH="1">
              <a:off x="2784" y="479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573" name="Line 22"/>
            <p:cNvSpPr>
              <a:spLocks noChangeShapeType="1"/>
            </p:cNvSpPr>
            <p:nvPr/>
          </p:nvSpPr>
          <p:spPr bwMode="auto">
            <a:xfrm rot="10800000" flipV="1">
              <a:off x="2784" y="479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574" name="Line 23"/>
            <p:cNvSpPr>
              <a:spLocks noChangeShapeType="1"/>
            </p:cNvSpPr>
            <p:nvPr/>
          </p:nvSpPr>
          <p:spPr bwMode="auto">
            <a:xfrm rot="10800000" flipH="1" flipV="1">
              <a:off x="3120" y="479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575" name="Line 24"/>
            <p:cNvSpPr>
              <a:spLocks noChangeShapeType="1"/>
            </p:cNvSpPr>
            <p:nvPr/>
          </p:nvSpPr>
          <p:spPr bwMode="auto">
            <a:xfrm rot="10800000" flipH="1" flipV="1">
              <a:off x="3120" y="480"/>
              <a:ext cx="0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5576" name="Group 25"/>
            <p:cNvGrpSpPr>
              <a:grpSpLocks/>
            </p:cNvGrpSpPr>
            <p:nvPr/>
          </p:nvGrpSpPr>
          <p:grpSpPr bwMode="auto">
            <a:xfrm rot="-5400000">
              <a:off x="2904" y="696"/>
              <a:ext cx="96" cy="240"/>
              <a:chOff x="3072" y="912"/>
              <a:chExt cx="96" cy="240"/>
            </a:xfrm>
          </p:grpSpPr>
          <p:sp>
            <p:nvSpPr>
              <p:cNvPr id="65605" name="Line 26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1008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606" name="Line 27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91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607" name="Line 28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608" name="Line 29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609" name="Line 30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15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5577" name="Text Box 31"/>
            <p:cNvSpPr txBox="1">
              <a:spLocks noChangeArrowheads="1"/>
            </p:cNvSpPr>
            <p:nvPr/>
          </p:nvSpPr>
          <p:spPr bwMode="auto">
            <a:xfrm flipH="1">
              <a:off x="2803" y="57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ELV</a:t>
              </a:r>
            </a:p>
          </p:txBody>
        </p:sp>
        <p:grpSp>
          <p:nvGrpSpPr>
            <p:cNvPr id="65578" name="Group 32"/>
            <p:cNvGrpSpPr>
              <a:grpSpLocks/>
            </p:cNvGrpSpPr>
            <p:nvPr/>
          </p:nvGrpSpPr>
          <p:grpSpPr bwMode="auto">
            <a:xfrm flipV="1">
              <a:off x="2448" y="336"/>
              <a:ext cx="672" cy="144"/>
              <a:chOff x="2448" y="1680"/>
              <a:chExt cx="672" cy="144"/>
            </a:xfrm>
          </p:grpSpPr>
          <p:sp>
            <p:nvSpPr>
              <p:cNvPr id="65586" name="Line 33"/>
              <p:cNvSpPr>
                <a:spLocks noChangeShapeType="1"/>
              </p:cNvSpPr>
              <p:nvPr/>
            </p:nvSpPr>
            <p:spPr bwMode="auto">
              <a:xfrm rot="16200000" flipV="1">
                <a:off x="252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587" name="Line 34"/>
              <p:cNvSpPr>
                <a:spLocks noChangeShapeType="1"/>
              </p:cNvSpPr>
              <p:nvPr/>
            </p:nvSpPr>
            <p:spPr bwMode="auto">
              <a:xfrm rot="16200000" flipV="1">
                <a:off x="256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588" name="Line 35"/>
              <p:cNvSpPr>
                <a:spLocks noChangeShapeType="1"/>
              </p:cNvSpPr>
              <p:nvPr/>
            </p:nvSpPr>
            <p:spPr bwMode="auto">
              <a:xfrm rot="16200000" flipV="1">
                <a:off x="261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589" name="Line 36"/>
              <p:cNvSpPr>
                <a:spLocks noChangeShapeType="1"/>
              </p:cNvSpPr>
              <p:nvPr/>
            </p:nvSpPr>
            <p:spPr bwMode="auto">
              <a:xfrm rot="16200000" flipV="1">
                <a:off x="266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590" name="Line 37"/>
              <p:cNvSpPr>
                <a:spLocks noChangeShapeType="1"/>
              </p:cNvSpPr>
              <p:nvPr/>
            </p:nvSpPr>
            <p:spPr bwMode="auto">
              <a:xfrm rot="-5400000">
                <a:off x="2616" y="151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591" name="Line 38"/>
              <p:cNvSpPr>
                <a:spLocks noChangeShapeType="1"/>
              </p:cNvSpPr>
              <p:nvPr/>
            </p:nvSpPr>
            <p:spPr bwMode="auto">
              <a:xfrm rot="5400000" flipH="1" flipV="1">
                <a:off x="290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592" name="Line 39"/>
              <p:cNvSpPr>
                <a:spLocks noChangeShapeType="1"/>
              </p:cNvSpPr>
              <p:nvPr/>
            </p:nvSpPr>
            <p:spPr bwMode="auto">
              <a:xfrm rot="5400000" flipH="1" flipV="1">
                <a:off x="285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593" name="Line 40"/>
              <p:cNvSpPr>
                <a:spLocks noChangeShapeType="1"/>
              </p:cNvSpPr>
              <p:nvPr/>
            </p:nvSpPr>
            <p:spPr bwMode="auto">
              <a:xfrm rot="5400000" flipH="1" flipV="1">
                <a:off x="280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594" name="Line 41"/>
              <p:cNvSpPr>
                <a:spLocks noChangeShapeType="1"/>
              </p:cNvSpPr>
              <p:nvPr/>
            </p:nvSpPr>
            <p:spPr bwMode="auto">
              <a:xfrm rot="5400000" flipH="1" flipV="1">
                <a:off x="276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595" name="Line 42"/>
              <p:cNvSpPr>
                <a:spLocks noChangeShapeType="1"/>
              </p:cNvSpPr>
              <p:nvPr/>
            </p:nvSpPr>
            <p:spPr bwMode="auto">
              <a:xfrm rot="5400000" flipH="1">
                <a:off x="2952" y="151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596" name="Line 43"/>
              <p:cNvSpPr>
                <a:spLocks noChangeShapeType="1"/>
              </p:cNvSpPr>
              <p:nvPr/>
            </p:nvSpPr>
            <p:spPr bwMode="auto">
              <a:xfrm rot="5400000" flipH="1" flipV="1">
                <a:off x="271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597" name="Line 44"/>
              <p:cNvSpPr>
                <a:spLocks noChangeShapeType="1"/>
              </p:cNvSpPr>
              <p:nvPr/>
            </p:nvSpPr>
            <p:spPr bwMode="auto">
              <a:xfrm rot="16200000" flipV="1">
                <a:off x="247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598" name="Line 45"/>
              <p:cNvSpPr>
                <a:spLocks noChangeShapeType="1"/>
              </p:cNvSpPr>
              <p:nvPr/>
            </p:nvSpPr>
            <p:spPr bwMode="auto">
              <a:xfrm rot="16200000" flipV="1">
                <a:off x="242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599" name="Line 46"/>
              <p:cNvSpPr>
                <a:spLocks noChangeShapeType="1"/>
              </p:cNvSpPr>
              <p:nvPr/>
            </p:nvSpPr>
            <p:spPr bwMode="auto">
              <a:xfrm rot="16200000" flipV="1">
                <a:off x="237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600" name="Line 47"/>
              <p:cNvSpPr>
                <a:spLocks noChangeShapeType="1"/>
              </p:cNvSpPr>
              <p:nvPr/>
            </p:nvSpPr>
            <p:spPr bwMode="auto">
              <a:xfrm rot="5400000" flipH="1" flipV="1">
                <a:off x="304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601" name="Line 48"/>
              <p:cNvSpPr>
                <a:spLocks noChangeShapeType="1"/>
              </p:cNvSpPr>
              <p:nvPr/>
            </p:nvSpPr>
            <p:spPr bwMode="auto">
              <a:xfrm rot="5400000" flipH="1" flipV="1">
                <a:off x="300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602" name="Line 49"/>
              <p:cNvSpPr>
                <a:spLocks noChangeShapeType="1"/>
              </p:cNvSpPr>
              <p:nvPr/>
            </p:nvSpPr>
            <p:spPr bwMode="auto">
              <a:xfrm rot="5400000" flipH="1" flipV="1">
                <a:off x="295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603" name="Line 50"/>
              <p:cNvSpPr>
                <a:spLocks noChangeShapeType="1"/>
              </p:cNvSpPr>
              <p:nvPr/>
            </p:nvSpPr>
            <p:spPr bwMode="auto">
              <a:xfrm rot="-5400000">
                <a:off x="2616" y="1587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604" name="Line 51"/>
              <p:cNvSpPr>
                <a:spLocks noChangeShapeType="1"/>
              </p:cNvSpPr>
              <p:nvPr/>
            </p:nvSpPr>
            <p:spPr bwMode="auto">
              <a:xfrm rot="5400000" flipH="1">
                <a:off x="2952" y="1587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5579" name="Line 52"/>
            <p:cNvSpPr>
              <a:spLocks noChangeShapeType="1"/>
            </p:cNvSpPr>
            <p:nvPr/>
          </p:nvSpPr>
          <p:spPr bwMode="auto">
            <a:xfrm rot="10800000" flipH="1" flipV="1">
              <a:off x="2448" y="480"/>
              <a:ext cx="0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5580" name="Group 53"/>
            <p:cNvGrpSpPr>
              <a:grpSpLocks/>
            </p:cNvGrpSpPr>
            <p:nvPr/>
          </p:nvGrpSpPr>
          <p:grpSpPr bwMode="auto">
            <a:xfrm rot="-5400000">
              <a:off x="2568" y="696"/>
              <a:ext cx="96" cy="240"/>
              <a:chOff x="3072" y="912"/>
              <a:chExt cx="96" cy="240"/>
            </a:xfrm>
          </p:grpSpPr>
          <p:sp>
            <p:nvSpPr>
              <p:cNvPr id="65581" name="Line 54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1008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582" name="Line 55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91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583" name="Line 56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584" name="Line 57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585" name="Line 58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15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65553" name="Line 59"/>
          <p:cNvSpPr>
            <a:spLocks noChangeShapeType="1"/>
          </p:cNvSpPr>
          <p:nvPr/>
        </p:nvSpPr>
        <p:spPr bwMode="auto">
          <a:xfrm>
            <a:off x="2286000" y="3733800"/>
            <a:ext cx="3733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5554" name="Group 60"/>
          <p:cNvGrpSpPr>
            <a:grpSpLocks/>
          </p:cNvGrpSpPr>
          <p:nvPr/>
        </p:nvGrpSpPr>
        <p:grpSpPr bwMode="auto">
          <a:xfrm>
            <a:off x="3810000" y="3487738"/>
            <a:ext cx="609600" cy="246062"/>
            <a:chOff x="3696" y="2016"/>
            <a:chExt cx="384" cy="155"/>
          </a:xfrm>
        </p:grpSpPr>
        <p:grpSp>
          <p:nvGrpSpPr>
            <p:cNvPr id="65560" name="Group 61"/>
            <p:cNvGrpSpPr>
              <a:grpSpLocks/>
            </p:cNvGrpSpPr>
            <p:nvPr/>
          </p:nvGrpSpPr>
          <p:grpSpPr bwMode="auto">
            <a:xfrm rot="5400000" flipV="1">
              <a:off x="3906" y="1998"/>
              <a:ext cx="155" cy="192"/>
              <a:chOff x="1827" y="2496"/>
              <a:chExt cx="93" cy="96"/>
            </a:xfrm>
          </p:grpSpPr>
          <p:sp>
            <p:nvSpPr>
              <p:cNvPr id="6556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565" name="Line 6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5561" name="Group 64"/>
            <p:cNvGrpSpPr>
              <a:grpSpLocks/>
            </p:cNvGrpSpPr>
            <p:nvPr/>
          </p:nvGrpSpPr>
          <p:grpSpPr bwMode="auto">
            <a:xfrm rot="-5400000" flipH="1" flipV="1">
              <a:off x="3714" y="1998"/>
              <a:ext cx="155" cy="192"/>
              <a:chOff x="1827" y="2496"/>
              <a:chExt cx="93" cy="96"/>
            </a:xfrm>
          </p:grpSpPr>
          <p:sp>
            <p:nvSpPr>
              <p:cNvPr id="6556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563" name="Line 6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65555" name="Line 67"/>
          <p:cNvSpPr>
            <a:spLocks noChangeShapeType="1"/>
          </p:cNvSpPr>
          <p:nvPr/>
        </p:nvSpPr>
        <p:spPr bwMode="auto">
          <a:xfrm>
            <a:off x="4724400" y="12954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5556" name="Text Box 68"/>
          <p:cNvSpPr txBox="1">
            <a:spLocks noChangeArrowheads="1"/>
          </p:cNvSpPr>
          <p:nvPr/>
        </p:nvSpPr>
        <p:spPr bwMode="auto">
          <a:xfrm>
            <a:off x="3581400" y="4953000"/>
            <a:ext cx="1143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Mechanical Room</a:t>
            </a:r>
          </a:p>
        </p:txBody>
      </p:sp>
      <p:sp>
        <p:nvSpPr>
          <p:cNvPr id="65557" name="Text Box 69"/>
          <p:cNvSpPr txBox="1">
            <a:spLocks noChangeArrowheads="1"/>
          </p:cNvSpPr>
          <p:nvPr/>
        </p:nvSpPr>
        <p:spPr bwMode="auto">
          <a:xfrm>
            <a:off x="2743200" y="2057400"/>
            <a:ext cx="1143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Resident Storage Area</a:t>
            </a:r>
          </a:p>
        </p:txBody>
      </p:sp>
      <p:sp>
        <p:nvSpPr>
          <p:cNvPr id="65558" name="Text Box 70"/>
          <p:cNvSpPr txBox="1">
            <a:spLocks noChangeArrowheads="1"/>
          </p:cNvSpPr>
          <p:nvPr/>
        </p:nvSpPr>
        <p:spPr bwMode="auto">
          <a:xfrm>
            <a:off x="4800600" y="1997075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Laundry Area</a:t>
            </a:r>
          </a:p>
        </p:txBody>
      </p:sp>
      <p:sp>
        <p:nvSpPr>
          <p:cNvPr id="65559" name="Text Box 71"/>
          <p:cNvSpPr txBox="1">
            <a:spLocks noChangeArrowheads="1"/>
          </p:cNvSpPr>
          <p:nvPr/>
        </p:nvSpPr>
        <p:spPr bwMode="auto">
          <a:xfrm>
            <a:off x="5715000" y="28194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>
                <a:latin typeface="Arial" charset="0"/>
              </a:rPr>
              <a:t>Basement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642ED3D3-E299-4B72-BAE1-3DE63F3E1CE2}" type="slidenum">
              <a:rPr lang="en-US"/>
              <a:pPr>
                <a:defRPr/>
              </a:pPr>
              <a:t>180</a:t>
            </a:fld>
            <a:endParaRPr lang="en-US" dirty="0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HIGHRISE-- </a:t>
            </a:r>
            <a:br>
              <a:rPr lang="en-US" sz="4400" dirty="0" smtClean="0"/>
            </a:br>
            <a:r>
              <a:rPr lang="en-US" sz="4400" dirty="0" smtClean="0"/>
              <a:t>3rd ITERATION (cont'd)</a:t>
            </a:r>
          </a:p>
        </p:txBody>
      </p:sp>
      <p:graphicFrame>
        <p:nvGraphicFramePr>
          <p:cNvPr id="22530" name="Object 4" descr="This is a picture of the burn time clock showing 14 minutes"/>
          <p:cNvGraphicFramePr>
            <a:graphicFrameLocks noGrp="1" noChangeAspect="1"/>
          </p:cNvGraphicFramePr>
          <p:nvPr>
            <p:ph type="subTitle" idx="1"/>
            <p:extLst>
              <p:ext uri="{D42A27DB-BD31-4B8C-83A1-F6EECF244321}">
                <p14:modId xmlns:p14="http://schemas.microsoft.com/office/powerpoint/2010/main" val="3213207418"/>
              </p:ext>
            </p:extLst>
          </p:nvPr>
        </p:nvGraphicFramePr>
        <p:xfrm>
          <a:off x="1219200" y="2819400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8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819400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6510338" y="2514600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#5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A982F2E2-B5C7-42FC-AFAB-312121A967CB}" type="slidenum">
              <a:rPr lang="en-US"/>
              <a:pPr>
                <a:defRPr/>
              </a:pPr>
              <a:t>181</a:t>
            </a:fld>
            <a:endParaRPr lang="en-US" dirty="0"/>
          </a:p>
        </p:txBody>
      </p:sp>
      <p:pic>
        <p:nvPicPr>
          <p:cNvPr id="23556" name="Picture 1026" descr="This is a picture of the front and side of the same highrise building on fire for 14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0"/>
            <a:ext cx="69342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 Box 1027"/>
          <p:cNvSpPr txBox="1">
            <a:spLocks noChangeArrowheads="1"/>
          </p:cNvSpPr>
          <p:nvPr/>
        </p:nvSpPr>
        <p:spPr bwMode="auto">
          <a:xfrm>
            <a:off x="5486400" y="4495800"/>
            <a:ext cx="7207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A</a:t>
            </a:r>
          </a:p>
        </p:txBody>
      </p:sp>
      <p:sp>
        <p:nvSpPr>
          <p:cNvPr id="23558" name="Text Box 1028"/>
          <p:cNvSpPr txBox="1">
            <a:spLocks noChangeArrowheads="1"/>
          </p:cNvSpPr>
          <p:nvPr/>
        </p:nvSpPr>
        <p:spPr bwMode="auto">
          <a:xfrm>
            <a:off x="3276600" y="4648200"/>
            <a:ext cx="711200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B</a:t>
            </a:r>
          </a:p>
        </p:txBody>
      </p:sp>
      <p:graphicFrame>
        <p:nvGraphicFramePr>
          <p:cNvPr id="23554" name="Object 1029" descr="This is a picture of the burn time clock showing 14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3230247"/>
              </p:ext>
            </p:extLst>
          </p:nvPr>
        </p:nvGraphicFramePr>
        <p:xfrm>
          <a:off x="1447800" y="5715000"/>
          <a:ext cx="5818188" cy="105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2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5715000"/>
                        <a:ext cx="5818188" cy="10556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9" name="Text Box 1030"/>
          <p:cNvSpPr txBox="1">
            <a:spLocks noChangeArrowheads="1"/>
          </p:cNvSpPr>
          <p:nvPr/>
        </p:nvSpPr>
        <p:spPr bwMode="auto">
          <a:xfrm>
            <a:off x="6186488" y="5362575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#5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0DC92EA0-0807-4BEB-990D-944BF1088B81}" type="slidenum">
              <a:rPr lang="en-US"/>
              <a:pPr>
                <a:defRPr/>
              </a:pPr>
              <a:t>146</a:t>
            </a:fld>
            <a:endParaRPr lang="en-US" dirty="0"/>
          </a:p>
        </p:txBody>
      </p:sp>
      <p:pic>
        <p:nvPicPr>
          <p:cNvPr id="52227" name="Picture 2" descr="This is a picture of the back of the same highrise buildin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65532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8" name="Line 4"/>
          <p:cNvSpPr>
            <a:spLocks noChangeShapeType="1"/>
          </p:cNvSpPr>
          <p:nvPr/>
        </p:nvSpPr>
        <p:spPr bwMode="auto">
          <a:xfrm flipV="1">
            <a:off x="3886200" y="3581400"/>
            <a:ext cx="533400" cy="2133600"/>
          </a:xfrm>
          <a:prstGeom prst="line">
            <a:avLst/>
          </a:prstGeom>
          <a:noFill/>
          <a:ln w="38100">
            <a:solidFill>
              <a:srgbClr val="EFF509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 dirty="0"/>
          </a:p>
        </p:txBody>
      </p:sp>
      <p:sp>
        <p:nvSpPr>
          <p:cNvPr id="52229" name="Text Box 6"/>
          <p:cNvSpPr txBox="1">
            <a:spLocks noChangeArrowheads="1"/>
          </p:cNvSpPr>
          <p:nvPr/>
        </p:nvSpPr>
        <p:spPr bwMode="auto">
          <a:xfrm>
            <a:off x="3562350" y="5791200"/>
            <a:ext cx="7207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C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D3C1EE58-C595-4D7A-B87A-28035C19F38E}" type="slidenum">
              <a:rPr lang="en-US"/>
              <a:pPr>
                <a:defRPr/>
              </a:pPr>
              <a:t>182</a:t>
            </a:fld>
            <a:endParaRPr lang="en-US" dirty="0"/>
          </a:p>
        </p:txBody>
      </p:sp>
      <p:pic>
        <p:nvPicPr>
          <p:cNvPr id="24580" name="Picture 2" descr="This is a picture of the side and back of the same highrise building on fire for 14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-76200"/>
            <a:ext cx="69342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 Box 3"/>
          <p:cNvSpPr txBox="1">
            <a:spLocks noChangeArrowheads="1"/>
          </p:cNvSpPr>
          <p:nvPr/>
        </p:nvSpPr>
        <p:spPr bwMode="auto">
          <a:xfrm>
            <a:off x="5791200" y="4419600"/>
            <a:ext cx="711200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B</a:t>
            </a:r>
          </a:p>
        </p:txBody>
      </p:sp>
      <p:sp>
        <p:nvSpPr>
          <p:cNvPr id="24582" name="Text Box 4"/>
          <p:cNvSpPr txBox="1">
            <a:spLocks noChangeArrowheads="1"/>
          </p:cNvSpPr>
          <p:nvPr/>
        </p:nvSpPr>
        <p:spPr bwMode="auto">
          <a:xfrm>
            <a:off x="3505200" y="3810000"/>
            <a:ext cx="7207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C</a:t>
            </a:r>
          </a:p>
        </p:txBody>
      </p:sp>
      <p:graphicFrame>
        <p:nvGraphicFramePr>
          <p:cNvPr id="24578" name="Object 7" descr="This is a picture of the burn time clock showing 14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8888580"/>
              </p:ext>
            </p:extLst>
          </p:nvPr>
        </p:nvGraphicFramePr>
        <p:xfrm>
          <a:off x="1447800" y="5748338"/>
          <a:ext cx="5818188" cy="1055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6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5748338"/>
                        <a:ext cx="5818188" cy="10556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3" name="Text Box 8"/>
          <p:cNvSpPr txBox="1">
            <a:spLocks noChangeArrowheads="1"/>
          </p:cNvSpPr>
          <p:nvPr/>
        </p:nvSpPr>
        <p:spPr bwMode="auto">
          <a:xfrm>
            <a:off x="6167438" y="5329238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#5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CC5AE561-71BC-40AB-A45E-78B7D0FDD39E}" type="slidenum">
              <a:rPr lang="en-US"/>
              <a:pPr>
                <a:defRPr/>
              </a:pPr>
              <a:t>183</a:t>
            </a:fld>
            <a:endParaRPr lang="en-US" dirty="0"/>
          </a:p>
        </p:txBody>
      </p:sp>
      <p:pic>
        <p:nvPicPr>
          <p:cNvPr id="25604" name="Picture 2" descr="This is a picture of the back of the same highrise building on fire for 14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0"/>
            <a:ext cx="69342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Text Box 3"/>
          <p:cNvSpPr txBox="1">
            <a:spLocks noChangeArrowheads="1"/>
          </p:cNvSpPr>
          <p:nvPr/>
        </p:nvSpPr>
        <p:spPr bwMode="auto">
          <a:xfrm>
            <a:off x="4343400" y="4114800"/>
            <a:ext cx="7207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C</a:t>
            </a:r>
          </a:p>
        </p:txBody>
      </p:sp>
      <p:graphicFrame>
        <p:nvGraphicFramePr>
          <p:cNvPr id="25602" name="Object 6" descr="This is a picture of the burn time clock showing 14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5434375"/>
              </p:ext>
            </p:extLst>
          </p:nvPr>
        </p:nvGraphicFramePr>
        <p:xfrm>
          <a:off x="1447800" y="5748338"/>
          <a:ext cx="5818188" cy="1055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0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5748338"/>
                        <a:ext cx="5818188" cy="10556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6" name="Text Box 7"/>
          <p:cNvSpPr txBox="1">
            <a:spLocks noChangeArrowheads="1"/>
          </p:cNvSpPr>
          <p:nvPr/>
        </p:nvSpPr>
        <p:spPr bwMode="auto">
          <a:xfrm>
            <a:off x="6181725" y="5400675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#5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739CC3FA-BEA4-40D3-9DFD-7565C98F8761}" type="slidenum">
              <a:rPr lang="en-US"/>
              <a:pPr>
                <a:defRPr/>
              </a:pPr>
              <a:t>184</a:t>
            </a:fld>
            <a:endParaRPr lang="en-US" dirty="0"/>
          </a:p>
        </p:txBody>
      </p:sp>
      <p:sp>
        <p:nvSpPr>
          <p:cNvPr id="66563" name="Rectangle 136"/>
          <p:cNvSpPr>
            <a:spLocks noChangeArrowheads="1"/>
          </p:cNvSpPr>
          <p:nvPr/>
        </p:nvSpPr>
        <p:spPr bwMode="auto">
          <a:xfrm>
            <a:off x="1600200" y="0"/>
            <a:ext cx="5791200" cy="6553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6564" name="Line 2"/>
          <p:cNvSpPr>
            <a:spLocks noChangeShapeType="1"/>
          </p:cNvSpPr>
          <p:nvPr/>
        </p:nvSpPr>
        <p:spPr bwMode="auto">
          <a:xfrm>
            <a:off x="2286000" y="61722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565" name="Line 3"/>
          <p:cNvSpPr>
            <a:spLocks noChangeShapeType="1"/>
          </p:cNvSpPr>
          <p:nvPr/>
        </p:nvSpPr>
        <p:spPr bwMode="auto">
          <a:xfrm>
            <a:off x="2286000" y="5334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566" name="Line 4"/>
          <p:cNvSpPr>
            <a:spLocks noChangeShapeType="1"/>
          </p:cNvSpPr>
          <p:nvPr/>
        </p:nvSpPr>
        <p:spPr bwMode="auto">
          <a:xfrm flipV="1">
            <a:off x="6477000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567" name="Line 5"/>
          <p:cNvSpPr>
            <a:spLocks noChangeShapeType="1"/>
          </p:cNvSpPr>
          <p:nvPr/>
        </p:nvSpPr>
        <p:spPr bwMode="auto">
          <a:xfrm>
            <a:off x="22860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568" name="Line 6"/>
          <p:cNvSpPr>
            <a:spLocks noChangeShapeType="1"/>
          </p:cNvSpPr>
          <p:nvPr/>
        </p:nvSpPr>
        <p:spPr bwMode="auto">
          <a:xfrm>
            <a:off x="22860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569" name="Line 7"/>
          <p:cNvSpPr>
            <a:spLocks noChangeShapeType="1"/>
          </p:cNvSpPr>
          <p:nvPr/>
        </p:nvSpPr>
        <p:spPr bwMode="auto">
          <a:xfrm>
            <a:off x="62484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570" name="Line 8"/>
          <p:cNvSpPr>
            <a:spLocks noChangeShapeType="1"/>
          </p:cNvSpPr>
          <p:nvPr/>
        </p:nvSpPr>
        <p:spPr bwMode="auto">
          <a:xfrm>
            <a:off x="62484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571" name="Line 9"/>
          <p:cNvSpPr>
            <a:spLocks noChangeShapeType="1"/>
          </p:cNvSpPr>
          <p:nvPr/>
        </p:nvSpPr>
        <p:spPr bwMode="auto">
          <a:xfrm>
            <a:off x="2514600" y="1219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572" name="Line 10"/>
          <p:cNvSpPr>
            <a:spLocks noChangeShapeType="1"/>
          </p:cNvSpPr>
          <p:nvPr/>
        </p:nvSpPr>
        <p:spPr bwMode="auto">
          <a:xfrm>
            <a:off x="6248400" y="1219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573" name="Line 11"/>
          <p:cNvSpPr>
            <a:spLocks noChangeShapeType="1"/>
          </p:cNvSpPr>
          <p:nvPr/>
        </p:nvSpPr>
        <p:spPr bwMode="auto">
          <a:xfrm flipV="1">
            <a:off x="6477000" y="533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574" name="Line 12"/>
          <p:cNvSpPr>
            <a:spLocks noChangeShapeType="1"/>
          </p:cNvSpPr>
          <p:nvPr/>
        </p:nvSpPr>
        <p:spPr bwMode="auto">
          <a:xfrm flipV="1">
            <a:off x="2286000" y="533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575" name="Line 13"/>
          <p:cNvSpPr>
            <a:spLocks noChangeShapeType="1"/>
          </p:cNvSpPr>
          <p:nvPr/>
        </p:nvSpPr>
        <p:spPr bwMode="auto">
          <a:xfrm flipV="1">
            <a:off x="2286000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6576" name="Group 14"/>
          <p:cNvGrpSpPr>
            <a:grpSpLocks/>
          </p:cNvGrpSpPr>
          <p:nvPr/>
        </p:nvGrpSpPr>
        <p:grpSpPr bwMode="auto">
          <a:xfrm>
            <a:off x="2438400" y="1752600"/>
            <a:ext cx="152400" cy="838200"/>
            <a:chOff x="1536" y="864"/>
            <a:chExt cx="96" cy="528"/>
          </a:xfrm>
        </p:grpSpPr>
        <p:grpSp>
          <p:nvGrpSpPr>
            <p:cNvPr id="66694" name="Group 15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66696" name="Line 1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97" name="Line 1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6695" name="Line 18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577" name="Group 19"/>
          <p:cNvGrpSpPr>
            <a:grpSpLocks/>
          </p:cNvGrpSpPr>
          <p:nvPr/>
        </p:nvGrpSpPr>
        <p:grpSpPr bwMode="auto">
          <a:xfrm rot="10800000">
            <a:off x="2743200" y="6096000"/>
            <a:ext cx="838200" cy="152400"/>
            <a:chOff x="3216" y="2736"/>
            <a:chExt cx="336" cy="96"/>
          </a:xfrm>
        </p:grpSpPr>
        <p:sp>
          <p:nvSpPr>
            <p:cNvPr id="66692" name="Line 20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93" name="Line 21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6578" name="Line 22"/>
          <p:cNvSpPr>
            <a:spLocks noChangeShapeType="1"/>
          </p:cNvSpPr>
          <p:nvPr/>
        </p:nvSpPr>
        <p:spPr bwMode="auto">
          <a:xfrm>
            <a:off x="2743200" y="6172200"/>
            <a:ext cx="838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6579" name="Group 23"/>
          <p:cNvGrpSpPr>
            <a:grpSpLocks/>
          </p:cNvGrpSpPr>
          <p:nvPr/>
        </p:nvGrpSpPr>
        <p:grpSpPr bwMode="auto">
          <a:xfrm rot="10800000">
            <a:off x="5105400" y="6096000"/>
            <a:ext cx="838200" cy="152400"/>
            <a:chOff x="3216" y="2736"/>
            <a:chExt cx="336" cy="96"/>
          </a:xfrm>
        </p:grpSpPr>
        <p:sp>
          <p:nvSpPr>
            <p:cNvPr id="66690" name="Line 24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91" name="Line 25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6580" name="Line 26"/>
          <p:cNvSpPr>
            <a:spLocks noChangeShapeType="1"/>
          </p:cNvSpPr>
          <p:nvPr/>
        </p:nvSpPr>
        <p:spPr bwMode="auto">
          <a:xfrm>
            <a:off x="5105400" y="6172200"/>
            <a:ext cx="838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6581" name="Group 27"/>
          <p:cNvGrpSpPr>
            <a:grpSpLocks/>
          </p:cNvGrpSpPr>
          <p:nvPr/>
        </p:nvGrpSpPr>
        <p:grpSpPr bwMode="auto">
          <a:xfrm>
            <a:off x="2438400" y="2971800"/>
            <a:ext cx="152400" cy="838200"/>
            <a:chOff x="1536" y="864"/>
            <a:chExt cx="96" cy="528"/>
          </a:xfrm>
        </p:grpSpPr>
        <p:grpSp>
          <p:nvGrpSpPr>
            <p:cNvPr id="66686" name="Group 28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66688" name="Line 2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89" name="Line 3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6687" name="Line 31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582" name="Group 32"/>
          <p:cNvGrpSpPr>
            <a:grpSpLocks/>
          </p:cNvGrpSpPr>
          <p:nvPr/>
        </p:nvGrpSpPr>
        <p:grpSpPr bwMode="auto">
          <a:xfrm>
            <a:off x="2438400" y="4114800"/>
            <a:ext cx="152400" cy="838200"/>
            <a:chOff x="1536" y="864"/>
            <a:chExt cx="96" cy="528"/>
          </a:xfrm>
        </p:grpSpPr>
        <p:grpSp>
          <p:nvGrpSpPr>
            <p:cNvPr id="66682" name="Group 33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66684" name="Line 3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85" name="Line 3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6683" name="Line 36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583" name="Group 37"/>
          <p:cNvGrpSpPr>
            <a:grpSpLocks/>
          </p:cNvGrpSpPr>
          <p:nvPr/>
        </p:nvGrpSpPr>
        <p:grpSpPr bwMode="auto">
          <a:xfrm>
            <a:off x="6172200" y="1676400"/>
            <a:ext cx="152400" cy="838200"/>
            <a:chOff x="1536" y="864"/>
            <a:chExt cx="96" cy="528"/>
          </a:xfrm>
        </p:grpSpPr>
        <p:grpSp>
          <p:nvGrpSpPr>
            <p:cNvPr id="66678" name="Group 38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66680" name="Line 3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81" name="Line 4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6679" name="Line 41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584" name="Group 42"/>
          <p:cNvGrpSpPr>
            <a:grpSpLocks/>
          </p:cNvGrpSpPr>
          <p:nvPr/>
        </p:nvGrpSpPr>
        <p:grpSpPr bwMode="auto">
          <a:xfrm>
            <a:off x="6172200" y="2895600"/>
            <a:ext cx="152400" cy="838200"/>
            <a:chOff x="1536" y="864"/>
            <a:chExt cx="96" cy="528"/>
          </a:xfrm>
        </p:grpSpPr>
        <p:grpSp>
          <p:nvGrpSpPr>
            <p:cNvPr id="66674" name="Group 43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66676" name="Line 4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77" name="Line 4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6675" name="Line 46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585" name="Group 47"/>
          <p:cNvGrpSpPr>
            <a:grpSpLocks/>
          </p:cNvGrpSpPr>
          <p:nvPr/>
        </p:nvGrpSpPr>
        <p:grpSpPr bwMode="auto">
          <a:xfrm>
            <a:off x="6172200" y="4038600"/>
            <a:ext cx="152400" cy="838200"/>
            <a:chOff x="1536" y="864"/>
            <a:chExt cx="96" cy="528"/>
          </a:xfrm>
        </p:grpSpPr>
        <p:grpSp>
          <p:nvGrpSpPr>
            <p:cNvPr id="66670" name="Group 48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66672" name="Line 4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73" name="Line 5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6671" name="Line 51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586" name="Group 52"/>
          <p:cNvGrpSpPr>
            <a:grpSpLocks/>
          </p:cNvGrpSpPr>
          <p:nvPr/>
        </p:nvGrpSpPr>
        <p:grpSpPr bwMode="auto">
          <a:xfrm rot="10800000">
            <a:off x="2667000" y="457200"/>
            <a:ext cx="838200" cy="152400"/>
            <a:chOff x="3216" y="2736"/>
            <a:chExt cx="336" cy="96"/>
          </a:xfrm>
        </p:grpSpPr>
        <p:sp>
          <p:nvSpPr>
            <p:cNvPr id="66668" name="Line 53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69" name="Line 54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6587" name="Line 55"/>
          <p:cNvSpPr>
            <a:spLocks noChangeShapeType="1"/>
          </p:cNvSpPr>
          <p:nvPr/>
        </p:nvSpPr>
        <p:spPr bwMode="auto">
          <a:xfrm>
            <a:off x="2667000" y="533400"/>
            <a:ext cx="838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6588" name="Group 56"/>
          <p:cNvGrpSpPr>
            <a:grpSpLocks/>
          </p:cNvGrpSpPr>
          <p:nvPr/>
        </p:nvGrpSpPr>
        <p:grpSpPr bwMode="auto">
          <a:xfrm rot="10800000">
            <a:off x="5257800" y="457200"/>
            <a:ext cx="838200" cy="152400"/>
            <a:chOff x="3216" y="2736"/>
            <a:chExt cx="336" cy="96"/>
          </a:xfrm>
        </p:grpSpPr>
        <p:sp>
          <p:nvSpPr>
            <p:cNvPr id="66666" name="Line 57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67" name="Line 58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6589" name="Line 59"/>
          <p:cNvSpPr>
            <a:spLocks noChangeShapeType="1"/>
          </p:cNvSpPr>
          <p:nvPr/>
        </p:nvSpPr>
        <p:spPr bwMode="auto">
          <a:xfrm>
            <a:off x="5257800" y="533400"/>
            <a:ext cx="838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6590" name="Group 60"/>
          <p:cNvGrpSpPr>
            <a:grpSpLocks/>
          </p:cNvGrpSpPr>
          <p:nvPr/>
        </p:nvGrpSpPr>
        <p:grpSpPr bwMode="auto">
          <a:xfrm>
            <a:off x="4038600" y="5926138"/>
            <a:ext cx="609600" cy="246062"/>
            <a:chOff x="3696" y="2016"/>
            <a:chExt cx="384" cy="155"/>
          </a:xfrm>
        </p:grpSpPr>
        <p:grpSp>
          <p:nvGrpSpPr>
            <p:cNvPr id="66660" name="Group 61"/>
            <p:cNvGrpSpPr>
              <a:grpSpLocks/>
            </p:cNvGrpSpPr>
            <p:nvPr/>
          </p:nvGrpSpPr>
          <p:grpSpPr bwMode="auto">
            <a:xfrm rot="5400000" flipV="1">
              <a:off x="3906" y="1998"/>
              <a:ext cx="155" cy="192"/>
              <a:chOff x="1827" y="2496"/>
              <a:chExt cx="93" cy="96"/>
            </a:xfrm>
          </p:grpSpPr>
          <p:sp>
            <p:nvSpPr>
              <p:cNvPr id="6666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65" name="Line 6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6661" name="Group 64"/>
            <p:cNvGrpSpPr>
              <a:grpSpLocks/>
            </p:cNvGrpSpPr>
            <p:nvPr/>
          </p:nvGrpSpPr>
          <p:grpSpPr bwMode="auto">
            <a:xfrm rot="-5400000" flipH="1" flipV="1">
              <a:off x="3714" y="1998"/>
              <a:ext cx="155" cy="192"/>
              <a:chOff x="1827" y="2496"/>
              <a:chExt cx="93" cy="96"/>
            </a:xfrm>
          </p:grpSpPr>
          <p:sp>
            <p:nvSpPr>
              <p:cNvPr id="6666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63" name="Line 6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66591" name="Line 67"/>
          <p:cNvSpPr>
            <a:spLocks noChangeShapeType="1"/>
          </p:cNvSpPr>
          <p:nvPr/>
        </p:nvSpPr>
        <p:spPr bwMode="auto">
          <a:xfrm>
            <a:off x="2514600" y="1447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592" name="Line 68"/>
          <p:cNvSpPr>
            <a:spLocks noChangeShapeType="1"/>
          </p:cNvSpPr>
          <p:nvPr/>
        </p:nvSpPr>
        <p:spPr bwMode="auto">
          <a:xfrm>
            <a:off x="2514600" y="5257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593" name="Line 69"/>
          <p:cNvSpPr>
            <a:spLocks noChangeShapeType="1"/>
          </p:cNvSpPr>
          <p:nvPr/>
        </p:nvSpPr>
        <p:spPr bwMode="auto">
          <a:xfrm>
            <a:off x="3505200" y="1447800"/>
            <a:ext cx="0" cy="381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594" name="Text Box 70"/>
          <p:cNvSpPr txBox="1">
            <a:spLocks noChangeArrowheads="1"/>
          </p:cNvSpPr>
          <p:nvPr/>
        </p:nvSpPr>
        <p:spPr bwMode="auto">
          <a:xfrm>
            <a:off x="3657600" y="2819400"/>
            <a:ext cx="1371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>
                <a:latin typeface="Arial" charset="0"/>
              </a:rPr>
              <a:t>Lobby and Resident Recreation Area</a:t>
            </a:r>
          </a:p>
        </p:txBody>
      </p:sp>
      <p:sp>
        <p:nvSpPr>
          <p:cNvPr id="66595" name="Text Box 71"/>
          <p:cNvSpPr txBox="1">
            <a:spLocks noChangeArrowheads="1"/>
          </p:cNvSpPr>
          <p:nvPr/>
        </p:nvSpPr>
        <p:spPr bwMode="auto">
          <a:xfrm>
            <a:off x="2514600" y="3124200"/>
            <a:ext cx="1066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Fitness Room</a:t>
            </a:r>
          </a:p>
        </p:txBody>
      </p:sp>
      <p:grpSp>
        <p:nvGrpSpPr>
          <p:cNvPr id="66596" name="Group 72"/>
          <p:cNvGrpSpPr>
            <a:grpSpLocks/>
          </p:cNvGrpSpPr>
          <p:nvPr/>
        </p:nvGrpSpPr>
        <p:grpSpPr bwMode="auto">
          <a:xfrm rot="10800000" flipH="1" flipV="1">
            <a:off x="3276600" y="4800600"/>
            <a:ext cx="228600" cy="304800"/>
            <a:chOff x="1827" y="2496"/>
            <a:chExt cx="93" cy="96"/>
          </a:xfrm>
        </p:grpSpPr>
        <p:sp>
          <p:nvSpPr>
            <p:cNvPr id="66658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59" name="Line 74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597" name="Group 75"/>
          <p:cNvGrpSpPr>
            <a:grpSpLocks/>
          </p:cNvGrpSpPr>
          <p:nvPr/>
        </p:nvGrpSpPr>
        <p:grpSpPr bwMode="auto">
          <a:xfrm rot="10800000" flipH="1">
            <a:off x="3276600" y="1600200"/>
            <a:ext cx="228600" cy="304800"/>
            <a:chOff x="1827" y="2496"/>
            <a:chExt cx="93" cy="96"/>
          </a:xfrm>
        </p:grpSpPr>
        <p:sp>
          <p:nvSpPr>
            <p:cNvPr id="66656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57" name="Line 77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6598" name="Line 78"/>
          <p:cNvSpPr>
            <a:spLocks noChangeShapeType="1"/>
          </p:cNvSpPr>
          <p:nvPr/>
        </p:nvSpPr>
        <p:spPr bwMode="auto">
          <a:xfrm>
            <a:off x="5257800" y="1447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599" name="Line 79"/>
          <p:cNvSpPr>
            <a:spLocks noChangeShapeType="1"/>
          </p:cNvSpPr>
          <p:nvPr/>
        </p:nvSpPr>
        <p:spPr bwMode="auto">
          <a:xfrm>
            <a:off x="5257800" y="5257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600" name="Line 80"/>
          <p:cNvSpPr>
            <a:spLocks noChangeShapeType="1"/>
          </p:cNvSpPr>
          <p:nvPr/>
        </p:nvSpPr>
        <p:spPr bwMode="auto">
          <a:xfrm>
            <a:off x="5257800" y="1447800"/>
            <a:ext cx="0" cy="381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6601" name="Group 81"/>
          <p:cNvGrpSpPr>
            <a:grpSpLocks/>
          </p:cNvGrpSpPr>
          <p:nvPr/>
        </p:nvGrpSpPr>
        <p:grpSpPr bwMode="auto">
          <a:xfrm rot="10800000" flipV="1">
            <a:off x="5257800" y="4800600"/>
            <a:ext cx="228600" cy="304800"/>
            <a:chOff x="1827" y="2496"/>
            <a:chExt cx="93" cy="96"/>
          </a:xfrm>
        </p:grpSpPr>
        <p:sp>
          <p:nvSpPr>
            <p:cNvPr id="66654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55" name="Line 83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6602" name="Group 84"/>
          <p:cNvGrpSpPr>
            <a:grpSpLocks/>
          </p:cNvGrpSpPr>
          <p:nvPr/>
        </p:nvGrpSpPr>
        <p:grpSpPr bwMode="auto">
          <a:xfrm rot="10800000">
            <a:off x="5257800" y="1600200"/>
            <a:ext cx="228600" cy="304800"/>
            <a:chOff x="1827" y="2496"/>
            <a:chExt cx="93" cy="96"/>
          </a:xfrm>
        </p:grpSpPr>
        <p:sp>
          <p:nvSpPr>
            <p:cNvPr id="66652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53" name="Line 86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6603" name="Text Box 87"/>
          <p:cNvSpPr txBox="1">
            <a:spLocks noChangeArrowheads="1"/>
          </p:cNvSpPr>
          <p:nvPr/>
        </p:nvSpPr>
        <p:spPr bwMode="auto">
          <a:xfrm>
            <a:off x="5181600" y="3124200"/>
            <a:ext cx="1066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Indoor Pool</a:t>
            </a:r>
          </a:p>
        </p:txBody>
      </p:sp>
      <p:grpSp>
        <p:nvGrpSpPr>
          <p:cNvPr id="66604" name="Group 88"/>
          <p:cNvGrpSpPr>
            <a:grpSpLocks/>
          </p:cNvGrpSpPr>
          <p:nvPr/>
        </p:nvGrpSpPr>
        <p:grpSpPr bwMode="auto">
          <a:xfrm>
            <a:off x="3886200" y="533400"/>
            <a:ext cx="1066800" cy="838200"/>
            <a:chOff x="2448" y="336"/>
            <a:chExt cx="672" cy="528"/>
          </a:xfrm>
        </p:grpSpPr>
        <p:sp>
          <p:nvSpPr>
            <p:cNvPr id="66608" name="Line 89"/>
            <p:cNvSpPr>
              <a:spLocks noChangeShapeType="1"/>
            </p:cNvSpPr>
            <p:nvPr/>
          </p:nvSpPr>
          <p:spPr bwMode="auto">
            <a:xfrm rot="10800000" flipH="1" flipV="1">
              <a:off x="2448" y="81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09" name="Line 90"/>
            <p:cNvSpPr>
              <a:spLocks noChangeShapeType="1"/>
            </p:cNvSpPr>
            <p:nvPr/>
          </p:nvSpPr>
          <p:spPr bwMode="auto">
            <a:xfrm rot="10800000">
              <a:off x="2784" y="48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10" name="Line 91"/>
            <p:cNvSpPr>
              <a:spLocks noChangeShapeType="1"/>
            </p:cNvSpPr>
            <p:nvPr/>
          </p:nvSpPr>
          <p:spPr bwMode="auto">
            <a:xfrm rot="10800000" flipH="1" flipV="1">
              <a:off x="2448" y="48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11" name="Line 92"/>
            <p:cNvSpPr>
              <a:spLocks noChangeShapeType="1"/>
            </p:cNvSpPr>
            <p:nvPr/>
          </p:nvSpPr>
          <p:spPr bwMode="auto">
            <a:xfrm rot="10800000" flipV="1">
              <a:off x="2448" y="480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12" name="Text Box 93"/>
            <p:cNvSpPr txBox="1">
              <a:spLocks noChangeArrowheads="1"/>
            </p:cNvSpPr>
            <p:nvPr/>
          </p:nvSpPr>
          <p:spPr bwMode="auto">
            <a:xfrm>
              <a:off x="2477" y="57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ELV</a:t>
              </a:r>
            </a:p>
          </p:txBody>
        </p:sp>
        <p:sp>
          <p:nvSpPr>
            <p:cNvPr id="66613" name="Line 94"/>
            <p:cNvSpPr>
              <a:spLocks noChangeShapeType="1"/>
            </p:cNvSpPr>
            <p:nvPr/>
          </p:nvSpPr>
          <p:spPr bwMode="auto">
            <a:xfrm rot="10800000" flipV="1">
              <a:off x="2784" y="815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14" name="Line 95"/>
            <p:cNvSpPr>
              <a:spLocks noChangeShapeType="1"/>
            </p:cNvSpPr>
            <p:nvPr/>
          </p:nvSpPr>
          <p:spPr bwMode="auto">
            <a:xfrm rot="10800000" flipH="1">
              <a:off x="2784" y="479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15" name="Line 96"/>
            <p:cNvSpPr>
              <a:spLocks noChangeShapeType="1"/>
            </p:cNvSpPr>
            <p:nvPr/>
          </p:nvSpPr>
          <p:spPr bwMode="auto">
            <a:xfrm rot="10800000" flipV="1">
              <a:off x="2784" y="479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16" name="Line 97"/>
            <p:cNvSpPr>
              <a:spLocks noChangeShapeType="1"/>
            </p:cNvSpPr>
            <p:nvPr/>
          </p:nvSpPr>
          <p:spPr bwMode="auto">
            <a:xfrm rot="10800000" flipH="1" flipV="1">
              <a:off x="3120" y="479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617" name="Line 98"/>
            <p:cNvSpPr>
              <a:spLocks noChangeShapeType="1"/>
            </p:cNvSpPr>
            <p:nvPr/>
          </p:nvSpPr>
          <p:spPr bwMode="auto">
            <a:xfrm rot="10800000" flipH="1" flipV="1">
              <a:off x="3120" y="480"/>
              <a:ext cx="0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6618" name="Group 99"/>
            <p:cNvGrpSpPr>
              <a:grpSpLocks/>
            </p:cNvGrpSpPr>
            <p:nvPr/>
          </p:nvGrpSpPr>
          <p:grpSpPr bwMode="auto">
            <a:xfrm rot="-5400000">
              <a:off x="2904" y="696"/>
              <a:ext cx="96" cy="240"/>
              <a:chOff x="3072" y="912"/>
              <a:chExt cx="96" cy="240"/>
            </a:xfrm>
          </p:grpSpPr>
          <p:sp>
            <p:nvSpPr>
              <p:cNvPr id="66647" name="Line 100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1008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48" name="Line 101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91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49" name="Line 102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50" name="Line 103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51" name="Line 104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15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6619" name="Text Box 105"/>
            <p:cNvSpPr txBox="1">
              <a:spLocks noChangeArrowheads="1"/>
            </p:cNvSpPr>
            <p:nvPr/>
          </p:nvSpPr>
          <p:spPr bwMode="auto">
            <a:xfrm flipH="1">
              <a:off x="2803" y="57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ELV</a:t>
              </a:r>
            </a:p>
          </p:txBody>
        </p:sp>
        <p:grpSp>
          <p:nvGrpSpPr>
            <p:cNvPr id="66620" name="Group 106"/>
            <p:cNvGrpSpPr>
              <a:grpSpLocks/>
            </p:cNvGrpSpPr>
            <p:nvPr/>
          </p:nvGrpSpPr>
          <p:grpSpPr bwMode="auto">
            <a:xfrm flipV="1">
              <a:off x="2448" y="336"/>
              <a:ext cx="672" cy="144"/>
              <a:chOff x="2448" y="1680"/>
              <a:chExt cx="672" cy="144"/>
            </a:xfrm>
          </p:grpSpPr>
          <p:sp>
            <p:nvSpPr>
              <p:cNvPr id="66628" name="Line 107"/>
              <p:cNvSpPr>
                <a:spLocks noChangeShapeType="1"/>
              </p:cNvSpPr>
              <p:nvPr/>
            </p:nvSpPr>
            <p:spPr bwMode="auto">
              <a:xfrm rot="16200000" flipV="1">
                <a:off x="252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29" name="Line 108"/>
              <p:cNvSpPr>
                <a:spLocks noChangeShapeType="1"/>
              </p:cNvSpPr>
              <p:nvPr/>
            </p:nvSpPr>
            <p:spPr bwMode="auto">
              <a:xfrm rot="16200000" flipV="1">
                <a:off x="256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30" name="Line 109"/>
              <p:cNvSpPr>
                <a:spLocks noChangeShapeType="1"/>
              </p:cNvSpPr>
              <p:nvPr/>
            </p:nvSpPr>
            <p:spPr bwMode="auto">
              <a:xfrm rot="16200000" flipV="1">
                <a:off x="261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31" name="Line 110"/>
              <p:cNvSpPr>
                <a:spLocks noChangeShapeType="1"/>
              </p:cNvSpPr>
              <p:nvPr/>
            </p:nvSpPr>
            <p:spPr bwMode="auto">
              <a:xfrm rot="16200000" flipV="1">
                <a:off x="266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32" name="Line 111"/>
              <p:cNvSpPr>
                <a:spLocks noChangeShapeType="1"/>
              </p:cNvSpPr>
              <p:nvPr/>
            </p:nvSpPr>
            <p:spPr bwMode="auto">
              <a:xfrm rot="-5400000">
                <a:off x="2616" y="151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33" name="Line 112"/>
              <p:cNvSpPr>
                <a:spLocks noChangeShapeType="1"/>
              </p:cNvSpPr>
              <p:nvPr/>
            </p:nvSpPr>
            <p:spPr bwMode="auto">
              <a:xfrm rot="5400000" flipH="1" flipV="1">
                <a:off x="290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34" name="Line 113"/>
              <p:cNvSpPr>
                <a:spLocks noChangeShapeType="1"/>
              </p:cNvSpPr>
              <p:nvPr/>
            </p:nvSpPr>
            <p:spPr bwMode="auto">
              <a:xfrm rot="5400000" flipH="1" flipV="1">
                <a:off x="285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35" name="Line 114"/>
              <p:cNvSpPr>
                <a:spLocks noChangeShapeType="1"/>
              </p:cNvSpPr>
              <p:nvPr/>
            </p:nvSpPr>
            <p:spPr bwMode="auto">
              <a:xfrm rot="5400000" flipH="1" flipV="1">
                <a:off x="280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36" name="Line 115"/>
              <p:cNvSpPr>
                <a:spLocks noChangeShapeType="1"/>
              </p:cNvSpPr>
              <p:nvPr/>
            </p:nvSpPr>
            <p:spPr bwMode="auto">
              <a:xfrm rot="5400000" flipH="1" flipV="1">
                <a:off x="276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37" name="Line 116"/>
              <p:cNvSpPr>
                <a:spLocks noChangeShapeType="1"/>
              </p:cNvSpPr>
              <p:nvPr/>
            </p:nvSpPr>
            <p:spPr bwMode="auto">
              <a:xfrm rot="5400000" flipH="1">
                <a:off x="2952" y="151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38" name="Line 117"/>
              <p:cNvSpPr>
                <a:spLocks noChangeShapeType="1"/>
              </p:cNvSpPr>
              <p:nvPr/>
            </p:nvSpPr>
            <p:spPr bwMode="auto">
              <a:xfrm rot="5400000" flipH="1" flipV="1">
                <a:off x="271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39" name="Line 118"/>
              <p:cNvSpPr>
                <a:spLocks noChangeShapeType="1"/>
              </p:cNvSpPr>
              <p:nvPr/>
            </p:nvSpPr>
            <p:spPr bwMode="auto">
              <a:xfrm rot="16200000" flipV="1">
                <a:off x="247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40" name="Line 119"/>
              <p:cNvSpPr>
                <a:spLocks noChangeShapeType="1"/>
              </p:cNvSpPr>
              <p:nvPr/>
            </p:nvSpPr>
            <p:spPr bwMode="auto">
              <a:xfrm rot="16200000" flipV="1">
                <a:off x="242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41" name="Line 120"/>
              <p:cNvSpPr>
                <a:spLocks noChangeShapeType="1"/>
              </p:cNvSpPr>
              <p:nvPr/>
            </p:nvSpPr>
            <p:spPr bwMode="auto">
              <a:xfrm rot="16200000" flipV="1">
                <a:off x="237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42" name="Line 121"/>
              <p:cNvSpPr>
                <a:spLocks noChangeShapeType="1"/>
              </p:cNvSpPr>
              <p:nvPr/>
            </p:nvSpPr>
            <p:spPr bwMode="auto">
              <a:xfrm rot="5400000" flipH="1" flipV="1">
                <a:off x="304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43" name="Line 122"/>
              <p:cNvSpPr>
                <a:spLocks noChangeShapeType="1"/>
              </p:cNvSpPr>
              <p:nvPr/>
            </p:nvSpPr>
            <p:spPr bwMode="auto">
              <a:xfrm rot="5400000" flipH="1" flipV="1">
                <a:off x="300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44" name="Line 123"/>
              <p:cNvSpPr>
                <a:spLocks noChangeShapeType="1"/>
              </p:cNvSpPr>
              <p:nvPr/>
            </p:nvSpPr>
            <p:spPr bwMode="auto">
              <a:xfrm rot="5400000" flipH="1" flipV="1">
                <a:off x="295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45" name="Line 124"/>
              <p:cNvSpPr>
                <a:spLocks noChangeShapeType="1"/>
              </p:cNvSpPr>
              <p:nvPr/>
            </p:nvSpPr>
            <p:spPr bwMode="auto">
              <a:xfrm rot="-5400000">
                <a:off x="2616" y="1587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46" name="Line 125"/>
              <p:cNvSpPr>
                <a:spLocks noChangeShapeType="1"/>
              </p:cNvSpPr>
              <p:nvPr/>
            </p:nvSpPr>
            <p:spPr bwMode="auto">
              <a:xfrm rot="5400000" flipH="1">
                <a:off x="2952" y="1587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6621" name="Line 126"/>
            <p:cNvSpPr>
              <a:spLocks noChangeShapeType="1"/>
            </p:cNvSpPr>
            <p:nvPr/>
          </p:nvSpPr>
          <p:spPr bwMode="auto">
            <a:xfrm rot="10800000" flipH="1" flipV="1">
              <a:off x="2448" y="480"/>
              <a:ext cx="0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6622" name="Group 127"/>
            <p:cNvGrpSpPr>
              <a:grpSpLocks/>
            </p:cNvGrpSpPr>
            <p:nvPr/>
          </p:nvGrpSpPr>
          <p:grpSpPr bwMode="auto">
            <a:xfrm rot="-5400000">
              <a:off x="2568" y="696"/>
              <a:ext cx="96" cy="240"/>
              <a:chOff x="3072" y="912"/>
              <a:chExt cx="96" cy="240"/>
            </a:xfrm>
          </p:grpSpPr>
          <p:sp>
            <p:nvSpPr>
              <p:cNvPr id="66623" name="Line 128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1008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24" name="Line 129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91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25" name="Line 130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26" name="Line 131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627" name="Line 132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15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66605" name="Line 133"/>
          <p:cNvSpPr>
            <a:spLocks noChangeShapeType="1"/>
          </p:cNvSpPr>
          <p:nvPr/>
        </p:nvSpPr>
        <p:spPr bwMode="auto">
          <a:xfrm>
            <a:off x="3657600" y="381000"/>
            <a:ext cx="76200" cy="1524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606" name="Line 134"/>
          <p:cNvSpPr>
            <a:spLocks noChangeShapeType="1"/>
          </p:cNvSpPr>
          <p:nvPr/>
        </p:nvSpPr>
        <p:spPr bwMode="auto">
          <a:xfrm flipH="1">
            <a:off x="3733800" y="381000"/>
            <a:ext cx="76200" cy="1524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607" name="Text Box 135"/>
          <p:cNvSpPr txBox="1">
            <a:spLocks noChangeArrowheads="1"/>
          </p:cNvSpPr>
          <p:nvPr/>
        </p:nvSpPr>
        <p:spPr bwMode="auto">
          <a:xfrm>
            <a:off x="3581400" y="152400"/>
            <a:ext cx="1143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Standpipe Hookup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A78EACA5-EFD9-411B-97EA-0E000A6DE637}" type="slidenum">
              <a:rPr lang="en-US"/>
              <a:pPr>
                <a:defRPr/>
              </a:pPr>
              <a:t>185</a:t>
            </a:fld>
            <a:endParaRPr lang="en-US" dirty="0"/>
          </a:p>
        </p:txBody>
      </p:sp>
      <p:sp>
        <p:nvSpPr>
          <p:cNvPr id="26628" name="Rectangle 245"/>
          <p:cNvSpPr>
            <a:spLocks noChangeArrowheads="1"/>
          </p:cNvSpPr>
          <p:nvPr/>
        </p:nvSpPr>
        <p:spPr bwMode="auto">
          <a:xfrm>
            <a:off x="914400" y="0"/>
            <a:ext cx="6705600" cy="579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6629" name="Text Box 241"/>
          <p:cNvSpPr txBox="1">
            <a:spLocks noChangeArrowheads="1"/>
          </p:cNvSpPr>
          <p:nvPr/>
        </p:nvSpPr>
        <p:spPr bwMode="auto">
          <a:xfrm>
            <a:off x="5791200" y="2438400"/>
            <a:ext cx="1828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>
                <a:latin typeface="Arial" charset="0"/>
              </a:rPr>
              <a:t> 2nd to 22nd Floor </a:t>
            </a:r>
            <a:br>
              <a:rPr lang="en-US" sz="1800" b="1" dirty="0">
                <a:latin typeface="Arial" charset="0"/>
              </a:rPr>
            </a:br>
            <a:r>
              <a:rPr lang="en-US" sz="1800" b="1" dirty="0">
                <a:latin typeface="Arial" charset="0"/>
              </a:rPr>
              <a:t>Typical</a:t>
            </a:r>
          </a:p>
        </p:txBody>
      </p:sp>
      <p:grpSp>
        <p:nvGrpSpPr>
          <p:cNvPr id="26630" name="Group 246"/>
          <p:cNvGrpSpPr>
            <a:grpSpLocks/>
          </p:cNvGrpSpPr>
          <p:nvPr/>
        </p:nvGrpSpPr>
        <p:grpSpPr bwMode="auto">
          <a:xfrm>
            <a:off x="1677988" y="0"/>
            <a:ext cx="4197350" cy="5562600"/>
            <a:chOff x="1436" y="96"/>
            <a:chExt cx="2649" cy="3840"/>
          </a:xfrm>
        </p:grpSpPr>
        <p:sp>
          <p:nvSpPr>
            <p:cNvPr id="26632" name="Line 2"/>
            <p:cNvSpPr>
              <a:spLocks noChangeShapeType="1"/>
            </p:cNvSpPr>
            <p:nvPr/>
          </p:nvSpPr>
          <p:spPr bwMode="auto">
            <a:xfrm>
              <a:off x="1440" y="3888"/>
              <a:ext cx="26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33" name="Line 3"/>
            <p:cNvSpPr>
              <a:spLocks noChangeShapeType="1"/>
            </p:cNvSpPr>
            <p:nvPr/>
          </p:nvSpPr>
          <p:spPr bwMode="auto">
            <a:xfrm>
              <a:off x="1440" y="336"/>
              <a:ext cx="26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34" name="Line 4"/>
            <p:cNvSpPr>
              <a:spLocks noChangeShapeType="1"/>
            </p:cNvSpPr>
            <p:nvPr/>
          </p:nvSpPr>
          <p:spPr bwMode="auto">
            <a:xfrm flipV="1">
              <a:off x="4080" y="345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35" name="Line 5"/>
            <p:cNvSpPr>
              <a:spLocks noChangeShapeType="1"/>
            </p:cNvSpPr>
            <p:nvPr/>
          </p:nvSpPr>
          <p:spPr bwMode="auto">
            <a:xfrm>
              <a:off x="1440" y="76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36" name="Line 6"/>
            <p:cNvSpPr>
              <a:spLocks noChangeShapeType="1"/>
            </p:cNvSpPr>
            <p:nvPr/>
          </p:nvSpPr>
          <p:spPr bwMode="auto">
            <a:xfrm>
              <a:off x="1440" y="3456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37" name="Line 7"/>
            <p:cNvSpPr>
              <a:spLocks noChangeShapeType="1"/>
            </p:cNvSpPr>
            <p:nvPr/>
          </p:nvSpPr>
          <p:spPr bwMode="auto">
            <a:xfrm>
              <a:off x="3936" y="76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38" name="Line 8"/>
            <p:cNvSpPr>
              <a:spLocks noChangeShapeType="1"/>
            </p:cNvSpPr>
            <p:nvPr/>
          </p:nvSpPr>
          <p:spPr bwMode="auto">
            <a:xfrm>
              <a:off x="3936" y="3456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39" name="Line 9"/>
            <p:cNvSpPr>
              <a:spLocks noChangeShapeType="1"/>
            </p:cNvSpPr>
            <p:nvPr/>
          </p:nvSpPr>
          <p:spPr bwMode="auto">
            <a:xfrm>
              <a:off x="1584" y="768"/>
              <a:ext cx="0" cy="2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40" name="Line 10"/>
            <p:cNvSpPr>
              <a:spLocks noChangeShapeType="1"/>
            </p:cNvSpPr>
            <p:nvPr/>
          </p:nvSpPr>
          <p:spPr bwMode="auto">
            <a:xfrm>
              <a:off x="3936" y="768"/>
              <a:ext cx="0" cy="2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41" name="Line 11"/>
            <p:cNvSpPr>
              <a:spLocks noChangeShapeType="1"/>
            </p:cNvSpPr>
            <p:nvPr/>
          </p:nvSpPr>
          <p:spPr bwMode="auto">
            <a:xfrm flipV="1">
              <a:off x="4080" y="33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42" name="Line 12"/>
            <p:cNvSpPr>
              <a:spLocks noChangeShapeType="1"/>
            </p:cNvSpPr>
            <p:nvPr/>
          </p:nvSpPr>
          <p:spPr bwMode="auto">
            <a:xfrm flipV="1">
              <a:off x="1440" y="33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43" name="Line 13"/>
            <p:cNvSpPr>
              <a:spLocks noChangeShapeType="1"/>
            </p:cNvSpPr>
            <p:nvPr/>
          </p:nvSpPr>
          <p:spPr bwMode="auto">
            <a:xfrm flipV="1">
              <a:off x="1440" y="345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6644" name="Group 14"/>
            <p:cNvGrpSpPr>
              <a:grpSpLocks/>
            </p:cNvGrpSpPr>
            <p:nvPr/>
          </p:nvGrpSpPr>
          <p:grpSpPr bwMode="auto">
            <a:xfrm>
              <a:off x="1536" y="1104"/>
              <a:ext cx="96" cy="528"/>
              <a:chOff x="1536" y="864"/>
              <a:chExt cx="96" cy="528"/>
            </a:xfrm>
          </p:grpSpPr>
          <p:grpSp>
            <p:nvGrpSpPr>
              <p:cNvPr id="26868" name="Group 15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26870" name="Line 1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71" name="Line 1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6869" name="Line 18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6645" name="Group 19"/>
            <p:cNvGrpSpPr>
              <a:grpSpLocks/>
            </p:cNvGrpSpPr>
            <p:nvPr/>
          </p:nvGrpSpPr>
          <p:grpSpPr bwMode="auto">
            <a:xfrm rot="10800000">
              <a:off x="1728" y="3840"/>
              <a:ext cx="528" cy="96"/>
              <a:chOff x="3216" y="2736"/>
              <a:chExt cx="336" cy="96"/>
            </a:xfrm>
          </p:grpSpPr>
          <p:sp>
            <p:nvSpPr>
              <p:cNvPr id="26866" name="Line 2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867" name="Line 2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6646" name="Line 22"/>
            <p:cNvSpPr>
              <a:spLocks noChangeShapeType="1"/>
            </p:cNvSpPr>
            <p:nvPr/>
          </p:nvSpPr>
          <p:spPr bwMode="auto">
            <a:xfrm>
              <a:off x="1728" y="388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6647" name="Group 23"/>
            <p:cNvGrpSpPr>
              <a:grpSpLocks/>
            </p:cNvGrpSpPr>
            <p:nvPr/>
          </p:nvGrpSpPr>
          <p:grpSpPr bwMode="auto">
            <a:xfrm rot="10800000">
              <a:off x="3216" y="3840"/>
              <a:ext cx="528" cy="96"/>
              <a:chOff x="3216" y="2736"/>
              <a:chExt cx="336" cy="96"/>
            </a:xfrm>
          </p:grpSpPr>
          <p:sp>
            <p:nvSpPr>
              <p:cNvPr id="26864" name="Line 2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865" name="Line 2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6648" name="Line 26"/>
            <p:cNvSpPr>
              <a:spLocks noChangeShapeType="1"/>
            </p:cNvSpPr>
            <p:nvPr/>
          </p:nvSpPr>
          <p:spPr bwMode="auto">
            <a:xfrm>
              <a:off x="3216" y="388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6649" name="Group 27"/>
            <p:cNvGrpSpPr>
              <a:grpSpLocks/>
            </p:cNvGrpSpPr>
            <p:nvPr/>
          </p:nvGrpSpPr>
          <p:grpSpPr bwMode="auto">
            <a:xfrm>
              <a:off x="1536" y="1872"/>
              <a:ext cx="96" cy="528"/>
              <a:chOff x="1536" y="864"/>
              <a:chExt cx="96" cy="528"/>
            </a:xfrm>
          </p:grpSpPr>
          <p:grpSp>
            <p:nvGrpSpPr>
              <p:cNvPr id="26860" name="Group 28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26862" name="Line 2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63" name="Line 3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6861" name="Line 31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6650" name="Group 32"/>
            <p:cNvGrpSpPr>
              <a:grpSpLocks/>
            </p:cNvGrpSpPr>
            <p:nvPr/>
          </p:nvGrpSpPr>
          <p:grpSpPr bwMode="auto">
            <a:xfrm>
              <a:off x="1536" y="2592"/>
              <a:ext cx="96" cy="528"/>
              <a:chOff x="1536" y="864"/>
              <a:chExt cx="96" cy="528"/>
            </a:xfrm>
          </p:grpSpPr>
          <p:grpSp>
            <p:nvGrpSpPr>
              <p:cNvPr id="26856" name="Group 33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26858" name="Line 3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59" name="Line 3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6857" name="Line 36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6651" name="Group 37"/>
            <p:cNvGrpSpPr>
              <a:grpSpLocks/>
            </p:cNvGrpSpPr>
            <p:nvPr/>
          </p:nvGrpSpPr>
          <p:grpSpPr bwMode="auto">
            <a:xfrm>
              <a:off x="3888" y="1056"/>
              <a:ext cx="96" cy="528"/>
              <a:chOff x="1536" y="864"/>
              <a:chExt cx="96" cy="528"/>
            </a:xfrm>
          </p:grpSpPr>
          <p:grpSp>
            <p:nvGrpSpPr>
              <p:cNvPr id="26852" name="Group 38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26854" name="Line 3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55" name="Line 4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6853" name="Line 41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6652" name="Group 42"/>
            <p:cNvGrpSpPr>
              <a:grpSpLocks/>
            </p:cNvGrpSpPr>
            <p:nvPr/>
          </p:nvGrpSpPr>
          <p:grpSpPr bwMode="auto">
            <a:xfrm>
              <a:off x="3888" y="1824"/>
              <a:ext cx="96" cy="528"/>
              <a:chOff x="1536" y="864"/>
              <a:chExt cx="96" cy="528"/>
            </a:xfrm>
          </p:grpSpPr>
          <p:grpSp>
            <p:nvGrpSpPr>
              <p:cNvPr id="26848" name="Group 43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26850" name="Line 4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51" name="Line 4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6849" name="Line 46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6653" name="Group 47"/>
            <p:cNvGrpSpPr>
              <a:grpSpLocks/>
            </p:cNvGrpSpPr>
            <p:nvPr/>
          </p:nvGrpSpPr>
          <p:grpSpPr bwMode="auto">
            <a:xfrm>
              <a:off x="3888" y="2544"/>
              <a:ext cx="96" cy="528"/>
              <a:chOff x="1536" y="864"/>
              <a:chExt cx="96" cy="528"/>
            </a:xfrm>
          </p:grpSpPr>
          <p:grpSp>
            <p:nvGrpSpPr>
              <p:cNvPr id="26844" name="Group 48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26846" name="Line 4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47" name="Line 5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6845" name="Line 51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6654" name="Group 52"/>
            <p:cNvGrpSpPr>
              <a:grpSpLocks/>
            </p:cNvGrpSpPr>
            <p:nvPr/>
          </p:nvGrpSpPr>
          <p:grpSpPr bwMode="auto">
            <a:xfrm>
              <a:off x="2448" y="336"/>
              <a:ext cx="672" cy="528"/>
              <a:chOff x="2448" y="336"/>
              <a:chExt cx="672" cy="528"/>
            </a:xfrm>
          </p:grpSpPr>
          <p:sp>
            <p:nvSpPr>
              <p:cNvPr id="26800" name="Line 53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816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801" name="Line 54"/>
              <p:cNvSpPr>
                <a:spLocks noChangeShapeType="1"/>
              </p:cNvSpPr>
              <p:nvPr/>
            </p:nvSpPr>
            <p:spPr bwMode="auto">
              <a:xfrm rot="10800000">
                <a:off x="2784" y="480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802" name="Line 55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480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803" name="Line 56"/>
              <p:cNvSpPr>
                <a:spLocks noChangeShapeType="1"/>
              </p:cNvSpPr>
              <p:nvPr/>
            </p:nvSpPr>
            <p:spPr bwMode="auto">
              <a:xfrm rot="10800000" flipV="1">
                <a:off x="2448" y="480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804" name="Text Box 57"/>
              <p:cNvSpPr txBox="1">
                <a:spLocks noChangeArrowheads="1"/>
              </p:cNvSpPr>
              <p:nvPr/>
            </p:nvSpPr>
            <p:spPr bwMode="auto">
              <a:xfrm>
                <a:off x="2477" y="572"/>
                <a:ext cx="288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ELV</a:t>
                </a:r>
              </a:p>
            </p:txBody>
          </p:sp>
          <p:sp>
            <p:nvSpPr>
              <p:cNvPr id="26805" name="Line 58"/>
              <p:cNvSpPr>
                <a:spLocks noChangeShapeType="1"/>
              </p:cNvSpPr>
              <p:nvPr/>
            </p:nvSpPr>
            <p:spPr bwMode="auto">
              <a:xfrm rot="10800000" flipV="1">
                <a:off x="2784" y="815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806" name="Line 59"/>
              <p:cNvSpPr>
                <a:spLocks noChangeShapeType="1"/>
              </p:cNvSpPr>
              <p:nvPr/>
            </p:nvSpPr>
            <p:spPr bwMode="auto">
              <a:xfrm rot="10800000" flipH="1">
                <a:off x="2784" y="479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807" name="Line 60"/>
              <p:cNvSpPr>
                <a:spLocks noChangeShapeType="1"/>
              </p:cNvSpPr>
              <p:nvPr/>
            </p:nvSpPr>
            <p:spPr bwMode="auto">
              <a:xfrm rot="10800000" flipV="1">
                <a:off x="2784" y="479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808" name="Line 61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479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809" name="Line 62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480"/>
                <a:ext cx="0" cy="33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26810" name="Group 63"/>
              <p:cNvGrpSpPr>
                <a:grpSpLocks/>
              </p:cNvGrpSpPr>
              <p:nvPr/>
            </p:nvGrpSpPr>
            <p:grpSpPr bwMode="auto">
              <a:xfrm rot="-5400000">
                <a:off x="2904" y="696"/>
                <a:ext cx="96" cy="240"/>
                <a:chOff x="3072" y="912"/>
                <a:chExt cx="96" cy="240"/>
              </a:xfrm>
            </p:grpSpPr>
            <p:sp>
              <p:nvSpPr>
                <p:cNvPr id="26839" name="Line 64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120" y="100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40" name="Line 65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91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41" name="Line 66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08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42" name="Line 67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56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43" name="Line 68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15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6811" name="Text Box 69"/>
              <p:cNvSpPr txBox="1">
                <a:spLocks noChangeArrowheads="1"/>
              </p:cNvSpPr>
              <p:nvPr/>
            </p:nvSpPr>
            <p:spPr bwMode="auto">
              <a:xfrm flipH="1">
                <a:off x="2803" y="572"/>
                <a:ext cx="288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ELV</a:t>
                </a:r>
              </a:p>
            </p:txBody>
          </p:sp>
          <p:grpSp>
            <p:nvGrpSpPr>
              <p:cNvPr id="26812" name="Group 70"/>
              <p:cNvGrpSpPr>
                <a:grpSpLocks/>
              </p:cNvGrpSpPr>
              <p:nvPr/>
            </p:nvGrpSpPr>
            <p:grpSpPr bwMode="auto">
              <a:xfrm flipV="1">
                <a:off x="2448" y="336"/>
                <a:ext cx="672" cy="144"/>
                <a:chOff x="2448" y="1680"/>
                <a:chExt cx="672" cy="144"/>
              </a:xfrm>
            </p:grpSpPr>
            <p:sp>
              <p:nvSpPr>
                <p:cNvPr id="26820" name="Line 7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52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21" name="Line 72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56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22" name="Line 73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61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23" name="Line 74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66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24" name="Line 75"/>
                <p:cNvSpPr>
                  <a:spLocks noChangeShapeType="1"/>
                </p:cNvSpPr>
                <p:nvPr/>
              </p:nvSpPr>
              <p:spPr bwMode="auto">
                <a:xfrm rot="-5400000">
                  <a:off x="2616" y="1512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25" name="Line 76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90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26" name="Line 77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85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27" name="Line 78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80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28" name="Line 79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76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29" name="Line 80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2952" y="1512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30" name="Line 81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71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31" name="Line 82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47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32" name="Line 83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42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33" name="Line 84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37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34" name="Line 85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304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35" name="Line 86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300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36" name="Line 87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95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37" name="Line 88"/>
                <p:cNvSpPr>
                  <a:spLocks noChangeShapeType="1"/>
                </p:cNvSpPr>
                <p:nvPr/>
              </p:nvSpPr>
              <p:spPr bwMode="auto">
                <a:xfrm rot="-5400000">
                  <a:off x="2616" y="1587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38" name="Line 89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2952" y="1587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6813" name="Line 90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480"/>
                <a:ext cx="0" cy="33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26814" name="Group 91"/>
              <p:cNvGrpSpPr>
                <a:grpSpLocks/>
              </p:cNvGrpSpPr>
              <p:nvPr/>
            </p:nvGrpSpPr>
            <p:grpSpPr bwMode="auto">
              <a:xfrm rot="-5400000">
                <a:off x="2568" y="696"/>
                <a:ext cx="96" cy="240"/>
                <a:chOff x="3072" y="912"/>
                <a:chExt cx="96" cy="240"/>
              </a:xfrm>
            </p:grpSpPr>
            <p:sp>
              <p:nvSpPr>
                <p:cNvPr id="26815" name="Line 92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120" y="100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16" name="Line 93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91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17" name="Line 94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08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18" name="Line 95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56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19" name="Line 96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15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26655" name="Group 97"/>
            <p:cNvGrpSpPr>
              <a:grpSpLocks/>
            </p:cNvGrpSpPr>
            <p:nvPr/>
          </p:nvGrpSpPr>
          <p:grpSpPr bwMode="auto">
            <a:xfrm rot="10800000">
              <a:off x="1680" y="288"/>
              <a:ext cx="528" cy="96"/>
              <a:chOff x="3216" y="2736"/>
              <a:chExt cx="336" cy="96"/>
            </a:xfrm>
          </p:grpSpPr>
          <p:sp>
            <p:nvSpPr>
              <p:cNvPr id="26798" name="Line 9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799" name="Line 9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6656" name="Line 100"/>
            <p:cNvSpPr>
              <a:spLocks noChangeShapeType="1"/>
            </p:cNvSpPr>
            <p:nvPr/>
          </p:nvSpPr>
          <p:spPr bwMode="auto">
            <a:xfrm>
              <a:off x="1680" y="336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6657" name="Group 101"/>
            <p:cNvGrpSpPr>
              <a:grpSpLocks/>
            </p:cNvGrpSpPr>
            <p:nvPr/>
          </p:nvGrpSpPr>
          <p:grpSpPr bwMode="auto">
            <a:xfrm rot="10800000">
              <a:off x="3360" y="288"/>
              <a:ext cx="528" cy="96"/>
              <a:chOff x="3216" y="2736"/>
              <a:chExt cx="336" cy="96"/>
            </a:xfrm>
          </p:grpSpPr>
          <p:sp>
            <p:nvSpPr>
              <p:cNvPr id="26796" name="Line 10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797" name="Line 10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6658" name="Line 104"/>
            <p:cNvSpPr>
              <a:spLocks noChangeShapeType="1"/>
            </p:cNvSpPr>
            <p:nvPr/>
          </p:nvSpPr>
          <p:spPr bwMode="auto">
            <a:xfrm>
              <a:off x="3360" y="336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59" name="Line 105"/>
            <p:cNvSpPr>
              <a:spLocks noChangeShapeType="1"/>
            </p:cNvSpPr>
            <p:nvPr/>
          </p:nvSpPr>
          <p:spPr bwMode="auto">
            <a:xfrm>
              <a:off x="1584" y="2496"/>
              <a:ext cx="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60" name="Line 106"/>
            <p:cNvSpPr>
              <a:spLocks noChangeShapeType="1"/>
            </p:cNvSpPr>
            <p:nvPr/>
          </p:nvSpPr>
          <p:spPr bwMode="auto">
            <a:xfrm>
              <a:off x="2736" y="249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61" name="Line 107"/>
            <p:cNvSpPr>
              <a:spLocks noChangeShapeType="1"/>
            </p:cNvSpPr>
            <p:nvPr/>
          </p:nvSpPr>
          <p:spPr bwMode="auto">
            <a:xfrm>
              <a:off x="2112" y="326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62" name="Line 108"/>
            <p:cNvSpPr>
              <a:spLocks noChangeShapeType="1"/>
            </p:cNvSpPr>
            <p:nvPr/>
          </p:nvSpPr>
          <p:spPr bwMode="auto">
            <a:xfrm flipH="1">
              <a:off x="1584" y="3408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63" name="Line 109"/>
            <p:cNvSpPr>
              <a:spLocks noChangeShapeType="1"/>
            </p:cNvSpPr>
            <p:nvPr/>
          </p:nvSpPr>
          <p:spPr bwMode="auto">
            <a:xfrm>
              <a:off x="2352" y="3408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64" name="Line 110"/>
            <p:cNvSpPr>
              <a:spLocks noChangeShapeType="1"/>
            </p:cNvSpPr>
            <p:nvPr/>
          </p:nvSpPr>
          <p:spPr bwMode="auto">
            <a:xfrm>
              <a:off x="2736" y="2496"/>
              <a:ext cx="1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65" name="Line 111"/>
            <p:cNvSpPr>
              <a:spLocks noChangeShapeType="1"/>
            </p:cNvSpPr>
            <p:nvPr/>
          </p:nvSpPr>
          <p:spPr bwMode="auto">
            <a:xfrm flipH="1">
              <a:off x="2352" y="3408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66" name="Line 112"/>
            <p:cNvSpPr>
              <a:spLocks noChangeShapeType="1"/>
            </p:cNvSpPr>
            <p:nvPr/>
          </p:nvSpPr>
          <p:spPr bwMode="auto">
            <a:xfrm flipH="1">
              <a:off x="3408" y="3408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67" name="Line 113"/>
            <p:cNvSpPr>
              <a:spLocks noChangeShapeType="1"/>
            </p:cNvSpPr>
            <p:nvPr/>
          </p:nvSpPr>
          <p:spPr bwMode="auto">
            <a:xfrm>
              <a:off x="3408" y="326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68" name="Line 114"/>
            <p:cNvSpPr>
              <a:spLocks noChangeShapeType="1"/>
            </p:cNvSpPr>
            <p:nvPr/>
          </p:nvSpPr>
          <p:spPr bwMode="auto">
            <a:xfrm>
              <a:off x="3408" y="24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69" name="Line 115"/>
            <p:cNvSpPr>
              <a:spLocks noChangeShapeType="1"/>
            </p:cNvSpPr>
            <p:nvPr/>
          </p:nvSpPr>
          <p:spPr bwMode="auto">
            <a:xfrm flipH="1">
              <a:off x="2736" y="3408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70" name="Line 116"/>
            <p:cNvSpPr>
              <a:spLocks noChangeShapeType="1"/>
            </p:cNvSpPr>
            <p:nvPr/>
          </p:nvSpPr>
          <p:spPr bwMode="auto">
            <a:xfrm>
              <a:off x="3120" y="3408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71" name="Text Box 117"/>
            <p:cNvSpPr txBox="1">
              <a:spLocks noChangeArrowheads="1"/>
            </p:cNvSpPr>
            <p:nvPr/>
          </p:nvSpPr>
          <p:spPr bwMode="auto">
            <a:xfrm>
              <a:off x="1536" y="2976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Kitchen/Dining</a:t>
              </a:r>
            </a:p>
          </p:txBody>
        </p:sp>
        <p:grpSp>
          <p:nvGrpSpPr>
            <p:cNvPr id="26672" name="Group 118"/>
            <p:cNvGrpSpPr>
              <a:grpSpLocks/>
            </p:cNvGrpSpPr>
            <p:nvPr/>
          </p:nvGrpSpPr>
          <p:grpSpPr bwMode="auto">
            <a:xfrm>
              <a:off x="2525" y="3168"/>
              <a:ext cx="245" cy="240"/>
              <a:chOff x="2525" y="3168"/>
              <a:chExt cx="245" cy="240"/>
            </a:xfrm>
          </p:grpSpPr>
          <p:grpSp>
            <p:nvGrpSpPr>
              <p:cNvPr id="26789" name="Group 119"/>
              <p:cNvGrpSpPr>
                <a:grpSpLocks/>
              </p:cNvGrpSpPr>
              <p:nvPr/>
            </p:nvGrpSpPr>
            <p:grpSpPr bwMode="auto">
              <a:xfrm rot="5400000">
                <a:off x="2520" y="3191"/>
                <a:ext cx="240" cy="193"/>
                <a:chOff x="2496" y="3167"/>
                <a:chExt cx="240" cy="193"/>
              </a:xfrm>
            </p:grpSpPr>
            <p:sp>
              <p:nvSpPr>
                <p:cNvPr id="26791" name="Line 120"/>
                <p:cNvSpPr>
                  <a:spLocks noChangeShapeType="1"/>
                </p:cNvSpPr>
                <p:nvPr/>
              </p:nvSpPr>
              <p:spPr bwMode="auto">
                <a:xfrm>
                  <a:off x="2736" y="3167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792" name="Rectangle 121"/>
                <p:cNvSpPr>
                  <a:spLocks noChangeArrowheads="1"/>
                </p:cNvSpPr>
                <p:nvPr/>
              </p:nvSpPr>
              <p:spPr bwMode="auto">
                <a:xfrm rot="-5400000">
                  <a:off x="2520" y="3143"/>
                  <a:ext cx="191" cy="24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grpSp>
              <p:nvGrpSpPr>
                <p:cNvPr id="26793" name="Group 122"/>
                <p:cNvGrpSpPr>
                  <a:grpSpLocks/>
                </p:cNvGrpSpPr>
                <p:nvPr/>
              </p:nvGrpSpPr>
              <p:grpSpPr bwMode="auto">
                <a:xfrm rot="16200000" flipH="1">
                  <a:off x="2657" y="3281"/>
                  <a:ext cx="62" cy="96"/>
                  <a:chOff x="1827" y="2496"/>
                  <a:chExt cx="93" cy="96"/>
                </a:xfrm>
              </p:grpSpPr>
              <p:sp>
                <p:nvSpPr>
                  <p:cNvPr id="26794" name="door"/>
                  <p:cNvSpPr>
                    <a:spLocks noEditPoints="1" noChangeArrowheads="1"/>
                  </p:cNvSpPr>
                  <p:nvPr/>
                </p:nvSpPr>
                <p:spPr bwMode="auto">
                  <a:xfrm rot="5400000" flipV="1">
                    <a:off x="1827" y="2496"/>
                    <a:ext cx="93" cy="9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2555 w 21600"/>
                      <a:gd name="T10" fmla="*/ 11148 h 21600"/>
                      <a:gd name="T11" fmla="*/ 13471 w 21600"/>
                      <a:gd name="T12" fmla="*/ 20206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>
                        <a:moveTo>
                          <a:pt x="21600" y="21600"/>
                        </a:moveTo>
                        <a:lnTo>
                          <a:pt x="6007" y="127"/>
                        </a:lnTo>
                        <a:lnTo>
                          <a:pt x="4665" y="2541"/>
                        </a:lnTo>
                        <a:lnTo>
                          <a:pt x="3579" y="5209"/>
                        </a:lnTo>
                        <a:lnTo>
                          <a:pt x="2492" y="8259"/>
                        </a:lnTo>
                        <a:lnTo>
                          <a:pt x="1598" y="11308"/>
                        </a:lnTo>
                        <a:lnTo>
                          <a:pt x="959" y="14739"/>
                        </a:lnTo>
                        <a:lnTo>
                          <a:pt x="383" y="18169"/>
                        </a:lnTo>
                        <a:lnTo>
                          <a:pt x="0" y="21600"/>
                        </a:lnTo>
                      </a:path>
                    </a:pathLst>
                  </a:cu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26795" name="Line 124"/>
                  <p:cNvSpPr>
                    <a:spLocks noChangeShapeType="1"/>
                  </p:cNvSpPr>
                  <p:nvPr/>
                </p:nvSpPr>
                <p:spPr bwMode="auto">
                  <a:xfrm>
                    <a:off x="1920" y="2496"/>
                    <a:ext cx="0" cy="96"/>
                  </a:xfrm>
                  <a:prstGeom prst="line">
                    <a:avLst/>
                  </a:prstGeom>
                  <a:noFill/>
                  <a:ln w="158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</p:grpSp>
          <p:sp>
            <p:nvSpPr>
              <p:cNvPr id="26790" name="Text Box 125"/>
              <p:cNvSpPr txBox="1">
                <a:spLocks noChangeArrowheads="1"/>
              </p:cNvSpPr>
              <p:nvPr/>
            </p:nvSpPr>
            <p:spPr bwMode="auto">
              <a:xfrm>
                <a:off x="2525" y="3197"/>
                <a:ext cx="245" cy="1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26673" name="Line 126"/>
            <p:cNvSpPr>
              <a:spLocks noChangeShapeType="1"/>
            </p:cNvSpPr>
            <p:nvPr/>
          </p:nvSpPr>
          <p:spPr bwMode="auto">
            <a:xfrm rot="16200000" flipH="1">
              <a:off x="2808" y="333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74" name="Rectangle 127"/>
            <p:cNvSpPr>
              <a:spLocks noChangeArrowheads="1"/>
            </p:cNvSpPr>
            <p:nvPr/>
          </p:nvSpPr>
          <p:spPr bwMode="auto">
            <a:xfrm flipH="1">
              <a:off x="2736" y="3168"/>
              <a:ext cx="191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26675" name="Group 128"/>
            <p:cNvGrpSpPr>
              <a:grpSpLocks/>
            </p:cNvGrpSpPr>
            <p:nvPr/>
          </p:nvGrpSpPr>
          <p:grpSpPr bwMode="auto">
            <a:xfrm>
              <a:off x="2867" y="3312"/>
              <a:ext cx="62" cy="96"/>
              <a:chOff x="1827" y="2496"/>
              <a:chExt cx="93" cy="96"/>
            </a:xfrm>
          </p:grpSpPr>
          <p:sp>
            <p:nvSpPr>
              <p:cNvPr id="2678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788" name="Line 13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6676" name="Text Box 131"/>
            <p:cNvSpPr txBox="1">
              <a:spLocks noChangeArrowheads="1"/>
            </p:cNvSpPr>
            <p:nvPr/>
          </p:nvSpPr>
          <p:spPr bwMode="auto">
            <a:xfrm>
              <a:off x="2687" y="3196"/>
              <a:ext cx="246" cy="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LAV</a:t>
              </a:r>
            </a:p>
          </p:txBody>
        </p:sp>
        <p:grpSp>
          <p:nvGrpSpPr>
            <p:cNvPr id="26677" name="Group 132"/>
            <p:cNvGrpSpPr>
              <a:grpSpLocks/>
            </p:cNvGrpSpPr>
            <p:nvPr/>
          </p:nvGrpSpPr>
          <p:grpSpPr bwMode="auto">
            <a:xfrm rot="-5400000">
              <a:off x="2184" y="3384"/>
              <a:ext cx="96" cy="144"/>
              <a:chOff x="1827" y="2496"/>
              <a:chExt cx="93" cy="96"/>
            </a:xfrm>
          </p:grpSpPr>
          <p:sp>
            <p:nvSpPr>
              <p:cNvPr id="2678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786" name="Line 13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6678" name="Line 135"/>
            <p:cNvSpPr>
              <a:spLocks noChangeShapeType="1"/>
            </p:cNvSpPr>
            <p:nvPr/>
          </p:nvSpPr>
          <p:spPr bwMode="auto">
            <a:xfrm>
              <a:off x="2112" y="24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6679" name="Group 136"/>
            <p:cNvGrpSpPr>
              <a:grpSpLocks/>
            </p:cNvGrpSpPr>
            <p:nvPr/>
          </p:nvGrpSpPr>
          <p:grpSpPr bwMode="auto">
            <a:xfrm rot="5400000" flipH="1">
              <a:off x="2424" y="3384"/>
              <a:ext cx="96" cy="144"/>
              <a:chOff x="1827" y="2496"/>
              <a:chExt cx="93" cy="96"/>
            </a:xfrm>
          </p:grpSpPr>
          <p:sp>
            <p:nvSpPr>
              <p:cNvPr id="2678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784" name="Line 13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6680" name="Group 139"/>
            <p:cNvGrpSpPr>
              <a:grpSpLocks/>
            </p:cNvGrpSpPr>
            <p:nvPr/>
          </p:nvGrpSpPr>
          <p:grpSpPr bwMode="auto">
            <a:xfrm rot="-5400000">
              <a:off x="2952" y="3384"/>
              <a:ext cx="96" cy="144"/>
              <a:chOff x="1827" y="2496"/>
              <a:chExt cx="93" cy="96"/>
            </a:xfrm>
          </p:grpSpPr>
          <p:sp>
            <p:nvSpPr>
              <p:cNvPr id="2678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782" name="Line 14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6681" name="Group 142"/>
            <p:cNvGrpSpPr>
              <a:grpSpLocks/>
            </p:cNvGrpSpPr>
            <p:nvPr/>
          </p:nvGrpSpPr>
          <p:grpSpPr bwMode="auto">
            <a:xfrm rot="5400000" flipH="1">
              <a:off x="3192" y="3384"/>
              <a:ext cx="96" cy="144"/>
              <a:chOff x="1827" y="2496"/>
              <a:chExt cx="93" cy="96"/>
            </a:xfrm>
          </p:grpSpPr>
          <p:sp>
            <p:nvSpPr>
              <p:cNvPr id="2677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780" name="Line 14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6682" name="Text Box 145"/>
            <p:cNvSpPr txBox="1">
              <a:spLocks noChangeArrowheads="1"/>
            </p:cNvSpPr>
            <p:nvPr/>
          </p:nvSpPr>
          <p:spPr bwMode="auto">
            <a:xfrm>
              <a:off x="2063" y="2784"/>
              <a:ext cx="721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26683" name="Text Box 146"/>
            <p:cNvSpPr txBox="1">
              <a:spLocks noChangeArrowheads="1"/>
            </p:cNvSpPr>
            <p:nvPr/>
          </p:nvSpPr>
          <p:spPr bwMode="auto">
            <a:xfrm>
              <a:off x="1536" y="3552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26684" name="Text Box 147"/>
            <p:cNvSpPr txBox="1">
              <a:spLocks noChangeArrowheads="1"/>
            </p:cNvSpPr>
            <p:nvPr/>
          </p:nvSpPr>
          <p:spPr bwMode="auto">
            <a:xfrm>
              <a:off x="2209" y="3552"/>
              <a:ext cx="719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26685" name="Text Box 148"/>
            <p:cNvSpPr txBox="1">
              <a:spLocks noChangeArrowheads="1"/>
            </p:cNvSpPr>
            <p:nvPr/>
          </p:nvSpPr>
          <p:spPr bwMode="auto">
            <a:xfrm>
              <a:off x="2544" y="3552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26686" name="Text Box 149"/>
            <p:cNvSpPr txBox="1">
              <a:spLocks noChangeArrowheads="1"/>
            </p:cNvSpPr>
            <p:nvPr/>
          </p:nvSpPr>
          <p:spPr bwMode="auto">
            <a:xfrm>
              <a:off x="3264" y="3552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26687" name="Text Box 150"/>
            <p:cNvSpPr txBox="1">
              <a:spLocks noChangeArrowheads="1"/>
            </p:cNvSpPr>
            <p:nvPr/>
          </p:nvSpPr>
          <p:spPr bwMode="auto">
            <a:xfrm>
              <a:off x="3264" y="2976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Kitchen/Dining</a:t>
              </a:r>
            </a:p>
          </p:txBody>
        </p:sp>
        <p:sp>
          <p:nvSpPr>
            <p:cNvPr id="26688" name="Text Box 151"/>
            <p:cNvSpPr txBox="1">
              <a:spLocks noChangeArrowheads="1"/>
            </p:cNvSpPr>
            <p:nvPr/>
          </p:nvSpPr>
          <p:spPr bwMode="auto">
            <a:xfrm>
              <a:off x="2687" y="2784"/>
              <a:ext cx="721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grpSp>
          <p:nvGrpSpPr>
            <p:cNvPr id="26689" name="Group 152"/>
            <p:cNvGrpSpPr>
              <a:grpSpLocks/>
            </p:cNvGrpSpPr>
            <p:nvPr/>
          </p:nvGrpSpPr>
          <p:grpSpPr bwMode="auto">
            <a:xfrm rot="-5400000">
              <a:off x="2568" y="2472"/>
              <a:ext cx="96" cy="144"/>
              <a:chOff x="1827" y="2496"/>
              <a:chExt cx="93" cy="96"/>
            </a:xfrm>
          </p:grpSpPr>
          <p:sp>
            <p:nvSpPr>
              <p:cNvPr id="2677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778" name="Line 15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6690" name="Group 155"/>
            <p:cNvGrpSpPr>
              <a:grpSpLocks/>
            </p:cNvGrpSpPr>
            <p:nvPr/>
          </p:nvGrpSpPr>
          <p:grpSpPr bwMode="auto">
            <a:xfrm rot="5400000" flipH="1">
              <a:off x="2808" y="2472"/>
              <a:ext cx="96" cy="144"/>
              <a:chOff x="1827" y="2496"/>
              <a:chExt cx="93" cy="96"/>
            </a:xfrm>
          </p:grpSpPr>
          <p:sp>
            <p:nvSpPr>
              <p:cNvPr id="2677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776" name="Line 15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6691" name="Line 158"/>
            <p:cNvSpPr>
              <a:spLocks noChangeShapeType="1"/>
            </p:cNvSpPr>
            <p:nvPr/>
          </p:nvSpPr>
          <p:spPr bwMode="auto">
            <a:xfrm>
              <a:off x="1584" y="1728"/>
              <a:ext cx="8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92" name="Line 159"/>
            <p:cNvSpPr>
              <a:spLocks noChangeShapeType="1"/>
            </p:cNvSpPr>
            <p:nvPr/>
          </p:nvSpPr>
          <p:spPr bwMode="auto">
            <a:xfrm>
              <a:off x="3120" y="1728"/>
              <a:ext cx="8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93" name="Line 160"/>
            <p:cNvSpPr>
              <a:spLocks noChangeShapeType="1"/>
            </p:cNvSpPr>
            <p:nvPr/>
          </p:nvSpPr>
          <p:spPr bwMode="auto">
            <a:xfrm>
              <a:off x="3120" y="1728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94" name="Line 161"/>
            <p:cNvSpPr>
              <a:spLocks noChangeShapeType="1"/>
            </p:cNvSpPr>
            <p:nvPr/>
          </p:nvSpPr>
          <p:spPr bwMode="auto">
            <a:xfrm>
              <a:off x="2448" y="1728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95" name="Line 162"/>
            <p:cNvSpPr>
              <a:spLocks noChangeShapeType="1"/>
            </p:cNvSpPr>
            <p:nvPr/>
          </p:nvSpPr>
          <p:spPr bwMode="auto">
            <a:xfrm>
              <a:off x="1968" y="211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696" name="Text Box 163"/>
            <p:cNvSpPr txBox="1">
              <a:spLocks noChangeArrowheads="1"/>
            </p:cNvSpPr>
            <p:nvPr/>
          </p:nvSpPr>
          <p:spPr bwMode="auto">
            <a:xfrm>
              <a:off x="1536" y="2026"/>
              <a:ext cx="48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sp>
          <p:nvSpPr>
            <p:cNvPr id="26697" name="Text Box 164"/>
            <p:cNvSpPr txBox="1">
              <a:spLocks noChangeArrowheads="1"/>
            </p:cNvSpPr>
            <p:nvPr/>
          </p:nvSpPr>
          <p:spPr bwMode="auto">
            <a:xfrm>
              <a:off x="1728" y="1824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26698" name="Line 165"/>
            <p:cNvSpPr>
              <a:spLocks noChangeShapeType="1"/>
            </p:cNvSpPr>
            <p:nvPr/>
          </p:nvSpPr>
          <p:spPr bwMode="auto">
            <a:xfrm>
              <a:off x="1968" y="2112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6699" name="Group 166"/>
            <p:cNvGrpSpPr>
              <a:grpSpLocks/>
            </p:cNvGrpSpPr>
            <p:nvPr/>
          </p:nvGrpSpPr>
          <p:grpSpPr bwMode="auto">
            <a:xfrm rot="10800000" flipH="1">
              <a:off x="2352" y="1776"/>
              <a:ext cx="96" cy="144"/>
              <a:chOff x="1827" y="2496"/>
              <a:chExt cx="93" cy="96"/>
            </a:xfrm>
          </p:grpSpPr>
          <p:sp>
            <p:nvSpPr>
              <p:cNvPr id="2677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774" name="Line 16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6700" name="Group 169"/>
            <p:cNvGrpSpPr>
              <a:grpSpLocks/>
            </p:cNvGrpSpPr>
            <p:nvPr/>
          </p:nvGrpSpPr>
          <p:grpSpPr bwMode="auto">
            <a:xfrm rot="5400000" flipV="1">
              <a:off x="2328" y="1992"/>
              <a:ext cx="96" cy="144"/>
              <a:chOff x="1827" y="2496"/>
              <a:chExt cx="93" cy="96"/>
            </a:xfrm>
          </p:grpSpPr>
          <p:sp>
            <p:nvSpPr>
              <p:cNvPr id="2677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772" name="Line 17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6701" name="Group 172"/>
            <p:cNvGrpSpPr>
              <a:grpSpLocks/>
            </p:cNvGrpSpPr>
            <p:nvPr/>
          </p:nvGrpSpPr>
          <p:grpSpPr bwMode="auto">
            <a:xfrm>
              <a:off x="1920" y="2256"/>
              <a:ext cx="245" cy="240"/>
              <a:chOff x="1920" y="2256"/>
              <a:chExt cx="245" cy="240"/>
            </a:xfrm>
          </p:grpSpPr>
          <p:sp>
            <p:nvSpPr>
              <p:cNvPr id="26765" name="Line 173"/>
              <p:cNvSpPr>
                <a:spLocks noChangeShapeType="1"/>
              </p:cNvSpPr>
              <p:nvPr/>
            </p:nvSpPr>
            <p:spPr bwMode="auto">
              <a:xfrm rot="16200000" flipH="1">
                <a:off x="2040" y="2424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766" name="Rectangle 174"/>
              <p:cNvSpPr>
                <a:spLocks noChangeArrowheads="1"/>
              </p:cNvSpPr>
              <p:nvPr/>
            </p:nvSpPr>
            <p:spPr bwMode="auto">
              <a:xfrm flipH="1">
                <a:off x="1968" y="2256"/>
                <a:ext cx="191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26767" name="Group 175"/>
              <p:cNvGrpSpPr>
                <a:grpSpLocks/>
              </p:cNvGrpSpPr>
              <p:nvPr/>
            </p:nvGrpSpPr>
            <p:grpSpPr bwMode="auto">
              <a:xfrm>
                <a:off x="2099" y="2400"/>
                <a:ext cx="62" cy="96"/>
                <a:chOff x="1827" y="2496"/>
                <a:chExt cx="93" cy="96"/>
              </a:xfrm>
            </p:grpSpPr>
            <p:sp>
              <p:nvSpPr>
                <p:cNvPr id="26769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770" name="Line 17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6768" name="Text Box 178"/>
              <p:cNvSpPr txBox="1">
                <a:spLocks noChangeArrowheads="1"/>
              </p:cNvSpPr>
              <p:nvPr/>
            </p:nvSpPr>
            <p:spPr bwMode="auto">
              <a:xfrm>
                <a:off x="1920" y="2285"/>
                <a:ext cx="245" cy="1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grpSp>
          <p:nvGrpSpPr>
            <p:cNvPr id="26702" name="Group 179"/>
            <p:cNvGrpSpPr>
              <a:grpSpLocks/>
            </p:cNvGrpSpPr>
            <p:nvPr/>
          </p:nvGrpSpPr>
          <p:grpSpPr bwMode="auto">
            <a:xfrm rot="10800000">
              <a:off x="3120" y="1776"/>
              <a:ext cx="96" cy="144"/>
              <a:chOff x="1827" y="2496"/>
              <a:chExt cx="93" cy="96"/>
            </a:xfrm>
          </p:grpSpPr>
          <p:sp>
            <p:nvSpPr>
              <p:cNvPr id="2676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764" name="Line 18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6703" name="Line 182"/>
            <p:cNvSpPr>
              <a:spLocks noChangeShapeType="1"/>
            </p:cNvSpPr>
            <p:nvPr/>
          </p:nvSpPr>
          <p:spPr bwMode="auto">
            <a:xfrm>
              <a:off x="3120" y="2112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704" name="Line 183"/>
            <p:cNvSpPr>
              <a:spLocks noChangeShapeType="1"/>
            </p:cNvSpPr>
            <p:nvPr/>
          </p:nvSpPr>
          <p:spPr bwMode="auto">
            <a:xfrm>
              <a:off x="3600" y="211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6705" name="Group 184"/>
            <p:cNvGrpSpPr>
              <a:grpSpLocks/>
            </p:cNvGrpSpPr>
            <p:nvPr/>
          </p:nvGrpSpPr>
          <p:grpSpPr bwMode="auto">
            <a:xfrm>
              <a:off x="3389" y="2256"/>
              <a:ext cx="245" cy="240"/>
              <a:chOff x="2525" y="3168"/>
              <a:chExt cx="245" cy="240"/>
            </a:xfrm>
          </p:grpSpPr>
          <p:grpSp>
            <p:nvGrpSpPr>
              <p:cNvPr id="26756" name="Group 185"/>
              <p:cNvGrpSpPr>
                <a:grpSpLocks/>
              </p:cNvGrpSpPr>
              <p:nvPr/>
            </p:nvGrpSpPr>
            <p:grpSpPr bwMode="auto">
              <a:xfrm rot="5400000">
                <a:off x="2520" y="3191"/>
                <a:ext cx="240" cy="193"/>
                <a:chOff x="2496" y="3167"/>
                <a:chExt cx="240" cy="193"/>
              </a:xfrm>
            </p:grpSpPr>
            <p:sp>
              <p:nvSpPr>
                <p:cNvPr id="26758" name="Line 186"/>
                <p:cNvSpPr>
                  <a:spLocks noChangeShapeType="1"/>
                </p:cNvSpPr>
                <p:nvPr/>
              </p:nvSpPr>
              <p:spPr bwMode="auto">
                <a:xfrm>
                  <a:off x="2736" y="3167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759" name="Rectangle 187"/>
                <p:cNvSpPr>
                  <a:spLocks noChangeArrowheads="1"/>
                </p:cNvSpPr>
                <p:nvPr/>
              </p:nvSpPr>
              <p:spPr bwMode="auto">
                <a:xfrm rot="-5400000">
                  <a:off x="2520" y="3143"/>
                  <a:ext cx="191" cy="24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grpSp>
              <p:nvGrpSpPr>
                <p:cNvPr id="26760" name="Group 188"/>
                <p:cNvGrpSpPr>
                  <a:grpSpLocks/>
                </p:cNvGrpSpPr>
                <p:nvPr/>
              </p:nvGrpSpPr>
              <p:grpSpPr bwMode="auto">
                <a:xfrm rot="16200000" flipH="1">
                  <a:off x="2657" y="3281"/>
                  <a:ext cx="62" cy="96"/>
                  <a:chOff x="1827" y="2496"/>
                  <a:chExt cx="93" cy="96"/>
                </a:xfrm>
              </p:grpSpPr>
              <p:sp>
                <p:nvSpPr>
                  <p:cNvPr id="26761" name="door"/>
                  <p:cNvSpPr>
                    <a:spLocks noEditPoints="1" noChangeArrowheads="1"/>
                  </p:cNvSpPr>
                  <p:nvPr/>
                </p:nvSpPr>
                <p:spPr bwMode="auto">
                  <a:xfrm rot="5400000" flipV="1">
                    <a:off x="1827" y="2496"/>
                    <a:ext cx="93" cy="9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2555 w 21600"/>
                      <a:gd name="T10" fmla="*/ 11148 h 21600"/>
                      <a:gd name="T11" fmla="*/ 13471 w 21600"/>
                      <a:gd name="T12" fmla="*/ 20206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>
                        <a:moveTo>
                          <a:pt x="21600" y="21600"/>
                        </a:moveTo>
                        <a:lnTo>
                          <a:pt x="6007" y="127"/>
                        </a:lnTo>
                        <a:lnTo>
                          <a:pt x="4665" y="2541"/>
                        </a:lnTo>
                        <a:lnTo>
                          <a:pt x="3579" y="5209"/>
                        </a:lnTo>
                        <a:lnTo>
                          <a:pt x="2492" y="8259"/>
                        </a:lnTo>
                        <a:lnTo>
                          <a:pt x="1598" y="11308"/>
                        </a:lnTo>
                        <a:lnTo>
                          <a:pt x="959" y="14739"/>
                        </a:lnTo>
                        <a:lnTo>
                          <a:pt x="383" y="18169"/>
                        </a:lnTo>
                        <a:lnTo>
                          <a:pt x="0" y="21600"/>
                        </a:lnTo>
                      </a:path>
                    </a:pathLst>
                  </a:cu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26762" name="Line 190"/>
                  <p:cNvSpPr>
                    <a:spLocks noChangeShapeType="1"/>
                  </p:cNvSpPr>
                  <p:nvPr/>
                </p:nvSpPr>
                <p:spPr bwMode="auto">
                  <a:xfrm>
                    <a:off x="1920" y="2496"/>
                    <a:ext cx="0" cy="96"/>
                  </a:xfrm>
                  <a:prstGeom prst="line">
                    <a:avLst/>
                  </a:prstGeom>
                  <a:noFill/>
                  <a:ln w="158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</p:grpSp>
          <p:sp>
            <p:nvSpPr>
              <p:cNvPr id="26757" name="Text Box 191"/>
              <p:cNvSpPr txBox="1">
                <a:spLocks noChangeArrowheads="1"/>
              </p:cNvSpPr>
              <p:nvPr/>
            </p:nvSpPr>
            <p:spPr bwMode="auto">
              <a:xfrm>
                <a:off x="2525" y="3197"/>
                <a:ext cx="245" cy="1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grpSp>
          <p:nvGrpSpPr>
            <p:cNvPr id="26706" name="Group 192"/>
            <p:cNvGrpSpPr>
              <a:grpSpLocks/>
            </p:cNvGrpSpPr>
            <p:nvPr/>
          </p:nvGrpSpPr>
          <p:grpSpPr bwMode="auto">
            <a:xfrm rot="-5400000" flipH="1" flipV="1">
              <a:off x="3144" y="1992"/>
              <a:ext cx="96" cy="144"/>
              <a:chOff x="1827" y="2496"/>
              <a:chExt cx="93" cy="96"/>
            </a:xfrm>
          </p:grpSpPr>
          <p:sp>
            <p:nvSpPr>
              <p:cNvPr id="2675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755" name="Line 19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6707" name="Text Box 195"/>
            <p:cNvSpPr txBox="1">
              <a:spLocks noChangeArrowheads="1"/>
            </p:cNvSpPr>
            <p:nvPr/>
          </p:nvSpPr>
          <p:spPr bwMode="auto">
            <a:xfrm>
              <a:off x="1872" y="2112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26708" name="Text Box 196"/>
            <p:cNvSpPr txBox="1">
              <a:spLocks noChangeArrowheads="1"/>
            </p:cNvSpPr>
            <p:nvPr/>
          </p:nvSpPr>
          <p:spPr bwMode="auto">
            <a:xfrm>
              <a:off x="2928" y="2112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26709" name="Text Box 197"/>
            <p:cNvSpPr txBox="1">
              <a:spLocks noChangeArrowheads="1"/>
            </p:cNvSpPr>
            <p:nvPr/>
          </p:nvSpPr>
          <p:spPr bwMode="auto">
            <a:xfrm>
              <a:off x="3120" y="1824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26710" name="Text Box 198"/>
            <p:cNvSpPr txBox="1">
              <a:spLocks noChangeArrowheads="1"/>
            </p:cNvSpPr>
            <p:nvPr/>
          </p:nvSpPr>
          <p:spPr bwMode="auto">
            <a:xfrm>
              <a:off x="3504" y="2026"/>
              <a:ext cx="48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sp>
          <p:nvSpPr>
            <p:cNvPr id="26711" name="Line 199"/>
            <p:cNvSpPr>
              <a:spLocks noChangeShapeType="1"/>
            </p:cNvSpPr>
            <p:nvPr/>
          </p:nvSpPr>
          <p:spPr bwMode="auto">
            <a:xfrm>
              <a:off x="2304" y="33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712" name="Line 200"/>
            <p:cNvSpPr>
              <a:spLocks noChangeShapeType="1"/>
            </p:cNvSpPr>
            <p:nvPr/>
          </p:nvSpPr>
          <p:spPr bwMode="auto">
            <a:xfrm>
              <a:off x="3264" y="33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6713" name="Group 201"/>
            <p:cNvGrpSpPr>
              <a:grpSpLocks/>
            </p:cNvGrpSpPr>
            <p:nvPr/>
          </p:nvGrpSpPr>
          <p:grpSpPr bwMode="auto">
            <a:xfrm rot="10800000" flipH="1" flipV="1">
              <a:off x="2208" y="1536"/>
              <a:ext cx="96" cy="144"/>
              <a:chOff x="1827" y="2496"/>
              <a:chExt cx="93" cy="96"/>
            </a:xfrm>
          </p:grpSpPr>
          <p:sp>
            <p:nvSpPr>
              <p:cNvPr id="2675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753" name="Line 20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6714" name="Group 204"/>
            <p:cNvGrpSpPr>
              <a:grpSpLocks/>
            </p:cNvGrpSpPr>
            <p:nvPr/>
          </p:nvGrpSpPr>
          <p:grpSpPr bwMode="auto">
            <a:xfrm rot="10800000" flipV="1">
              <a:off x="3264" y="1536"/>
              <a:ext cx="96" cy="144"/>
              <a:chOff x="1827" y="2496"/>
              <a:chExt cx="93" cy="96"/>
            </a:xfrm>
          </p:grpSpPr>
          <p:sp>
            <p:nvSpPr>
              <p:cNvPr id="2675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751" name="Line 20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6715" name="Line 207"/>
            <p:cNvSpPr>
              <a:spLocks noChangeShapeType="1"/>
            </p:cNvSpPr>
            <p:nvPr/>
          </p:nvSpPr>
          <p:spPr bwMode="auto">
            <a:xfrm>
              <a:off x="1584" y="816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716" name="Line 208"/>
            <p:cNvSpPr>
              <a:spLocks noChangeShapeType="1"/>
            </p:cNvSpPr>
            <p:nvPr/>
          </p:nvSpPr>
          <p:spPr bwMode="auto">
            <a:xfrm>
              <a:off x="3264" y="816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6717" name="Group 209"/>
            <p:cNvGrpSpPr>
              <a:grpSpLocks/>
            </p:cNvGrpSpPr>
            <p:nvPr/>
          </p:nvGrpSpPr>
          <p:grpSpPr bwMode="auto">
            <a:xfrm rot="5400000" flipV="1">
              <a:off x="2184" y="696"/>
              <a:ext cx="96" cy="144"/>
              <a:chOff x="1827" y="2496"/>
              <a:chExt cx="93" cy="96"/>
            </a:xfrm>
          </p:grpSpPr>
          <p:sp>
            <p:nvSpPr>
              <p:cNvPr id="2674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749" name="Line 21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26718" name="Group 212"/>
            <p:cNvGrpSpPr>
              <a:grpSpLocks/>
            </p:cNvGrpSpPr>
            <p:nvPr/>
          </p:nvGrpSpPr>
          <p:grpSpPr bwMode="auto">
            <a:xfrm rot="-5400000" flipH="1" flipV="1">
              <a:off x="3288" y="696"/>
              <a:ext cx="96" cy="144"/>
              <a:chOff x="1827" y="2496"/>
              <a:chExt cx="93" cy="96"/>
            </a:xfrm>
          </p:grpSpPr>
          <p:sp>
            <p:nvSpPr>
              <p:cNvPr id="2674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747" name="Line 21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26719" name="Line 215"/>
            <p:cNvSpPr>
              <a:spLocks noChangeShapeType="1"/>
            </p:cNvSpPr>
            <p:nvPr/>
          </p:nvSpPr>
          <p:spPr bwMode="auto">
            <a:xfrm>
              <a:off x="1968" y="816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720" name="Line 216"/>
            <p:cNvSpPr>
              <a:spLocks noChangeShapeType="1"/>
            </p:cNvSpPr>
            <p:nvPr/>
          </p:nvSpPr>
          <p:spPr bwMode="auto">
            <a:xfrm>
              <a:off x="1968" y="1488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6721" name="Group 217"/>
            <p:cNvGrpSpPr>
              <a:grpSpLocks/>
            </p:cNvGrpSpPr>
            <p:nvPr/>
          </p:nvGrpSpPr>
          <p:grpSpPr bwMode="auto">
            <a:xfrm>
              <a:off x="3840" y="528"/>
              <a:ext cx="245" cy="240"/>
              <a:chOff x="2208" y="336"/>
              <a:chExt cx="245" cy="240"/>
            </a:xfrm>
          </p:grpSpPr>
          <p:sp>
            <p:nvSpPr>
              <p:cNvPr id="26740" name="Line 218"/>
              <p:cNvSpPr>
                <a:spLocks noChangeShapeType="1"/>
              </p:cNvSpPr>
              <p:nvPr/>
            </p:nvSpPr>
            <p:spPr bwMode="auto">
              <a:xfrm rot="16200000" flipH="1">
                <a:off x="2328" y="504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741" name="Rectangle 219"/>
              <p:cNvSpPr>
                <a:spLocks noChangeArrowheads="1"/>
              </p:cNvSpPr>
              <p:nvPr/>
            </p:nvSpPr>
            <p:spPr bwMode="auto">
              <a:xfrm flipH="1">
                <a:off x="2256" y="336"/>
                <a:ext cx="191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26742" name="Group 220"/>
              <p:cNvGrpSpPr>
                <a:grpSpLocks/>
              </p:cNvGrpSpPr>
              <p:nvPr/>
            </p:nvGrpSpPr>
            <p:grpSpPr bwMode="auto">
              <a:xfrm flipH="1">
                <a:off x="2256" y="480"/>
                <a:ext cx="62" cy="96"/>
                <a:chOff x="1827" y="2496"/>
                <a:chExt cx="93" cy="96"/>
              </a:xfrm>
            </p:grpSpPr>
            <p:sp>
              <p:nvSpPr>
                <p:cNvPr id="26744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745" name="Line 222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6743" name="Text Box 223"/>
              <p:cNvSpPr txBox="1">
                <a:spLocks noChangeArrowheads="1"/>
              </p:cNvSpPr>
              <p:nvPr/>
            </p:nvSpPr>
            <p:spPr bwMode="auto">
              <a:xfrm>
                <a:off x="2208" y="336"/>
                <a:ext cx="245" cy="1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26722" name="Text Box 224"/>
            <p:cNvSpPr txBox="1">
              <a:spLocks noChangeArrowheads="1"/>
            </p:cNvSpPr>
            <p:nvPr/>
          </p:nvSpPr>
          <p:spPr bwMode="auto">
            <a:xfrm>
              <a:off x="1632" y="1104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26723" name="Text Box 225"/>
            <p:cNvSpPr txBox="1">
              <a:spLocks noChangeArrowheads="1"/>
            </p:cNvSpPr>
            <p:nvPr/>
          </p:nvSpPr>
          <p:spPr bwMode="auto">
            <a:xfrm>
              <a:off x="1536" y="1248"/>
              <a:ext cx="48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sp>
          <p:nvSpPr>
            <p:cNvPr id="26724" name="Text Box 226"/>
            <p:cNvSpPr txBox="1">
              <a:spLocks noChangeArrowheads="1"/>
            </p:cNvSpPr>
            <p:nvPr/>
          </p:nvSpPr>
          <p:spPr bwMode="auto">
            <a:xfrm>
              <a:off x="1488" y="480"/>
              <a:ext cx="721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26725" name="Text Box 227"/>
            <p:cNvSpPr txBox="1">
              <a:spLocks noChangeArrowheads="1"/>
            </p:cNvSpPr>
            <p:nvPr/>
          </p:nvSpPr>
          <p:spPr bwMode="auto">
            <a:xfrm>
              <a:off x="3311" y="480"/>
              <a:ext cx="721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26726" name="Text Box 228"/>
            <p:cNvSpPr txBox="1">
              <a:spLocks noChangeArrowheads="1"/>
            </p:cNvSpPr>
            <p:nvPr/>
          </p:nvSpPr>
          <p:spPr bwMode="auto">
            <a:xfrm>
              <a:off x="3168" y="1104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26727" name="Line 229"/>
            <p:cNvSpPr>
              <a:spLocks noChangeShapeType="1"/>
            </p:cNvSpPr>
            <p:nvPr/>
          </p:nvSpPr>
          <p:spPr bwMode="auto">
            <a:xfrm>
              <a:off x="3552" y="816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728" name="Line 230"/>
            <p:cNvSpPr>
              <a:spLocks noChangeShapeType="1"/>
            </p:cNvSpPr>
            <p:nvPr/>
          </p:nvSpPr>
          <p:spPr bwMode="auto">
            <a:xfrm>
              <a:off x="3552" y="1488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729" name="Text Box 231"/>
            <p:cNvSpPr txBox="1">
              <a:spLocks noChangeArrowheads="1"/>
            </p:cNvSpPr>
            <p:nvPr/>
          </p:nvSpPr>
          <p:spPr bwMode="auto">
            <a:xfrm>
              <a:off x="3504" y="1296"/>
              <a:ext cx="48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grpSp>
          <p:nvGrpSpPr>
            <p:cNvPr id="26730" name="Group 232"/>
            <p:cNvGrpSpPr>
              <a:grpSpLocks/>
            </p:cNvGrpSpPr>
            <p:nvPr/>
          </p:nvGrpSpPr>
          <p:grpSpPr bwMode="auto">
            <a:xfrm flipH="1">
              <a:off x="1436" y="528"/>
              <a:ext cx="245" cy="240"/>
              <a:chOff x="2209" y="336"/>
              <a:chExt cx="245" cy="240"/>
            </a:xfrm>
          </p:grpSpPr>
          <p:sp>
            <p:nvSpPr>
              <p:cNvPr id="26734" name="Line 233"/>
              <p:cNvSpPr>
                <a:spLocks noChangeShapeType="1"/>
              </p:cNvSpPr>
              <p:nvPr/>
            </p:nvSpPr>
            <p:spPr bwMode="auto">
              <a:xfrm rot="16200000" flipH="1">
                <a:off x="2328" y="504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735" name="Rectangle 234"/>
              <p:cNvSpPr>
                <a:spLocks noChangeArrowheads="1"/>
              </p:cNvSpPr>
              <p:nvPr/>
            </p:nvSpPr>
            <p:spPr bwMode="auto">
              <a:xfrm flipH="1">
                <a:off x="2256" y="336"/>
                <a:ext cx="191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26736" name="Group 235"/>
              <p:cNvGrpSpPr>
                <a:grpSpLocks/>
              </p:cNvGrpSpPr>
              <p:nvPr/>
            </p:nvGrpSpPr>
            <p:grpSpPr bwMode="auto">
              <a:xfrm flipH="1">
                <a:off x="2256" y="480"/>
                <a:ext cx="62" cy="96"/>
                <a:chOff x="1827" y="2496"/>
                <a:chExt cx="93" cy="96"/>
              </a:xfrm>
            </p:grpSpPr>
            <p:sp>
              <p:nvSpPr>
                <p:cNvPr id="26738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739" name="Line 23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6737" name="Text Box 238"/>
              <p:cNvSpPr txBox="1">
                <a:spLocks noChangeArrowheads="1"/>
              </p:cNvSpPr>
              <p:nvPr/>
            </p:nvSpPr>
            <p:spPr bwMode="auto">
              <a:xfrm>
                <a:off x="2209" y="336"/>
                <a:ext cx="245" cy="1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26731" name="Line 239"/>
            <p:cNvSpPr>
              <a:spLocks noChangeShapeType="1"/>
            </p:cNvSpPr>
            <p:nvPr/>
          </p:nvSpPr>
          <p:spPr bwMode="auto">
            <a:xfrm>
              <a:off x="2304" y="336"/>
              <a:ext cx="96" cy="0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732" name="Text Box 240"/>
            <p:cNvSpPr txBox="1">
              <a:spLocks noChangeArrowheads="1"/>
            </p:cNvSpPr>
            <p:nvPr/>
          </p:nvSpPr>
          <p:spPr bwMode="auto">
            <a:xfrm>
              <a:off x="2016" y="96"/>
              <a:ext cx="72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Standpipe Hookup</a:t>
              </a:r>
            </a:p>
          </p:txBody>
        </p:sp>
        <p:sp>
          <p:nvSpPr>
            <p:cNvPr id="26733" name="Oval 242"/>
            <p:cNvSpPr>
              <a:spLocks noChangeArrowheads="1"/>
            </p:cNvSpPr>
            <p:nvPr/>
          </p:nvSpPr>
          <p:spPr bwMode="auto">
            <a:xfrm>
              <a:off x="2256" y="3600"/>
              <a:ext cx="96" cy="2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aphicFrame>
        <p:nvGraphicFramePr>
          <p:cNvPr id="26626" name="Object 1024" descr="This is a picture of the burn time clock showing 14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8879454"/>
              </p:ext>
            </p:extLst>
          </p:nvPr>
        </p:nvGraphicFramePr>
        <p:xfrm>
          <a:off x="1295400" y="5734050"/>
          <a:ext cx="5818188" cy="105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4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5734050"/>
                        <a:ext cx="5818188" cy="10556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1" name="Text Box 244"/>
          <p:cNvSpPr txBox="1">
            <a:spLocks noChangeArrowheads="1"/>
          </p:cNvSpPr>
          <p:nvPr/>
        </p:nvSpPr>
        <p:spPr bwMode="auto">
          <a:xfrm>
            <a:off x="5962650" y="5562600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#5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1532538C-7CCA-42E9-A36F-FD69216C1146}" type="slidenum">
              <a:rPr lang="en-US"/>
              <a:pPr>
                <a:defRPr/>
              </a:pPr>
              <a:t>186</a:t>
            </a:fld>
            <a:endParaRPr lang="en-US" dirty="0"/>
          </a:p>
        </p:txBody>
      </p:sp>
      <p:sp>
        <p:nvSpPr>
          <p:cNvPr id="67587" name="Rectangle 72"/>
          <p:cNvSpPr>
            <a:spLocks noChangeArrowheads="1"/>
          </p:cNvSpPr>
          <p:nvPr/>
        </p:nvSpPr>
        <p:spPr bwMode="auto">
          <a:xfrm>
            <a:off x="1600200" y="0"/>
            <a:ext cx="5791200" cy="6553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7588" name="Line 2"/>
          <p:cNvSpPr>
            <a:spLocks noChangeShapeType="1"/>
          </p:cNvSpPr>
          <p:nvPr/>
        </p:nvSpPr>
        <p:spPr bwMode="auto">
          <a:xfrm>
            <a:off x="1981200" y="61722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7589" name="Line 3"/>
          <p:cNvSpPr>
            <a:spLocks noChangeShapeType="1"/>
          </p:cNvSpPr>
          <p:nvPr/>
        </p:nvSpPr>
        <p:spPr bwMode="auto">
          <a:xfrm>
            <a:off x="1981200" y="5334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7590" name="Line 4"/>
          <p:cNvSpPr>
            <a:spLocks noChangeShapeType="1"/>
          </p:cNvSpPr>
          <p:nvPr/>
        </p:nvSpPr>
        <p:spPr bwMode="auto">
          <a:xfrm flipV="1">
            <a:off x="6172200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7591" name="Line 5"/>
          <p:cNvSpPr>
            <a:spLocks noChangeShapeType="1"/>
          </p:cNvSpPr>
          <p:nvPr/>
        </p:nvSpPr>
        <p:spPr bwMode="auto">
          <a:xfrm>
            <a:off x="19812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7592" name="Line 6"/>
          <p:cNvSpPr>
            <a:spLocks noChangeShapeType="1"/>
          </p:cNvSpPr>
          <p:nvPr/>
        </p:nvSpPr>
        <p:spPr bwMode="auto">
          <a:xfrm>
            <a:off x="19812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7593" name="Line 7"/>
          <p:cNvSpPr>
            <a:spLocks noChangeShapeType="1"/>
          </p:cNvSpPr>
          <p:nvPr/>
        </p:nvSpPr>
        <p:spPr bwMode="auto">
          <a:xfrm>
            <a:off x="59436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7594" name="Line 8"/>
          <p:cNvSpPr>
            <a:spLocks noChangeShapeType="1"/>
          </p:cNvSpPr>
          <p:nvPr/>
        </p:nvSpPr>
        <p:spPr bwMode="auto">
          <a:xfrm>
            <a:off x="59436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7595" name="Line 9"/>
          <p:cNvSpPr>
            <a:spLocks noChangeShapeType="1"/>
          </p:cNvSpPr>
          <p:nvPr/>
        </p:nvSpPr>
        <p:spPr bwMode="auto">
          <a:xfrm>
            <a:off x="2209800" y="1219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7596" name="Line 10"/>
          <p:cNvSpPr>
            <a:spLocks noChangeShapeType="1"/>
          </p:cNvSpPr>
          <p:nvPr/>
        </p:nvSpPr>
        <p:spPr bwMode="auto">
          <a:xfrm>
            <a:off x="5943600" y="1219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7597" name="Line 11"/>
          <p:cNvSpPr>
            <a:spLocks noChangeShapeType="1"/>
          </p:cNvSpPr>
          <p:nvPr/>
        </p:nvSpPr>
        <p:spPr bwMode="auto">
          <a:xfrm flipV="1">
            <a:off x="6172200" y="533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7598" name="Line 12"/>
          <p:cNvSpPr>
            <a:spLocks noChangeShapeType="1"/>
          </p:cNvSpPr>
          <p:nvPr/>
        </p:nvSpPr>
        <p:spPr bwMode="auto">
          <a:xfrm flipV="1">
            <a:off x="1981200" y="533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7599" name="Line 13"/>
          <p:cNvSpPr>
            <a:spLocks noChangeShapeType="1"/>
          </p:cNvSpPr>
          <p:nvPr/>
        </p:nvSpPr>
        <p:spPr bwMode="auto">
          <a:xfrm flipV="1">
            <a:off x="1981200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7600" name="Group 14"/>
          <p:cNvGrpSpPr>
            <a:grpSpLocks/>
          </p:cNvGrpSpPr>
          <p:nvPr/>
        </p:nvGrpSpPr>
        <p:grpSpPr bwMode="auto">
          <a:xfrm>
            <a:off x="3581400" y="533400"/>
            <a:ext cx="1066800" cy="838200"/>
            <a:chOff x="2448" y="336"/>
            <a:chExt cx="672" cy="528"/>
          </a:xfrm>
        </p:grpSpPr>
        <p:sp>
          <p:nvSpPr>
            <p:cNvPr id="67614" name="Line 15"/>
            <p:cNvSpPr>
              <a:spLocks noChangeShapeType="1"/>
            </p:cNvSpPr>
            <p:nvPr/>
          </p:nvSpPr>
          <p:spPr bwMode="auto">
            <a:xfrm rot="10800000" flipH="1" flipV="1">
              <a:off x="2448" y="81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615" name="Line 16"/>
            <p:cNvSpPr>
              <a:spLocks noChangeShapeType="1"/>
            </p:cNvSpPr>
            <p:nvPr/>
          </p:nvSpPr>
          <p:spPr bwMode="auto">
            <a:xfrm rot="10800000">
              <a:off x="2784" y="48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616" name="Line 17"/>
            <p:cNvSpPr>
              <a:spLocks noChangeShapeType="1"/>
            </p:cNvSpPr>
            <p:nvPr/>
          </p:nvSpPr>
          <p:spPr bwMode="auto">
            <a:xfrm rot="10800000" flipH="1" flipV="1">
              <a:off x="2448" y="48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617" name="Line 18"/>
            <p:cNvSpPr>
              <a:spLocks noChangeShapeType="1"/>
            </p:cNvSpPr>
            <p:nvPr/>
          </p:nvSpPr>
          <p:spPr bwMode="auto">
            <a:xfrm rot="10800000" flipV="1">
              <a:off x="2448" y="480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618" name="Text Box 19"/>
            <p:cNvSpPr txBox="1">
              <a:spLocks noChangeArrowheads="1"/>
            </p:cNvSpPr>
            <p:nvPr/>
          </p:nvSpPr>
          <p:spPr bwMode="auto">
            <a:xfrm>
              <a:off x="2477" y="57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ELV</a:t>
              </a:r>
            </a:p>
          </p:txBody>
        </p:sp>
        <p:sp>
          <p:nvSpPr>
            <p:cNvPr id="67619" name="Line 20"/>
            <p:cNvSpPr>
              <a:spLocks noChangeShapeType="1"/>
            </p:cNvSpPr>
            <p:nvPr/>
          </p:nvSpPr>
          <p:spPr bwMode="auto">
            <a:xfrm rot="10800000" flipV="1">
              <a:off x="2784" y="815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620" name="Line 21"/>
            <p:cNvSpPr>
              <a:spLocks noChangeShapeType="1"/>
            </p:cNvSpPr>
            <p:nvPr/>
          </p:nvSpPr>
          <p:spPr bwMode="auto">
            <a:xfrm rot="10800000" flipH="1">
              <a:off x="2784" y="479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621" name="Line 22"/>
            <p:cNvSpPr>
              <a:spLocks noChangeShapeType="1"/>
            </p:cNvSpPr>
            <p:nvPr/>
          </p:nvSpPr>
          <p:spPr bwMode="auto">
            <a:xfrm rot="10800000" flipV="1">
              <a:off x="2784" y="479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622" name="Line 23"/>
            <p:cNvSpPr>
              <a:spLocks noChangeShapeType="1"/>
            </p:cNvSpPr>
            <p:nvPr/>
          </p:nvSpPr>
          <p:spPr bwMode="auto">
            <a:xfrm rot="10800000" flipH="1" flipV="1">
              <a:off x="3120" y="479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623" name="Line 24"/>
            <p:cNvSpPr>
              <a:spLocks noChangeShapeType="1"/>
            </p:cNvSpPr>
            <p:nvPr/>
          </p:nvSpPr>
          <p:spPr bwMode="auto">
            <a:xfrm rot="10800000" flipH="1" flipV="1">
              <a:off x="3120" y="480"/>
              <a:ext cx="0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7624" name="Group 25"/>
            <p:cNvGrpSpPr>
              <a:grpSpLocks/>
            </p:cNvGrpSpPr>
            <p:nvPr/>
          </p:nvGrpSpPr>
          <p:grpSpPr bwMode="auto">
            <a:xfrm rot="-5400000">
              <a:off x="2904" y="696"/>
              <a:ext cx="96" cy="240"/>
              <a:chOff x="3072" y="912"/>
              <a:chExt cx="96" cy="240"/>
            </a:xfrm>
          </p:grpSpPr>
          <p:sp>
            <p:nvSpPr>
              <p:cNvPr id="67653" name="Line 26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1008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54" name="Line 27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91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55" name="Line 28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56" name="Line 29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57" name="Line 30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15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7625" name="Text Box 31"/>
            <p:cNvSpPr txBox="1">
              <a:spLocks noChangeArrowheads="1"/>
            </p:cNvSpPr>
            <p:nvPr/>
          </p:nvSpPr>
          <p:spPr bwMode="auto">
            <a:xfrm flipH="1">
              <a:off x="2803" y="57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ELV</a:t>
              </a:r>
            </a:p>
          </p:txBody>
        </p:sp>
        <p:grpSp>
          <p:nvGrpSpPr>
            <p:cNvPr id="67626" name="Group 32"/>
            <p:cNvGrpSpPr>
              <a:grpSpLocks/>
            </p:cNvGrpSpPr>
            <p:nvPr/>
          </p:nvGrpSpPr>
          <p:grpSpPr bwMode="auto">
            <a:xfrm flipV="1">
              <a:off x="2448" y="336"/>
              <a:ext cx="672" cy="144"/>
              <a:chOff x="2448" y="1680"/>
              <a:chExt cx="672" cy="144"/>
            </a:xfrm>
          </p:grpSpPr>
          <p:sp>
            <p:nvSpPr>
              <p:cNvPr id="67634" name="Line 33"/>
              <p:cNvSpPr>
                <a:spLocks noChangeShapeType="1"/>
              </p:cNvSpPr>
              <p:nvPr/>
            </p:nvSpPr>
            <p:spPr bwMode="auto">
              <a:xfrm rot="16200000" flipV="1">
                <a:off x="252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35" name="Line 34"/>
              <p:cNvSpPr>
                <a:spLocks noChangeShapeType="1"/>
              </p:cNvSpPr>
              <p:nvPr/>
            </p:nvSpPr>
            <p:spPr bwMode="auto">
              <a:xfrm rot="16200000" flipV="1">
                <a:off x="256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36" name="Line 35"/>
              <p:cNvSpPr>
                <a:spLocks noChangeShapeType="1"/>
              </p:cNvSpPr>
              <p:nvPr/>
            </p:nvSpPr>
            <p:spPr bwMode="auto">
              <a:xfrm rot="16200000" flipV="1">
                <a:off x="261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37" name="Line 36"/>
              <p:cNvSpPr>
                <a:spLocks noChangeShapeType="1"/>
              </p:cNvSpPr>
              <p:nvPr/>
            </p:nvSpPr>
            <p:spPr bwMode="auto">
              <a:xfrm rot="16200000" flipV="1">
                <a:off x="266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38" name="Line 37"/>
              <p:cNvSpPr>
                <a:spLocks noChangeShapeType="1"/>
              </p:cNvSpPr>
              <p:nvPr/>
            </p:nvSpPr>
            <p:spPr bwMode="auto">
              <a:xfrm rot="-5400000">
                <a:off x="2616" y="151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39" name="Line 38"/>
              <p:cNvSpPr>
                <a:spLocks noChangeShapeType="1"/>
              </p:cNvSpPr>
              <p:nvPr/>
            </p:nvSpPr>
            <p:spPr bwMode="auto">
              <a:xfrm rot="5400000" flipH="1" flipV="1">
                <a:off x="290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40" name="Line 39"/>
              <p:cNvSpPr>
                <a:spLocks noChangeShapeType="1"/>
              </p:cNvSpPr>
              <p:nvPr/>
            </p:nvSpPr>
            <p:spPr bwMode="auto">
              <a:xfrm rot="5400000" flipH="1" flipV="1">
                <a:off x="285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41" name="Line 40"/>
              <p:cNvSpPr>
                <a:spLocks noChangeShapeType="1"/>
              </p:cNvSpPr>
              <p:nvPr/>
            </p:nvSpPr>
            <p:spPr bwMode="auto">
              <a:xfrm rot="5400000" flipH="1" flipV="1">
                <a:off x="280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42" name="Line 41"/>
              <p:cNvSpPr>
                <a:spLocks noChangeShapeType="1"/>
              </p:cNvSpPr>
              <p:nvPr/>
            </p:nvSpPr>
            <p:spPr bwMode="auto">
              <a:xfrm rot="5400000" flipH="1" flipV="1">
                <a:off x="276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43" name="Line 42"/>
              <p:cNvSpPr>
                <a:spLocks noChangeShapeType="1"/>
              </p:cNvSpPr>
              <p:nvPr/>
            </p:nvSpPr>
            <p:spPr bwMode="auto">
              <a:xfrm rot="5400000" flipH="1">
                <a:off x="2952" y="151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44" name="Line 43"/>
              <p:cNvSpPr>
                <a:spLocks noChangeShapeType="1"/>
              </p:cNvSpPr>
              <p:nvPr/>
            </p:nvSpPr>
            <p:spPr bwMode="auto">
              <a:xfrm rot="5400000" flipH="1" flipV="1">
                <a:off x="271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45" name="Line 44"/>
              <p:cNvSpPr>
                <a:spLocks noChangeShapeType="1"/>
              </p:cNvSpPr>
              <p:nvPr/>
            </p:nvSpPr>
            <p:spPr bwMode="auto">
              <a:xfrm rot="16200000" flipV="1">
                <a:off x="247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46" name="Line 45"/>
              <p:cNvSpPr>
                <a:spLocks noChangeShapeType="1"/>
              </p:cNvSpPr>
              <p:nvPr/>
            </p:nvSpPr>
            <p:spPr bwMode="auto">
              <a:xfrm rot="16200000" flipV="1">
                <a:off x="242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47" name="Line 46"/>
              <p:cNvSpPr>
                <a:spLocks noChangeShapeType="1"/>
              </p:cNvSpPr>
              <p:nvPr/>
            </p:nvSpPr>
            <p:spPr bwMode="auto">
              <a:xfrm rot="16200000" flipV="1">
                <a:off x="237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48" name="Line 47"/>
              <p:cNvSpPr>
                <a:spLocks noChangeShapeType="1"/>
              </p:cNvSpPr>
              <p:nvPr/>
            </p:nvSpPr>
            <p:spPr bwMode="auto">
              <a:xfrm rot="5400000" flipH="1" flipV="1">
                <a:off x="304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49" name="Line 48"/>
              <p:cNvSpPr>
                <a:spLocks noChangeShapeType="1"/>
              </p:cNvSpPr>
              <p:nvPr/>
            </p:nvSpPr>
            <p:spPr bwMode="auto">
              <a:xfrm rot="5400000" flipH="1" flipV="1">
                <a:off x="300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50" name="Line 49"/>
              <p:cNvSpPr>
                <a:spLocks noChangeShapeType="1"/>
              </p:cNvSpPr>
              <p:nvPr/>
            </p:nvSpPr>
            <p:spPr bwMode="auto">
              <a:xfrm rot="5400000" flipH="1" flipV="1">
                <a:off x="295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51" name="Line 50"/>
              <p:cNvSpPr>
                <a:spLocks noChangeShapeType="1"/>
              </p:cNvSpPr>
              <p:nvPr/>
            </p:nvSpPr>
            <p:spPr bwMode="auto">
              <a:xfrm rot="-5400000">
                <a:off x="2616" y="1587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52" name="Line 51"/>
              <p:cNvSpPr>
                <a:spLocks noChangeShapeType="1"/>
              </p:cNvSpPr>
              <p:nvPr/>
            </p:nvSpPr>
            <p:spPr bwMode="auto">
              <a:xfrm rot="5400000" flipH="1">
                <a:off x="2952" y="1587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7627" name="Line 52"/>
            <p:cNvSpPr>
              <a:spLocks noChangeShapeType="1"/>
            </p:cNvSpPr>
            <p:nvPr/>
          </p:nvSpPr>
          <p:spPr bwMode="auto">
            <a:xfrm rot="10800000" flipH="1" flipV="1">
              <a:off x="2448" y="480"/>
              <a:ext cx="0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7628" name="Group 53"/>
            <p:cNvGrpSpPr>
              <a:grpSpLocks/>
            </p:cNvGrpSpPr>
            <p:nvPr/>
          </p:nvGrpSpPr>
          <p:grpSpPr bwMode="auto">
            <a:xfrm rot="-5400000">
              <a:off x="2568" y="696"/>
              <a:ext cx="96" cy="240"/>
              <a:chOff x="3072" y="912"/>
              <a:chExt cx="96" cy="240"/>
            </a:xfrm>
          </p:grpSpPr>
          <p:sp>
            <p:nvSpPr>
              <p:cNvPr id="67629" name="Line 54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1008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30" name="Line 55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91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31" name="Line 56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32" name="Line 57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33" name="Line 58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15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67601" name="Line 59"/>
          <p:cNvSpPr>
            <a:spLocks noChangeShapeType="1"/>
          </p:cNvSpPr>
          <p:nvPr/>
        </p:nvSpPr>
        <p:spPr bwMode="auto">
          <a:xfrm>
            <a:off x="2209800" y="3733800"/>
            <a:ext cx="3733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7602" name="Group 60"/>
          <p:cNvGrpSpPr>
            <a:grpSpLocks/>
          </p:cNvGrpSpPr>
          <p:nvPr/>
        </p:nvGrpSpPr>
        <p:grpSpPr bwMode="auto">
          <a:xfrm>
            <a:off x="3733800" y="3487738"/>
            <a:ext cx="609600" cy="246062"/>
            <a:chOff x="3696" y="2016"/>
            <a:chExt cx="384" cy="155"/>
          </a:xfrm>
        </p:grpSpPr>
        <p:grpSp>
          <p:nvGrpSpPr>
            <p:cNvPr id="67608" name="Group 61"/>
            <p:cNvGrpSpPr>
              <a:grpSpLocks/>
            </p:cNvGrpSpPr>
            <p:nvPr/>
          </p:nvGrpSpPr>
          <p:grpSpPr bwMode="auto">
            <a:xfrm rot="5400000" flipV="1">
              <a:off x="3906" y="1998"/>
              <a:ext cx="155" cy="192"/>
              <a:chOff x="1827" y="2496"/>
              <a:chExt cx="93" cy="96"/>
            </a:xfrm>
          </p:grpSpPr>
          <p:sp>
            <p:nvSpPr>
              <p:cNvPr id="6761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13" name="Line 6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7609" name="Group 64"/>
            <p:cNvGrpSpPr>
              <a:grpSpLocks/>
            </p:cNvGrpSpPr>
            <p:nvPr/>
          </p:nvGrpSpPr>
          <p:grpSpPr bwMode="auto">
            <a:xfrm rot="-5400000" flipH="1" flipV="1">
              <a:off x="3714" y="1998"/>
              <a:ext cx="155" cy="192"/>
              <a:chOff x="1827" y="2496"/>
              <a:chExt cx="93" cy="96"/>
            </a:xfrm>
          </p:grpSpPr>
          <p:sp>
            <p:nvSpPr>
              <p:cNvPr id="6761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611" name="Line 6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67603" name="Line 67"/>
          <p:cNvSpPr>
            <a:spLocks noChangeShapeType="1"/>
          </p:cNvSpPr>
          <p:nvPr/>
        </p:nvSpPr>
        <p:spPr bwMode="auto">
          <a:xfrm>
            <a:off x="4648200" y="12954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7604" name="Text Box 68"/>
          <p:cNvSpPr txBox="1">
            <a:spLocks noChangeArrowheads="1"/>
          </p:cNvSpPr>
          <p:nvPr/>
        </p:nvSpPr>
        <p:spPr bwMode="auto">
          <a:xfrm>
            <a:off x="3505200" y="4953000"/>
            <a:ext cx="1143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Mechanical Room</a:t>
            </a:r>
          </a:p>
        </p:txBody>
      </p:sp>
      <p:sp>
        <p:nvSpPr>
          <p:cNvPr id="67605" name="Text Box 69"/>
          <p:cNvSpPr txBox="1">
            <a:spLocks noChangeArrowheads="1"/>
          </p:cNvSpPr>
          <p:nvPr/>
        </p:nvSpPr>
        <p:spPr bwMode="auto">
          <a:xfrm>
            <a:off x="2667000" y="2057400"/>
            <a:ext cx="1143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Resident Storage Area</a:t>
            </a:r>
          </a:p>
        </p:txBody>
      </p:sp>
      <p:sp>
        <p:nvSpPr>
          <p:cNvPr id="67606" name="Text Box 70"/>
          <p:cNvSpPr txBox="1">
            <a:spLocks noChangeArrowheads="1"/>
          </p:cNvSpPr>
          <p:nvPr/>
        </p:nvSpPr>
        <p:spPr bwMode="auto">
          <a:xfrm>
            <a:off x="4724400" y="1997075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Laundry Area</a:t>
            </a:r>
          </a:p>
        </p:txBody>
      </p:sp>
      <p:sp>
        <p:nvSpPr>
          <p:cNvPr id="67607" name="Text Box 71"/>
          <p:cNvSpPr txBox="1">
            <a:spLocks noChangeArrowheads="1"/>
          </p:cNvSpPr>
          <p:nvPr/>
        </p:nvSpPr>
        <p:spPr bwMode="auto">
          <a:xfrm>
            <a:off x="5791200" y="28956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>
                <a:latin typeface="Arial" charset="0"/>
              </a:rPr>
              <a:t>Basement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297E2351-EE83-44C7-A0C9-4F441521FFE9}" type="slidenum">
              <a:rPr lang="en-US"/>
              <a:pPr>
                <a:defRPr/>
              </a:pPr>
              <a:t>187</a:t>
            </a:fld>
            <a:endParaRPr lang="en-US" dirty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5334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HIGHRISE-- </a:t>
            </a:r>
            <a:br>
              <a:rPr lang="en-US" sz="4400" dirty="0" smtClean="0"/>
            </a:br>
            <a:r>
              <a:rPr lang="en-US" sz="4400" dirty="0" smtClean="0"/>
              <a:t>4th ITERATION</a:t>
            </a:r>
          </a:p>
        </p:txBody>
      </p:sp>
      <p:graphicFrame>
        <p:nvGraphicFramePr>
          <p:cNvPr id="27650" name="Object 4" descr="This is a picture of the burn time clock showing 16 minutes"/>
          <p:cNvGraphicFramePr>
            <a:graphicFrameLocks noGrp="1" noChangeAspect="1"/>
          </p:cNvGraphicFramePr>
          <p:nvPr>
            <p:ph type="subTitle" idx="1"/>
            <p:extLst>
              <p:ext uri="{D42A27DB-BD31-4B8C-83A1-F6EECF244321}">
                <p14:modId xmlns:p14="http://schemas.microsoft.com/office/powerpoint/2010/main" val="2160299447"/>
              </p:ext>
            </p:extLst>
          </p:nvPr>
        </p:nvGraphicFramePr>
        <p:xfrm>
          <a:off x="1371600" y="2667000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8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2667000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6669088" y="2376488"/>
            <a:ext cx="1089025" cy="307975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en-US" sz="1400" b="1" dirty="0"/>
              <a:t>Message #6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97DE8C08-676C-48E7-A681-76B0BD8980CE}" type="slidenum">
              <a:rPr lang="en-US"/>
              <a:pPr>
                <a:defRPr/>
              </a:pPr>
              <a:t>188</a:t>
            </a:fld>
            <a:endParaRPr lang="en-US" dirty="0"/>
          </a:p>
        </p:txBody>
      </p:sp>
      <p:pic>
        <p:nvPicPr>
          <p:cNvPr id="28676" name="Picture 2" descr="This is a picture of the front and side of the same highrise building on fire for 16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0"/>
            <a:ext cx="65532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5486400" y="4495800"/>
            <a:ext cx="7207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A</a:t>
            </a:r>
          </a:p>
        </p:txBody>
      </p:sp>
      <p:sp>
        <p:nvSpPr>
          <p:cNvPr id="28678" name="Text Box 4"/>
          <p:cNvSpPr txBox="1">
            <a:spLocks noChangeArrowheads="1"/>
          </p:cNvSpPr>
          <p:nvPr/>
        </p:nvSpPr>
        <p:spPr bwMode="auto">
          <a:xfrm>
            <a:off x="3505200" y="4267200"/>
            <a:ext cx="711200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B</a:t>
            </a:r>
          </a:p>
        </p:txBody>
      </p:sp>
      <p:graphicFrame>
        <p:nvGraphicFramePr>
          <p:cNvPr id="28674" name="Object 0" descr="This is a picture of the burn time clock showing 16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1369294"/>
              </p:ext>
            </p:extLst>
          </p:nvPr>
        </p:nvGraphicFramePr>
        <p:xfrm>
          <a:off x="1600200" y="5734050"/>
          <a:ext cx="5811838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2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5734050"/>
                        <a:ext cx="5811838" cy="1060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9" name="Text Box 6"/>
          <p:cNvSpPr txBox="1">
            <a:spLocks noChangeArrowheads="1"/>
          </p:cNvSpPr>
          <p:nvPr/>
        </p:nvSpPr>
        <p:spPr bwMode="auto">
          <a:xfrm>
            <a:off x="6296025" y="5386388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#6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7358B593-DE53-4D27-BA1A-ABC9EEA2D375}" type="slidenum">
              <a:rPr lang="en-US"/>
              <a:pPr>
                <a:defRPr/>
              </a:pPr>
              <a:t>189</a:t>
            </a:fld>
            <a:endParaRPr lang="en-US" dirty="0"/>
          </a:p>
        </p:txBody>
      </p:sp>
      <p:pic>
        <p:nvPicPr>
          <p:cNvPr id="29700" name="Picture 2" descr="This is a picture of the side and back of the same highrise building on fire for 16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0"/>
            <a:ext cx="6477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Text Box 3"/>
          <p:cNvSpPr txBox="1">
            <a:spLocks noChangeArrowheads="1"/>
          </p:cNvSpPr>
          <p:nvPr/>
        </p:nvSpPr>
        <p:spPr bwMode="auto">
          <a:xfrm>
            <a:off x="5257800" y="3581400"/>
            <a:ext cx="711200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B</a:t>
            </a:r>
          </a:p>
        </p:txBody>
      </p:sp>
      <p:sp>
        <p:nvSpPr>
          <p:cNvPr id="29702" name="Text Box 4"/>
          <p:cNvSpPr txBox="1">
            <a:spLocks noChangeArrowheads="1"/>
          </p:cNvSpPr>
          <p:nvPr/>
        </p:nvSpPr>
        <p:spPr bwMode="auto">
          <a:xfrm>
            <a:off x="3657600" y="3352800"/>
            <a:ext cx="7207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C</a:t>
            </a:r>
          </a:p>
        </p:txBody>
      </p:sp>
      <p:graphicFrame>
        <p:nvGraphicFramePr>
          <p:cNvPr id="29698" name="Object 0" descr="This is a picture of the burn time clock showing 16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5981750"/>
              </p:ext>
            </p:extLst>
          </p:nvPr>
        </p:nvGraphicFramePr>
        <p:xfrm>
          <a:off x="1600200" y="5734050"/>
          <a:ext cx="5811838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6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5734050"/>
                        <a:ext cx="5811838" cy="1060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6296025" y="5386388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#6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72088AA3-675D-42F3-9F68-F68B9E67F497}" type="slidenum">
              <a:rPr lang="en-US"/>
              <a:pPr>
                <a:defRPr/>
              </a:pPr>
              <a:t>190</a:t>
            </a:fld>
            <a:endParaRPr lang="en-US" dirty="0"/>
          </a:p>
        </p:txBody>
      </p:sp>
      <p:pic>
        <p:nvPicPr>
          <p:cNvPr id="30724" name="Picture 2" descr="This is a picture of the back of the same highrise building on fire for 16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0"/>
            <a:ext cx="6553200" cy="57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Text Box 3"/>
          <p:cNvSpPr txBox="1">
            <a:spLocks noChangeArrowheads="1"/>
          </p:cNvSpPr>
          <p:nvPr/>
        </p:nvSpPr>
        <p:spPr bwMode="auto">
          <a:xfrm>
            <a:off x="4419600" y="3733800"/>
            <a:ext cx="7207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C</a:t>
            </a:r>
          </a:p>
        </p:txBody>
      </p:sp>
      <p:graphicFrame>
        <p:nvGraphicFramePr>
          <p:cNvPr id="30722" name="Object 6" descr="This is a picture of the burn time clock showing 16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7045274"/>
              </p:ext>
            </p:extLst>
          </p:nvPr>
        </p:nvGraphicFramePr>
        <p:xfrm>
          <a:off x="1600200" y="5734050"/>
          <a:ext cx="5811838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0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5734050"/>
                        <a:ext cx="5811838" cy="1060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6" name="Text Box 7"/>
          <p:cNvSpPr txBox="1">
            <a:spLocks noChangeArrowheads="1"/>
          </p:cNvSpPr>
          <p:nvPr/>
        </p:nvSpPr>
        <p:spPr bwMode="auto">
          <a:xfrm>
            <a:off x="6338888" y="5400675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#6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BE79F93D-F3FA-41B6-898F-698EF6844297}" type="slidenum">
              <a:rPr lang="en-US"/>
              <a:pPr>
                <a:defRPr/>
              </a:pPr>
              <a:t>191</a:t>
            </a:fld>
            <a:endParaRPr lang="en-US" dirty="0"/>
          </a:p>
        </p:txBody>
      </p:sp>
      <p:sp>
        <p:nvSpPr>
          <p:cNvPr id="68611" name="Rectangle 136"/>
          <p:cNvSpPr>
            <a:spLocks noChangeArrowheads="1"/>
          </p:cNvSpPr>
          <p:nvPr/>
        </p:nvSpPr>
        <p:spPr bwMode="auto">
          <a:xfrm>
            <a:off x="1600200" y="0"/>
            <a:ext cx="5791200" cy="6553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8612" name="Line 2"/>
          <p:cNvSpPr>
            <a:spLocks noChangeShapeType="1"/>
          </p:cNvSpPr>
          <p:nvPr/>
        </p:nvSpPr>
        <p:spPr bwMode="auto">
          <a:xfrm>
            <a:off x="2286000" y="61722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8613" name="Line 3"/>
          <p:cNvSpPr>
            <a:spLocks noChangeShapeType="1"/>
          </p:cNvSpPr>
          <p:nvPr/>
        </p:nvSpPr>
        <p:spPr bwMode="auto">
          <a:xfrm>
            <a:off x="2286000" y="5334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8614" name="Line 4"/>
          <p:cNvSpPr>
            <a:spLocks noChangeShapeType="1"/>
          </p:cNvSpPr>
          <p:nvPr/>
        </p:nvSpPr>
        <p:spPr bwMode="auto">
          <a:xfrm flipV="1">
            <a:off x="6477000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8615" name="Line 5"/>
          <p:cNvSpPr>
            <a:spLocks noChangeShapeType="1"/>
          </p:cNvSpPr>
          <p:nvPr/>
        </p:nvSpPr>
        <p:spPr bwMode="auto">
          <a:xfrm>
            <a:off x="22860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8616" name="Line 6"/>
          <p:cNvSpPr>
            <a:spLocks noChangeShapeType="1"/>
          </p:cNvSpPr>
          <p:nvPr/>
        </p:nvSpPr>
        <p:spPr bwMode="auto">
          <a:xfrm>
            <a:off x="22860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8617" name="Line 7"/>
          <p:cNvSpPr>
            <a:spLocks noChangeShapeType="1"/>
          </p:cNvSpPr>
          <p:nvPr/>
        </p:nvSpPr>
        <p:spPr bwMode="auto">
          <a:xfrm>
            <a:off x="62484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8618" name="Line 8"/>
          <p:cNvSpPr>
            <a:spLocks noChangeShapeType="1"/>
          </p:cNvSpPr>
          <p:nvPr/>
        </p:nvSpPr>
        <p:spPr bwMode="auto">
          <a:xfrm>
            <a:off x="62484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8619" name="Line 9"/>
          <p:cNvSpPr>
            <a:spLocks noChangeShapeType="1"/>
          </p:cNvSpPr>
          <p:nvPr/>
        </p:nvSpPr>
        <p:spPr bwMode="auto">
          <a:xfrm>
            <a:off x="2514600" y="1219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8620" name="Line 10"/>
          <p:cNvSpPr>
            <a:spLocks noChangeShapeType="1"/>
          </p:cNvSpPr>
          <p:nvPr/>
        </p:nvSpPr>
        <p:spPr bwMode="auto">
          <a:xfrm>
            <a:off x="6248400" y="1219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8621" name="Line 11"/>
          <p:cNvSpPr>
            <a:spLocks noChangeShapeType="1"/>
          </p:cNvSpPr>
          <p:nvPr/>
        </p:nvSpPr>
        <p:spPr bwMode="auto">
          <a:xfrm flipV="1">
            <a:off x="6477000" y="533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8622" name="Line 12"/>
          <p:cNvSpPr>
            <a:spLocks noChangeShapeType="1"/>
          </p:cNvSpPr>
          <p:nvPr/>
        </p:nvSpPr>
        <p:spPr bwMode="auto">
          <a:xfrm flipV="1">
            <a:off x="2286000" y="533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8623" name="Line 13"/>
          <p:cNvSpPr>
            <a:spLocks noChangeShapeType="1"/>
          </p:cNvSpPr>
          <p:nvPr/>
        </p:nvSpPr>
        <p:spPr bwMode="auto">
          <a:xfrm flipV="1">
            <a:off x="2286000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8624" name="Group 14"/>
          <p:cNvGrpSpPr>
            <a:grpSpLocks/>
          </p:cNvGrpSpPr>
          <p:nvPr/>
        </p:nvGrpSpPr>
        <p:grpSpPr bwMode="auto">
          <a:xfrm>
            <a:off x="2438400" y="1752600"/>
            <a:ext cx="152400" cy="838200"/>
            <a:chOff x="1536" y="864"/>
            <a:chExt cx="96" cy="528"/>
          </a:xfrm>
        </p:grpSpPr>
        <p:grpSp>
          <p:nvGrpSpPr>
            <p:cNvPr id="68742" name="Group 15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68744" name="Line 1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745" name="Line 1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8743" name="Line 18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8625" name="Group 19"/>
          <p:cNvGrpSpPr>
            <a:grpSpLocks/>
          </p:cNvGrpSpPr>
          <p:nvPr/>
        </p:nvGrpSpPr>
        <p:grpSpPr bwMode="auto">
          <a:xfrm rot="10800000">
            <a:off x="2743200" y="6096000"/>
            <a:ext cx="838200" cy="152400"/>
            <a:chOff x="3216" y="2736"/>
            <a:chExt cx="336" cy="96"/>
          </a:xfrm>
        </p:grpSpPr>
        <p:sp>
          <p:nvSpPr>
            <p:cNvPr id="68740" name="Line 20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741" name="Line 21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8626" name="Line 22"/>
          <p:cNvSpPr>
            <a:spLocks noChangeShapeType="1"/>
          </p:cNvSpPr>
          <p:nvPr/>
        </p:nvSpPr>
        <p:spPr bwMode="auto">
          <a:xfrm>
            <a:off x="2743200" y="6172200"/>
            <a:ext cx="838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8627" name="Group 23"/>
          <p:cNvGrpSpPr>
            <a:grpSpLocks/>
          </p:cNvGrpSpPr>
          <p:nvPr/>
        </p:nvGrpSpPr>
        <p:grpSpPr bwMode="auto">
          <a:xfrm rot="10800000">
            <a:off x="5105400" y="6096000"/>
            <a:ext cx="838200" cy="152400"/>
            <a:chOff x="3216" y="2736"/>
            <a:chExt cx="336" cy="96"/>
          </a:xfrm>
        </p:grpSpPr>
        <p:sp>
          <p:nvSpPr>
            <p:cNvPr id="68738" name="Line 24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739" name="Line 25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8628" name="Line 26"/>
          <p:cNvSpPr>
            <a:spLocks noChangeShapeType="1"/>
          </p:cNvSpPr>
          <p:nvPr/>
        </p:nvSpPr>
        <p:spPr bwMode="auto">
          <a:xfrm>
            <a:off x="5105400" y="6172200"/>
            <a:ext cx="838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8629" name="Group 27"/>
          <p:cNvGrpSpPr>
            <a:grpSpLocks/>
          </p:cNvGrpSpPr>
          <p:nvPr/>
        </p:nvGrpSpPr>
        <p:grpSpPr bwMode="auto">
          <a:xfrm>
            <a:off x="2438400" y="2971800"/>
            <a:ext cx="152400" cy="838200"/>
            <a:chOff x="1536" y="864"/>
            <a:chExt cx="96" cy="528"/>
          </a:xfrm>
        </p:grpSpPr>
        <p:grpSp>
          <p:nvGrpSpPr>
            <p:cNvPr id="68734" name="Group 28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68736" name="Line 2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737" name="Line 3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8735" name="Line 31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8630" name="Group 32"/>
          <p:cNvGrpSpPr>
            <a:grpSpLocks/>
          </p:cNvGrpSpPr>
          <p:nvPr/>
        </p:nvGrpSpPr>
        <p:grpSpPr bwMode="auto">
          <a:xfrm>
            <a:off x="2438400" y="4114800"/>
            <a:ext cx="152400" cy="838200"/>
            <a:chOff x="1536" y="864"/>
            <a:chExt cx="96" cy="528"/>
          </a:xfrm>
        </p:grpSpPr>
        <p:grpSp>
          <p:nvGrpSpPr>
            <p:cNvPr id="68730" name="Group 33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68732" name="Line 3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733" name="Line 3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8731" name="Line 36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8631" name="Group 37"/>
          <p:cNvGrpSpPr>
            <a:grpSpLocks/>
          </p:cNvGrpSpPr>
          <p:nvPr/>
        </p:nvGrpSpPr>
        <p:grpSpPr bwMode="auto">
          <a:xfrm>
            <a:off x="6172200" y="1676400"/>
            <a:ext cx="152400" cy="838200"/>
            <a:chOff x="1536" y="864"/>
            <a:chExt cx="96" cy="528"/>
          </a:xfrm>
        </p:grpSpPr>
        <p:grpSp>
          <p:nvGrpSpPr>
            <p:cNvPr id="68726" name="Group 38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68728" name="Line 3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729" name="Line 4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8727" name="Line 41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8632" name="Group 42"/>
          <p:cNvGrpSpPr>
            <a:grpSpLocks/>
          </p:cNvGrpSpPr>
          <p:nvPr/>
        </p:nvGrpSpPr>
        <p:grpSpPr bwMode="auto">
          <a:xfrm>
            <a:off x="6172200" y="2895600"/>
            <a:ext cx="152400" cy="838200"/>
            <a:chOff x="1536" y="864"/>
            <a:chExt cx="96" cy="528"/>
          </a:xfrm>
        </p:grpSpPr>
        <p:grpSp>
          <p:nvGrpSpPr>
            <p:cNvPr id="68722" name="Group 43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68724" name="Line 4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725" name="Line 4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8723" name="Line 46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8633" name="Group 47"/>
          <p:cNvGrpSpPr>
            <a:grpSpLocks/>
          </p:cNvGrpSpPr>
          <p:nvPr/>
        </p:nvGrpSpPr>
        <p:grpSpPr bwMode="auto">
          <a:xfrm>
            <a:off x="6172200" y="4038600"/>
            <a:ext cx="152400" cy="838200"/>
            <a:chOff x="1536" y="864"/>
            <a:chExt cx="96" cy="528"/>
          </a:xfrm>
        </p:grpSpPr>
        <p:grpSp>
          <p:nvGrpSpPr>
            <p:cNvPr id="68718" name="Group 48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68720" name="Line 4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721" name="Line 5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8719" name="Line 51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8634" name="Group 52"/>
          <p:cNvGrpSpPr>
            <a:grpSpLocks/>
          </p:cNvGrpSpPr>
          <p:nvPr/>
        </p:nvGrpSpPr>
        <p:grpSpPr bwMode="auto">
          <a:xfrm rot="10800000">
            <a:off x="2667000" y="457200"/>
            <a:ext cx="838200" cy="152400"/>
            <a:chOff x="3216" y="2736"/>
            <a:chExt cx="336" cy="96"/>
          </a:xfrm>
        </p:grpSpPr>
        <p:sp>
          <p:nvSpPr>
            <p:cNvPr id="68716" name="Line 53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717" name="Line 54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8635" name="Line 55"/>
          <p:cNvSpPr>
            <a:spLocks noChangeShapeType="1"/>
          </p:cNvSpPr>
          <p:nvPr/>
        </p:nvSpPr>
        <p:spPr bwMode="auto">
          <a:xfrm>
            <a:off x="2667000" y="533400"/>
            <a:ext cx="838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8636" name="Group 56"/>
          <p:cNvGrpSpPr>
            <a:grpSpLocks/>
          </p:cNvGrpSpPr>
          <p:nvPr/>
        </p:nvGrpSpPr>
        <p:grpSpPr bwMode="auto">
          <a:xfrm rot="10800000">
            <a:off x="5257800" y="457200"/>
            <a:ext cx="838200" cy="152400"/>
            <a:chOff x="3216" y="2736"/>
            <a:chExt cx="336" cy="96"/>
          </a:xfrm>
        </p:grpSpPr>
        <p:sp>
          <p:nvSpPr>
            <p:cNvPr id="68714" name="Line 57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715" name="Line 58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8637" name="Line 59"/>
          <p:cNvSpPr>
            <a:spLocks noChangeShapeType="1"/>
          </p:cNvSpPr>
          <p:nvPr/>
        </p:nvSpPr>
        <p:spPr bwMode="auto">
          <a:xfrm>
            <a:off x="5257800" y="533400"/>
            <a:ext cx="838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8638" name="Group 60"/>
          <p:cNvGrpSpPr>
            <a:grpSpLocks/>
          </p:cNvGrpSpPr>
          <p:nvPr/>
        </p:nvGrpSpPr>
        <p:grpSpPr bwMode="auto">
          <a:xfrm>
            <a:off x="4038600" y="5926138"/>
            <a:ext cx="609600" cy="246062"/>
            <a:chOff x="3696" y="2016"/>
            <a:chExt cx="384" cy="155"/>
          </a:xfrm>
        </p:grpSpPr>
        <p:grpSp>
          <p:nvGrpSpPr>
            <p:cNvPr id="68708" name="Group 61"/>
            <p:cNvGrpSpPr>
              <a:grpSpLocks/>
            </p:cNvGrpSpPr>
            <p:nvPr/>
          </p:nvGrpSpPr>
          <p:grpSpPr bwMode="auto">
            <a:xfrm rot="5400000" flipV="1">
              <a:off x="3906" y="1998"/>
              <a:ext cx="155" cy="192"/>
              <a:chOff x="1827" y="2496"/>
              <a:chExt cx="93" cy="96"/>
            </a:xfrm>
          </p:grpSpPr>
          <p:sp>
            <p:nvSpPr>
              <p:cNvPr id="6871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713" name="Line 6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8709" name="Group 64"/>
            <p:cNvGrpSpPr>
              <a:grpSpLocks/>
            </p:cNvGrpSpPr>
            <p:nvPr/>
          </p:nvGrpSpPr>
          <p:grpSpPr bwMode="auto">
            <a:xfrm rot="-5400000" flipH="1" flipV="1">
              <a:off x="3714" y="1998"/>
              <a:ext cx="155" cy="192"/>
              <a:chOff x="1827" y="2496"/>
              <a:chExt cx="93" cy="96"/>
            </a:xfrm>
          </p:grpSpPr>
          <p:sp>
            <p:nvSpPr>
              <p:cNvPr id="6871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711" name="Line 6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68639" name="Line 67"/>
          <p:cNvSpPr>
            <a:spLocks noChangeShapeType="1"/>
          </p:cNvSpPr>
          <p:nvPr/>
        </p:nvSpPr>
        <p:spPr bwMode="auto">
          <a:xfrm>
            <a:off x="2514600" y="1447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8640" name="Line 68"/>
          <p:cNvSpPr>
            <a:spLocks noChangeShapeType="1"/>
          </p:cNvSpPr>
          <p:nvPr/>
        </p:nvSpPr>
        <p:spPr bwMode="auto">
          <a:xfrm>
            <a:off x="2514600" y="5257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8641" name="Line 69"/>
          <p:cNvSpPr>
            <a:spLocks noChangeShapeType="1"/>
          </p:cNvSpPr>
          <p:nvPr/>
        </p:nvSpPr>
        <p:spPr bwMode="auto">
          <a:xfrm>
            <a:off x="3505200" y="1447800"/>
            <a:ext cx="0" cy="381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8642" name="Text Box 70"/>
          <p:cNvSpPr txBox="1">
            <a:spLocks noChangeArrowheads="1"/>
          </p:cNvSpPr>
          <p:nvPr/>
        </p:nvSpPr>
        <p:spPr bwMode="auto">
          <a:xfrm>
            <a:off x="3657600" y="2819400"/>
            <a:ext cx="1371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>
                <a:latin typeface="Arial" charset="0"/>
              </a:rPr>
              <a:t>Lobby and Resident Recreation Area</a:t>
            </a:r>
          </a:p>
        </p:txBody>
      </p:sp>
      <p:sp>
        <p:nvSpPr>
          <p:cNvPr id="68643" name="Text Box 71"/>
          <p:cNvSpPr txBox="1">
            <a:spLocks noChangeArrowheads="1"/>
          </p:cNvSpPr>
          <p:nvPr/>
        </p:nvSpPr>
        <p:spPr bwMode="auto">
          <a:xfrm>
            <a:off x="2514600" y="3124200"/>
            <a:ext cx="1066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Fitness Room</a:t>
            </a:r>
          </a:p>
        </p:txBody>
      </p:sp>
      <p:grpSp>
        <p:nvGrpSpPr>
          <p:cNvPr id="68644" name="Group 72"/>
          <p:cNvGrpSpPr>
            <a:grpSpLocks/>
          </p:cNvGrpSpPr>
          <p:nvPr/>
        </p:nvGrpSpPr>
        <p:grpSpPr bwMode="auto">
          <a:xfrm rot="10800000" flipH="1" flipV="1">
            <a:off x="3276600" y="4800600"/>
            <a:ext cx="228600" cy="304800"/>
            <a:chOff x="1827" y="2496"/>
            <a:chExt cx="93" cy="96"/>
          </a:xfrm>
        </p:grpSpPr>
        <p:sp>
          <p:nvSpPr>
            <p:cNvPr id="68706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707" name="Line 74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8645" name="Group 75"/>
          <p:cNvGrpSpPr>
            <a:grpSpLocks/>
          </p:cNvGrpSpPr>
          <p:nvPr/>
        </p:nvGrpSpPr>
        <p:grpSpPr bwMode="auto">
          <a:xfrm rot="10800000" flipH="1">
            <a:off x="3276600" y="1600200"/>
            <a:ext cx="228600" cy="304800"/>
            <a:chOff x="1827" y="2496"/>
            <a:chExt cx="93" cy="96"/>
          </a:xfrm>
        </p:grpSpPr>
        <p:sp>
          <p:nvSpPr>
            <p:cNvPr id="68704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705" name="Line 77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8646" name="Line 78"/>
          <p:cNvSpPr>
            <a:spLocks noChangeShapeType="1"/>
          </p:cNvSpPr>
          <p:nvPr/>
        </p:nvSpPr>
        <p:spPr bwMode="auto">
          <a:xfrm>
            <a:off x="5257800" y="1447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8647" name="Line 79"/>
          <p:cNvSpPr>
            <a:spLocks noChangeShapeType="1"/>
          </p:cNvSpPr>
          <p:nvPr/>
        </p:nvSpPr>
        <p:spPr bwMode="auto">
          <a:xfrm>
            <a:off x="5257800" y="5257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8648" name="Line 80"/>
          <p:cNvSpPr>
            <a:spLocks noChangeShapeType="1"/>
          </p:cNvSpPr>
          <p:nvPr/>
        </p:nvSpPr>
        <p:spPr bwMode="auto">
          <a:xfrm>
            <a:off x="5257800" y="1447800"/>
            <a:ext cx="0" cy="381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8649" name="Group 81"/>
          <p:cNvGrpSpPr>
            <a:grpSpLocks/>
          </p:cNvGrpSpPr>
          <p:nvPr/>
        </p:nvGrpSpPr>
        <p:grpSpPr bwMode="auto">
          <a:xfrm rot="10800000" flipV="1">
            <a:off x="5257800" y="4800600"/>
            <a:ext cx="228600" cy="304800"/>
            <a:chOff x="1827" y="2496"/>
            <a:chExt cx="93" cy="96"/>
          </a:xfrm>
        </p:grpSpPr>
        <p:sp>
          <p:nvSpPr>
            <p:cNvPr id="68702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703" name="Line 83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8650" name="Group 84"/>
          <p:cNvGrpSpPr>
            <a:grpSpLocks/>
          </p:cNvGrpSpPr>
          <p:nvPr/>
        </p:nvGrpSpPr>
        <p:grpSpPr bwMode="auto">
          <a:xfrm rot="10800000">
            <a:off x="5257800" y="1600200"/>
            <a:ext cx="228600" cy="304800"/>
            <a:chOff x="1827" y="2496"/>
            <a:chExt cx="93" cy="96"/>
          </a:xfrm>
        </p:grpSpPr>
        <p:sp>
          <p:nvSpPr>
            <p:cNvPr id="68700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701" name="Line 86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8651" name="Text Box 87"/>
          <p:cNvSpPr txBox="1">
            <a:spLocks noChangeArrowheads="1"/>
          </p:cNvSpPr>
          <p:nvPr/>
        </p:nvSpPr>
        <p:spPr bwMode="auto">
          <a:xfrm>
            <a:off x="5181600" y="3124200"/>
            <a:ext cx="1066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Indoor Pool</a:t>
            </a:r>
          </a:p>
        </p:txBody>
      </p:sp>
      <p:grpSp>
        <p:nvGrpSpPr>
          <p:cNvPr id="68652" name="Group 88"/>
          <p:cNvGrpSpPr>
            <a:grpSpLocks/>
          </p:cNvGrpSpPr>
          <p:nvPr/>
        </p:nvGrpSpPr>
        <p:grpSpPr bwMode="auto">
          <a:xfrm>
            <a:off x="3886200" y="533400"/>
            <a:ext cx="1066800" cy="838200"/>
            <a:chOff x="2448" y="336"/>
            <a:chExt cx="672" cy="528"/>
          </a:xfrm>
        </p:grpSpPr>
        <p:sp>
          <p:nvSpPr>
            <p:cNvPr id="68656" name="Line 89"/>
            <p:cNvSpPr>
              <a:spLocks noChangeShapeType="1"/>
            </p:cNvSpPr>
            <p:nvPr/>
          </p:nvSpPr>
          <p:spPr bwMode="auto">
            <a:xfrm rot="10800000" flipH="1" flipV="1">
              <a:off x="2448" y="81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657" name="Line 90"/>
            <p:cNvSpPr>
              <a:spLocks noChangeShapeType="1"/>
            </p:cNvSpPr>
            <p:nvPr/>
          </p:nvSpPr>
          <p:spPr bwMode="auto">
            <a:xfrm rot="10800000">
              <a:off x="2784" y="48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658" name="Line 91"/>
            <p:cNvSpPr>
              <a:spLocks noChangeShapeType="1"/>
            </p:cNvSpPr>
            <p:nvPr/>
          </p:nvSpPr>
          <p:spPr bwMode="auto">
            <a:xfrm rot="10800000" flipH="1" flipV="1">
              <a:off x="2448" y="48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659" name="Line 92"/>
            <p:cNvSpPr>
              <a:spLocks noChangeShapeType="1"/>
            </p:cNvSpPr>
            <p:nvPr/>
          </p:nvSpPr>
          <p:spPr bwMode="auto">
            <a:xfrm rot="10800000" flipV="1">
              <a:off x="2448" y="480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660" name="Text Box 93"/>
            <p:cNvSpPr txBox="1">
              <a:spLocks noChangeArrowheads="1"/>
            </p:cNvSpPr>
            <p:nvPr/>
          </p:nvSpPr>
          <p:spPr bwMode="auto">
            <a:xfrm>
              <a:off x="2477" y="57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ELV</a:t>
              </a:r>
            </a:p>
          </p:txBody>
        </p:sp>
        <p:sp>
          <p:nvSpPr>
            <p:cNvPr id="68661" name="Line 94"/>
            <p:cNvSpPr>
              <a:spLocks noChangeShapeType="1"/>
            </p:cNvSpPr>
            <p:nvPr/>
          </p:nvSpPr>
          <p:spPr bwMode="auto">
            <a:xfrm rot="10800000" flipV="1">
              <a:off x="2784" y="815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662" name="Line 95"/>
            <p:cNvSpPr>
              <a:spLocks noChangeShapeType="1"/>
            </p:cNvSpPr>
            <p:nvPr/>
          </p:nvSpPr>
          <p:spPr bwMode="auto">
            <a:xfrm rot="10800000" flipH="1">
              <a:off x="2784" y="479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663" name="Line 96"/>
            <p:cNvSpPr>
              <a:spLocks noChangeShapeType="1"/>
            </p:cNvSpPr>
            <p:nvPr/>
          </p:nvSpPr>
          <p:spPr bwMode="auto">
            <a:xfrm rot="10800000" flipV="1">
              <a:off x="2784" y="479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664" name="Line 97"/>
            <p:cNvSpPr>
              <a:spLocks noChangeShapeType="1"/>
            </p:cNvSpPr>
            <p:nvPr/>
          </p:nvSpPr>
          <p:spPr bwMode="auto">
            <a:xfrm rot="10800000" flipH="1" flipV="1">
              <a:off x="3120" y="479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665" name="Line 98"/>
            <p:cNvSpPr>
              <a:spLocks noChangeShapeType="1"/>
            </p:cNvSpPr>
            <p:nvPr/>
          </p:nvSpPr>
          <p:spPr bwMode="auto">
            <a:xfrm rot="10800000" flipH="1" flipV="1">
              <a:off x="3120" y="480"/>
              <a:ext cx="0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8666" name="Group 99"/>
            <p:cNvGrpSpPr>
              <a:grpSpLocks/>
            </p:cNvGrpSpPr>
            <p:nvPr/>
          </p:nvGrpSpPr>
          <p:grpSpPr bwMode="auto">
            <a:xfrm rot="-5400000">
              <a:off x="2904" y="696"/>
              <a:ext cx="96" cy="240"/>
              <a:chOff x="3072" y="912"/>
              <a:chExt cx="96" cy="240"/>
            </a:xfrm>
          </p:grpSpPr>
          <p:sp>
            <p:nvSpPr>
              <p:cNvPr id="68695" name="Line 100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1008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696" name="Line 101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91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697" name="Line 102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698" name="Line 103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699" name="Line 104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15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8667" name="Text Box 105"/>
            <p:cNvSpPr txBox="1">
              <a:spLocks noChangeArrowheads="1"/>
            </p:cNvSpPr>
            <p:nvPr/>
          </p:nvSpPr>
          <p:spPr bwMode="auto">
            <a:xfrm flipH="1">
              <a:off x="2803" y="57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ELV</a:t>
              </a:r>
            </a:p>
          </p:txBody>
        </p:sp>
        <p:grpSp>
          <p:nvGrpSpPr>
            <p:cNvPr id="68668" name="Group 106"/>
            <p:cNvGrpSpPr>
              <a:grpSpLocks/>
            </p:cNvGrpSpPr>
            <p:nvPr/>
          </p:nvGrpSpPr>
          <p:grpSpPr bwMode="auto">
            <a:xfrm flipV="1">
              <a:off x="2448" y="336"/>
              <a:ext cx="672" cy="144"/>
              <a:chOff x="2448" y="1680"/>
              <a:chExt cx="672" cy="144"/>
            </a:xfrm>
          </p:grpSpPr>
          <p:sp>
            <p:nvSpPr>
              <p:cNvPr id="68676" name="Line 107"/>
              <p:cNvSpPr>
                <a:spLocks noChangeShapeType="1"/>
              </p:cNvSpPr>
              <p:nvPr/>
            </p:nvSpPr>
            <p:spPr bwMode="auto">
              <a:xfrm rot="16200000" flipV="1">
                <a:off x="252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677" name="Line 108"/>
              <p:cNvSpPr>
                <a:spLocks noChangeShapeType="1"/>
              </p:cNvSpPr>
              <p:nvPr/>
            </p:nvSpPr>
            <p:spPr bwMode="auto">
              <a:xfrm rot="16200000" flipV="1">
                <a:off x="256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678" name="Line 109"/>
              <p:cNvSpPr>
                <a:spLocks noChangeShapeType="1"/>
              </p:cNvSpPr>
              <p:nvPr/>
            </p:nvSpPr>
            <p:spPr bwMode="auto">
              <a:xfrm rot="16200000" flipV="1">
                <a:off x="261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679" name="Line 110"/>
              <p:cNvSpPr>
                <a:spLocks noChangeShapeType="1"/>
              </p:cNvSpPr>
              <p:nvPr/>
            </p:nvSpPr>
            <p:spPr bwMode="auto">
              <a:xfrm rot="16200000" flipV="1">
                <a:off x="266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680" name="Line 111"/>
              <p:cNvSpPr>
                <a:spLocks noChangeShapeType="1"/>
              </p:cNvSpPr>
              <p:nvPr/>
            </p:nvSpPr>
            <p:spPr bwMode="auto">
              <a:xfrm rot="-5400000">
                <a:off x="2616" y="151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681" name="Line 112"/>
              <p:cNvSpPr>
                <a:spLocks noChangeShapeType="1"/>
              </p:cNvSpPr>
              <p:nvPr/>
            </p:nvSpPr>
            <p:spPr bwMode="auto">
              <a:xfrm rot="5400000" flipH="1" flipV="1">
                <a:off x="290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682" name="Line 113"/>
              <p:cNvSpPr>
                <a:spLocks noChangeShapeType="1"/>
              </p:cNvSpPr>
              <p:nvPr/>
            </p:nvSpPr>
            <p:spPr bwMode="auto">
              <a:xfrm rot="5400000" flipH="1" flipV="1">
                <a:off x="285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683" name="Line 114"/>
              <p:cNvSpPr>
                <a:spLocks noChangeShapeType="1"/>
              </p:cNvSpPr>
              <p:nvPr/>
            </p:nvSpPr>
            <p:spPr bwMode="auto">
              <a:xfrm rot="5400000" flipH="1" flipV="1">
                <a:off x="280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684" name="Line 115"/>
              <p:cNvSpPr>
                <a:spLocks noChangeShapeType="1"/>
              </p:cNvSpPr>
              <p:nvPr/>
            </p:nvSpPr>
            <p:spPr bwMode="auto">
              <a:xfrm rot="5400000" flipH="1" flipV="1">
                <a:off x="276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685" name="Line 116"/>
              <p:cNvSpPr>
                <a:spLocks noChangeShapeType="1"/>
              </p:cNvSpPr>
              <p:nvPr/>
            </p:nvSpPr>
            <p:spPr bwMode="auto">
              <a:xfrm rot="5400000" flipH="1">
                <a:off x="2952" y="151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686" name="Line 117"/>
              <p:cNvSpPr>
                <a:spLocks noChangeShapeType="1"/>
              </p:cNvSpPr>
              <p:nvPr/>
            </p:nvSpPr>
            <p:spPr bwMode="auto">
              <a:xfrm rot="5400000" flipH="1" flipV="1">
                <a:off x="271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687" name="Line 118"/>
              <p:cNvSpPr>
                <a:spLocks noChangeShapeType="1"/>
              </p:cNvSpPr>
              <p:nvPr/>
            </p:nvSpPr>
            <p:spPr bwMode="auto">
              <a:xfrm rot="16200000" flipV="1">
                <a:off x="247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688" name="Line 119"/>
              <p:cNvSpPr>
                <a:spLocks noChangeShapeType="1"/>
              </p:cNvSpPr>
              <p:nvPr/>
            </p:nvSpPr>
            <p:spPr bwMode="auto">
              <a:xfrm rot="16200000" flipV="1">
                <a:off x="242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689" name="Line 120"/>
              <p:cNvSpPr>
                <a:spLocks noChangeShapeType="1"/>
              </p:cNvSpPr>
              <p:nvPr/>
            </p:nvSpPr>
            <p:spPr bwMode="auto">
              <a:xfrm rot="16200000" flipV="1">
                <a:off x="237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690" name="Line 121"/>
              <p:cNvSpPr>
                <a:spLocks noChangeShapeType="1"/>
              </p:cNvSpPr>
              <p:nvPr/>
            </p:nvSpPr>
            <p:spPr bwMode="auto">
              <a:xfrm rot="5400000" flipH="1" flipV="1">
                <a:off x="304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691" name="Line 122"/>
              <p:cNvSpPr>
                <a:spLocks noChangeShapeType="1"/>
              </p:cNvSpPr>
              <p:nvPr/>
            </p:nvSpPr>
            <p:spPr bwMode="auto">
              <a:xfrm rot="5400000" flipH="1" flipV="1">
                <a:off x="300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692" name="Line 123"/>
              <p:cNvSpPr>
                <a:spLocks noChangeShapeType="1"/>
              </p:cNvSpPr>
              <p:nvPr/>
            </p:nvSpPr>
            <p:spPr bwMode="auto">
              <a:xfrm rot="5400000" flipH="1" flipV="1">
                <a:off x="295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693" name="Line 124"/>
              <p:cNvSpPr>
                <a:spLocks noChangeShapeType="1"/>
              </p:cNvSpPr>
              <p:nvPr/>
            </p:nvSpPr>
            <p:spPr bwMode="auto">
              <a:xfrm rot="-5400000">
                <a:off x="2616" y="1587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694" name="Line 125"/>
              <p:cNvSpPr>
                <a:spLocks noChangeShapeType="1"/>
              </p:cNvSpPr>
              <p:nvPr/>
            </p:nvSpPr>
            <p:spPr bwMode="auto">
              <a:xfrm rot="5400000" flipH="1">
                <a:off x="2952" y="1587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8669" name="Line 126"/>
            <p:cNvSpPr>
              <a:spLocks noChangeShapeType="1"/>
            </p:cNvSpPr>
            <p:nvPr/>
          </p:nvSpPr>
          <p:spPr bwMode="auto">
            <a:xfrm rot="10800000" flipH="1" flipV="1">
              <a:off x="2448" y="480"/>
              <a:ext cx="0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8670" name="Group 127"/>
            <p:cNvGrpSpPr>
              <a:grpSpLocks/>
            </p:cNvGrpSpPr>
            <p:nvPr/>
          </p:nvGrpSpPr>
          <p:grpSpPr bwMode="auto">
            <a:xfrm rot="-5400000">
              <a:off x="2568" y="696"/>
              <a:ext cx="96" cy="240"/>
              <a:chOff x="3072" y="912"/>
              <a:chExt cx="96" cy="240"/>
            </a:xfrm>
          </p:grpSpPr>
          <p:sp>
            <p:nvSpPr>
              <p:cNvPr id="68671" name="Line 128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1008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672" name="Line 129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91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673" name="Line 130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674" name="Line 131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675" name="Line 132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15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68653" name="Line 133"/>
          <p:cNvSpPr>
            <a:spLocks noChangeShapeType="1"/>
          </p:cNvSpPr>
          <p:nvPr/>
        </p:nvSpPr>
        <p:spPr bwMode="auto">
          <a:xfrm>
            <a:off x="3657600" y="381000"/>
            <a:ext cx="76200" cy="1524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8654" name="Line 134"/>
          <p:cNvSpPr>
            <a:spLocks noChangeShapeType="1"/>
          </p:cNvSpPr>
          <p:nvPr/>
        </p:nvSpPr>
        <p:spPr bwMode="auto">
          <a:xfrm flipH="1">
            <a:off x="3733800" y="381000"/>
            <a:ext cx="76200" cy="1524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8655" name="Text Box 135"/>
          <p:cNvSpPr txBox="1">
            <a:spLocks noChangeArrowheads="1"/>
          </p:cNvSpPr>
          <p:nvPr/>
        </p:nvSpPr>
        <p:spPr bwMode="auto">
          <a:xfrm>
            <a:off x="3581400" y="152400"/>
            <a:ext cx="1143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Standpipe Hookup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4C83E578-C977-4DEE-AC4F-6DF5B567508E}" type="slidenum">
              <a:rPr lang="en-US"/>
              <a:pPr>
                <a:defRPr/>
              </a:pPr>
              <a:t>147</a:t>
            </a:fld>
            <a:endParaRPr lang="en-US" dirty="0"/>
          </a:p>
        </p:txBody>
      </p:sp>
      <p:pic>
        <p:nvPicPr>
          <p:cNvPr id="53251" name="Picture 2" descr="This is a picture of the highrise buildings lobby elevators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1295400" y="5791200"/>
            <a:ext cx="2209800" cy="37465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/>
              <a:t>Lobby Elevators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00864CCF-C1A0-4BFF-BE6C-B71C00D70746}" type="slidenum">
              <a:rPr lang="en-US"/>
              <a:pPr>
                <a:defRPr/>
              </a:pPr>
              <a:t>192</a:t>
            </a:fld>
            <a:endParaRPr lang="en-US" dirty="0"/>
          </a:p>
        </p:txBody>
      </p:sp>
      <p:sp>
        <p:nvSpPr>
          <p:cNvPr id="31748" name="Rectangle 245"/>
          <p:cNvSpPr>
            <a:spLocks noChangeArrowheads="1"/>
          </p:cNvSpPr>
          <p:nvPr/>
        </p:nvSpPr>
        <p:spPr bwMode="auto">
          <a:xfrm>
            <a:off x="990600" y="0"/>
            <a:ext cx="6629400" cy="579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1749" name="Text Box 241"/>
          <p:cNvSpPr txBox="1">
            <a:spLocks noChangeArrowheads="1"/>
          </p:cNvSpPr>
          <p:nvPr/>
        </p:nvSpPr>
        <p:spPr bwMode="auto">
          <a:xfrm>
            <a:off x="5638800" y="2362200"/>
            <a:ext cx="1828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>
                <a:latin typeface="Arial" charset="0"/>
              </a:rPr>
              <a:t>2nd to 22nd </a:t>
            </a:r>
            <a:br>
              <a:rPr lang="en-US" sz="1800" b="1" dirty="0">
                <a:latin typeface="Arial" charset="0"/>
              </a:rPr>
            </a:br>
            <a:r>
              <a:rPr lang="en-US" sz="1800" b="1" dirty="0">
                <a:latin typeface="Arial" charset="0"/>
              </a:rPr>
              <a:t>Floor </a:t>
            </a:r>
            <a:br>
              <a:rPr lang="en-US" sz="1800" b="1" dirty="0">
                <a:latin typeface="Arial" charset="0"/>
              </a:rPr>
            </a:br>
            <a:r>
              <a:rPr lang="en-US" sz="1800" b="1" dirty="0">
                <a:latin typeface="Arial" charset="0"/>
              </a:rPr>
              <a:t>Typical</a:t>
            </a:r>
          </a:p>
        </p:txBody>
      </p:sp>
      <p:grpSp>
        <p:nvGrpSpPr>
          <p:cNvPr id="31750" name="Group 246"/>
          <p:cNvGrpSpPr>
            <a:grpSpLocks/>
          </p:cNvGrpSpPr>
          <p:nvPr/>
        </p:nvGrpSpPr>
        <p:grpSpPr bwMode="auto">
          <a:xfrm>
            <a:off x="1676400" y="0"/>
            <a:ext cx="4191000" cy="5638800"/>
            <a:chOff x="1436" y="96"/>
            <a:chExt cx="2649" cy="3840"/>
          </a:xfrm>
        </p:grpSpPr>
        <p:sp>
          <p:nvSpPr>
            <p:cNvPr id="31752" name="Line 2"/>
            <p:cNvSpPr>
              <a:spLocks noChangeShapeType="1"/>
            </p:cNvSpPr>
            <p:nvPr/>
          </p:nvSpPr>
          <p:spPr bwMode="auto">
            <a:xfrm>
              <a:off x="1440" y="3888"/>
              <a:ext cx="26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53" name="Line 3"/>
            <p:cNvSpPr>
              <a:spLocks noChangeShapeType="1"/>
            </p:cNvSpPr>
            <p:nvPr/>
          </p:nvSpPr>
          <p:spPr bwMode="auto">
            <a:xfrm>
              <a:off x="1440" y="336"/>
              <a:ext cx="26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54" name="Line 4"/>
            <p:cNvSpPr>
              <a:spLocks noChangeShapeType="1"/>
            </p:cNvSpPr>
            <p:nvPr/>
          </p:nvSpPr>
          <p:spPr bwMode="auto">
            <a:xfrm flipV="1">
              <a:off x="4080" y="345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55" name="Line 5"/>
            <p:cNvSpPr>
              <a:spLocks noChangeShapeType="1"/>
            </p:cNvSpPr>
            <p:nvPr/>
          </p:nvSpPr>
          <p:spPr bwMode="auto">
            <a:xfrm>
              <a:off x="1440" y="76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56" name="Line 6"/>
            <p:cNvSpPr>
              <a:spLocks noChangeShapeType="1"/>
            </p:cNvSpPr>
            <p:nvPr/>
          </p:nvSpPr>
          <p:spPr bwMode="auto">
            <a:xfrm>
              <a:off x="1440" y="3456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57" name="Line 7"/>
            <p:cNvSpPr>
              <a:spLocks noChangeShapeType="1"/>
            </p:cNvSpPr>
            <p:nvPr/>
          </p:nvSpPr>
          <p:spPr bwMode="auto">
            <a:xfrm>
              <a:off x="3936" y="76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58" name="Line 8"/>
            <p:cNvSpPr>
              <a:spLocks noChangeShapeType="1"/>
            </p:cNvSpPr>
            <p:nvPr/>
          </p:nvSpPr>
          <p:spPr bwMode="auto">
            <a:xfrm>
              <a:off x="3936" y="3456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59" name="Line 9"/>
            <p:cNvSpPr>
              <a:spLocks noChangeShapeType="1"/>
            </p:cNvSpPr>
            <p:nvPr/>
          </p:nvSpPr>
          <p:spPr bwMode="auto">
            <a:xfrm>
              <a:off x="1584" y="768"/>
              <a:ext cx="0" cy="2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60" name="Line 10"/>
            <p:cNvSpPr>
              <a:spLocks noChangeShapeType="1"/>
            </p:cNvSpPr>
            <p:nvPr/>
          </p:nvSpPr>
          <p:spPr bwMode="auto">
            <a:xfrm>
              <a:off x="3936" y="768"/>
              <a:ext cx="0" cy="2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61" name="Line 11"/>
            <p:cNvSpPr>
              <a:spLocks noChangeShapeType="1"/>
            </p:cNvSpPr>
            <p:nvPr/>
          </p:nvSpPr>
          <p:spPr bwMode="auto">
            <a:xfrm flipV="1">
              <a:off x="4080" y="33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62" name="Line 12"/>
            <p:cNvSpPr>
              <a:spLocks noChangeShapeType="1"/>
            </p:cNvSpPr>
            <p:nvPr/>
          </p:nvSpPr>
          <p:spPr bwMode="auto">
            <a:xfrm flipV="1">
              <a:off x="1440" y="33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63" name="Line 13"/>
            <p:cNvSpPr>
              <a:spLocks noChangeShapeType="1"/>
            </p:cNvSpPr>
            <p:nvPr/>
          </p:nvSpPr>
          <p:spPr bwMode="auto">
            <a:xfrm flipV="1">
              <a:off x="1440" y="345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1764" name="Group 14"/>
            <p:cNvGrpSpPr>
              <a:grpSpLocks/>
            </p:cNvGrpSpPr>
            <p:nvPr/>
          </p:nvGrpSpPr>
          <p:grpSpPr bwMode="auto">
            <a:xfrm>
              <a:off x="1536" y="1104"/>
              <a:ext cx="96" cy="528"/>
              <a:chOff x="1536" y="864"/>
              <a:chExt cx="96" cy="528"/>
            </a:xfrm>
          </p:grpSpPr>
          <p:grpSp>
            <p:nvGrpSpPr>
              <p:cNvPr id="31988" name="Group 15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31990" name="Line 1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91" name="Line 1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989" name="Line 18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65" name="Group 19"/>
            <p:cNvGrpSpPr>
              <a:grpSpLocks/>
            </p:cNvGrpSpPr>
            <p:nvPr/>
          </p:nvGrpSpPr>
          <p:grpSpPr bwMode="auto">
            <a:xfrm rot="10800000">
              <a:off x="1728" y="3840"/>
              <a:ext cx="528" cy="96"/>
              <a:chOff x="3216" y="2736"/>
              <a:chExt cx="336" cy="96"/>
            </a:xfrm>
          </p:grpSpPr>
          <p:sp>
            <p:nvSpPr>
              <p:cNvPr id="31986" name="Line 2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987" name="Line 2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766" name="Line 22"/>
            <p:cNvSpPr>
              <a:spLocks noChangeShapeType="1"/>
            </p:cNvSpPr>
            <p:nvPr/>
          </p:nvSpPr>
          <p:spPr bwMode="auto">
            <a:xfrm>
              <a:off x="1728" y="388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1767" name="Group 23"/>
            <p:cNvGrpSpPr>
              <a:grpSpLocks/>
            </p:cNvGrpSpPr>
            <p:nvPr/>
          </p:nvGrpSpPr>
          <p:grpSpPr bwMode="auto">
            <a:xfrm rot="10800000">
              <a:off x="3216" y="3840"/>
              <a:ext cx="528" cy="96"/>
              <a:chOff x="3216" y="2736"/>
              <a:chExt cx="336" cy="96"/>
            </a:xfrm>
          </p:grpSpPr>
          <p:sp>
            <p:nvSpPr>
              <p:cNvPr id="31984" name="Line 2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985" name="Line 2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768" name="Line 26"/>
            <p:cNvSpPr>
              <a:spLocks noChangeShapeType="1"/>
            </p:cNvSpPr>
            <p:nvPr/>
          </p:nvSpPr>
          <p:spPr bwMode="auto">
            <a:xfrm>
              <a:off x="3216" y="388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1769" name="Group 27"/>
            <p:cNvGrpSpPr>
              <a:grpSpLocks/>
            </p:cNvGrpSpPr>
            <p:nvPr/>
          </p:nvGrpSpPr>
          <p:grpSpPr bwMode="auto">
            <a:xfrm>
              <a:off x="1536" y="1872"/>
              <a:ext cx="96" cy="528"/>
              <a:chOff x="1536" y="864"/>
              <a:chExt cx="96" cy="528"/>
            </a:xfrm>
          </p:grpSpPr>
          <p:grpSp>
            <p:nvGrpSpPr>
              <p:cNvPr id="31980" name="Group 28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31982" name="Line 2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83" name="Line 3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981" name="Line 31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70" name="Group 32"/>
            <p:cNvGrpSpPr>
              <a:grpSpLocks/>
            </p:cNvGrpSpPr>
            <p:nvPr/>
          </p:nvGrpSpPr>
          <p:grpSpPr bwMode="auto">
            <a:xfrm>
              <a:off x="1536" y="2592"/>
              <a:ext cx="96" cy="528"/>
              <a:chOff x="1536" y="864"/>
              <a:chExt cx="96" cy="528"/>
            </a:xfrm>
          </p:grpSpPr>
          <p:grpSp>
            <p:nvGrpSpPr>
              <p:cNvPr id="31976" name="Group 33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31978" name="Line 3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79" name="Line 3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977" name="Line 36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71" name="Group 37"/>
            <p:cNvGrpSpPr>
              <a:grpSpLocks/>
            </p:cNvGrpSpPr>
            <p:nvPr/>
          </p:nvGrpSpPr>
          <p:grpSpPr bwMode="auto">
            <a:xfrm>
              <a:off x="3888" y="1056"/>
              <a:ext cx="96" cy="528"/>
              <a:chOff x="1536" y="864"/>
              <a:chExt cx="96" cy="528"/>
            </a:xfrm>
          </p:grpSpPr>
          <p:grpSp>
            <p:nvGrpSpPr>
              <p:cNvPr id="31972" name="Group 38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31974" name="Line 3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75" name="Line 4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973" name="Line 41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72" name="Group 42"/>
            <p:cNvGrpSpPr>
              <a:grpSpLocks/>
            </p:cNvGrpSpPr>
            <p:nvPr/>
          </p:nvGrpSpPr>
          <p:grpSpPr bwMode="auto">
            <a:xfrm>
              <a:off x="3888" y="1824"/>
              <a:ext cx="96" cy="528"/>
              <a:chOff x="1536" y="864"/>
              <a:chExt cx="96" cy="528"/>
            </a:xfrm>
          </p:grpSpPr>
          <p:grpSp>
            <p:nvGrpSpPr>
              <p:cNvPr id="31968" name="Group 43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31970" name="Line 4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71" name="Line 4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969" name="Line 46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73" name="Group 47"/>
            <p:cNvGrpSpPr>
              <a:grpSpLocks/>
            </p:cNvGrpSpPr>
            <p:nvPr/>
          </p:nvGrpSpPr>
          <p:grpSpPr bwMode="auto">
            <a:xfrm>
              <a:off x="3888" y="2544"/>
              <a:ext cx="96" cy="528"/>
              <a:chOff x="1536" y="864"/>
              <a:chExt cx="96" cy="528"/>
            </a:xfrm>
          </p:grpSpPr>
          <p:grpSp>
            <p:nvGrpSpPr>
              <p:cNvPr id="31964" name="Group 48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31966" name="Line 4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67" name="Line 5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965" name="Line 51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774" name="Group 52"/>
            <p:cNvGrpSpPr>
              <a:grpSpLocks/>
            </p:cNvGrpSpPr>
            <p:nvPr/>
          </p:nvGrpSpPr>
          <p:grpSpPr bwMode="auto">
            <a:xfrm>
              <a:off x="2448" y="336"/>
              <a:ext cx="672" cy="528"/>
              <a:chOff x="2448" y="336"/>
              <a:chExt cx="672" cy="528"/>
            </a:xfrm>
          </p:grpSpPr>
          <p:sp>
            <p:nvSpPr>
              <p:cNvPr id="31920" name="Line 53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816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921" name="Line 54"/>
              <p:cNvSpPr>
                <a:spLocks noChangeShapeType="1"/>
              </p:cNvSpPr>
              <p:nvPr/>
            </p:nvSpPr>
            <p:spPr bwMode="auto">
              <a:xfrm rot="10800000">
                <a:off x="2784" y="480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922" name="Line 55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480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923" name="Line 56"/>
              <p:cNvSpPr>
                <a:spLocks noChangeShapeType="1"/>
              </p:cNvSpPr>
              <p:nvPr/>
            </p:nvSpPr>
            <p:spPr bwMode="auto">
              <a:xfrm rot="10800000" flipV="1">
                <a:off x="2448" y="480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924" name="Text Box 57"/>
              <p:cNvSpPr txBox="1">
                <a:spLocks noChangeArrowheads="1"/>
              </p:cNvSpPr>
              <p:nvPr/>
            </p:nvSpPr>
            <p:spPr bwMode="auto">
              <a:xfrm>
                <a:off x="2477" y="572"/>
                <a:ext cx="288" cy="1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ELV</a:t>
                </a:r>
              </a:p>
            </p:txBody>
          </p:sp>
          <p:sp>
            <p:nvSpPr>
              <p:cNvPr id="31925" name="Line 58"/>
              <p:cNvSpPr>
                <a:spLocks noChangeShapeType="1"/>
              </p:cNvSpPr>
              <p:nvPr/>
            </p:nvSpPr>
            <p:spPr bwMode="auto">
              <a:xfrm rot="10800000" flipV="1">
                <a:off x="2784" y="815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926" name="Line 59"/>
              <p:cNvSpPr>
                <a:spLocks noChangeShapeType="1"/>
              </p:cNvSpPr>
              <p:nvPr/>
            </p:nvSpPr>
            <p:spPr bwMode="auto">
              <a:xfrm rot="10800000" flipH="1">
                <a:off x="2784" y="479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927" name="Line 60"/>
              <p:cNvSpPr>
                <a:spLocks noChangeShapeType="1"/>
              </p:cNvSpPr>
              <p:nvPr/>
            </p:nvSpPr>
            <p:spPr bwMode="auto">
              <a:xfrm rot="10800000" flipV="1">
                <a:off x="2784" y="479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928" name="Line 61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479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929" name="Line 62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480"/>
                <a:ext cx="0" cy="33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31930" name="Group 63"/>
              <p:cNvGrpSpPr>
                <a:grpSpLocks/>
              </p:cNvGrpSpPr>
              <p:nvPr/>
            </p:nvGrpSpPr>
            <p:grpSpPr bwMode="auto">
              <a:xfrm rot="-5400000">
                <a:off x="2904" y="696"/>
                <a:ext cx="96" cy="240"/>
                <a:chOff x="3072" y="912"/>
                <a:chExt cx="96" cy="240"/>
              </a:xfrm>
            </p:grpSpPr>
            <p:sp>
              <p:nvSpPr>
                <p:cNvPr id="31959" name="Line 64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120" y="100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60" name="Line 65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91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61" name="Line 66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08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62" name="Line 67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56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63" name="Line 68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15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931" name="Text Box 69"/>
              <p:cNvSpPr txBox="1">
                <a:spLocks noChangeArrowheads="1"/>
              </p:cNvSpPr>
              <p:nvPr/>
            </p:nvSpPr>
            <p:spPr bwMode="auto">
              <a:xfrm flipH="1">
                <a:off x="2804" y="572"/>
                <a:ext cx="288" cy="1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ELV</a:t>
                </a:r>
              </a:p>
            </p:txBody>
          </p:sp>
          <p:grpSp>
            <p:nvGrpSpPr>
              <p:cNvPr id="31932" name="Group 70"/>
              <p:cNvGrpSpPr>
                <a:grpSpLocks/>
              </p:cNvGrpSpPr>
              <p:nvPr/>
            </p:nvGrpSpPr>
            <p:grpSpPr bwMode="auto">
              <a:xfrm flipV="1">
                <a:off x="2448" y="336"/>
                <a:ext cx="672" cy="144"/>
                <a:chOff x="2448" y="1680"/>
                <a:chExt cx="672" cy="144"/>
              </a:xfrm>
            </p:grpSpPr>
            <p:sp>
              <p:nvSpPr>
                <p:cNvPr id="31940" name="Line 7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52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41" name="Line 72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56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42" name="Line 73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61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43" name="Line 74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66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44" name="Line 75"/>
                <p:cNvSpPr>
                  <a:spLocks noChangeShapeType="1"/>
                </p:cNvSpPr>
                <p:nvPr/>
              </p:nvSpPr>
              <p:spPr bwMode="auto">
                <a:xfrm rot="-5400000">
                  <a:off x="2616" y="1512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45" name="Line 76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90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46" name="Line 77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85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47" name="Line 78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80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48" name="Line 79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76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49" name="Line 80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2952" y="1512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50" name="Line 81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71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51" name="Line 82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47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52" name="Line 83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42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53" name="Line 84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37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54" name="Line 85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304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55" name="Line 86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300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56" name="Line 87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95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57" name="Line 88"/>
                <p:cNvSpPr>
                  <a:spLocks noChangeShapeType="1"/>
                </p:cNvSpPr>
                <p:nvPr/>
              </p:nvSpPr>
              <p:spPr bwMode="auto">
                <a:xfrm rot="-5400000">
                  <a:off x="2616" y="1587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58" name="Line 89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2952" y="1587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933" name="Line 90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480"/>
                <a:ext cx="0" cy="33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31934" name="Group 91"/>
              <p:cNvGrpSpPr>
                <a:grpSpLocks/>
              </p:cNvGrpSpPr>
              <p:nvPr/>
            </p:nvGrpSpPr>
            <p:grpSpPr bwMode="auto">
              <a:xfrm rot="-5400000">
                <a:off x="2568" y="696"/>
                <a:ext cx="96" cy="240"/>
                <a:chOff x="3072" y="912"/>
                <a:chExt cx="96" cy="240"/>
              </a:xfrm>
            </p:grpSpPr>
            <p:sp>
              <p:nvSpPr>
                <p:cNvPr id="31935" name="Line 92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120" y="100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36" name="Line 93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91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37" name="Line 94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08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38" name="Line 95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56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39" name="Line 96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15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31775" name="Group 97"/>
            <p:cNvGrpSpPr>
              <a:grpSpLocks/>
            </p:cNvGrpSpPr>
            <p:nvPr/>
          </p:nvGrpSpPr>
          <p:grpSpPr bwMode="auto">
            <a:xfrm rot="10800000">
              <a:off x="1680" y="288"/>
              <a:ext cx="528" cy="96"/>
              <a:chOff x="3216" y="2736"/>
              <a:chExt cx="336" cy="96"/>
            </a:xfrm>
          </p:grpSpPr>
          <p:sp>
            <p:nvSpPr>
              <p:cNvPr id="31918" name="Line 9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919" name="Line 9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776" name="Line 100"/>
            <p:cNvSpPr>
              <a:spLocks noChangeShapeType="1"/>
            </p:cNvSpPr>
            <p:nvPr/>
          </p:nvSpPr>
          <p:spPr bwMode="auto">
            <a:xfrm>
              <a:off x="1680" y="336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1777" name="Group 101"/>
            <p:cNvGrpSpPr>
              <a:grpSpLocks/>
            </p:cNvGrpSpPr>
            <p:nvPr/>
          </p:nvGrpSpPr>
          <p:grpSpPr bwMode="auto">
            <a:xfrm rot="10800000">
              <a:off x="3360" y="288"/>
              <a:ext cx="528" cy="96"/>
              <a:chOff x="3216" y="2736"/>
              <a:chExt cx="336" cy="96"/>
            </a:xfrm>
          </p:grpSpPr>
          <p:sp>
            <p:nvSpPr>
              <p:cNvPr id="31916" name="Line 10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917" name="Line 10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778" name="Line 104"/>
            <p:cNvSpPr>
              <a:spLocks noChangeShapeType="1"/>
            </p:cNvSpPr>
            <p:nvPr/>
          </p:nvSpPr>
          <p:spPr bwMode="auto">
            <a:xfrm>
              <a:off x="3360" y="336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79" name="Line 105"/>
            <p:cNvSpPr>
              <a:spLocks noChangeShapeType="1"/>
            </p:cNvSpPr>
            <p:nvPr/>
          </p:nvSpPr>
          <p:spPr bwMode="auto">
            <a:xfrm>
              <a:off x="1584" y="2496"/>
              <a:ext cx="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80" name="Line 106"/>
            <p:cNvSpPr>
              <a:spLocks noChangeShapeType="1"/>
            </p:cNvSpPr>
            <p:nvPr/>
          </p:nvSpPr>
          <p:spPr bwMode="auto">
            <a:xfrm>
              <a:off x="2736" y="249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81" name="Line 107"/>
            <p:cNvSpPr>
              <a:spLocks noChangeShapeType="1"/>
            </p:cNvSpPr>
            <p:nvPr/>
          </p:nvSpPr>
          <p:spPr bwMode="auto">
            <a:xfrm>
              <a:off x="2112" y="326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82" name="Line 108"/>
            <p:cNvSpPr>
              <a:spLocks noChangeShapeType="1"/>
            </p:cNvSpPr>
            <p:nvPr/>
          </p:nvSpPr>
          <p:spPr bwMode="auto">
            <a:xfrm flipH="1">
              <a:off x="1584" y="3408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83" name="Line 109"/>
            <p:cNvSpPr>
              <a:spLocks noChangeShapeType="1"/>
            </p:cNvSpPr>
            <p:nvPr/>
          </p:nvSpPr>
          <p:spPr bwMode="auto">
            <a:xfrm>
              <a:off x="2352" y="3408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84" name="Line 110"/>
            <p:cNvSpPr>
              <a:spLocks noChangeShapeType="1"/>
            </p:cNvSpPr>
            <p:nvPr/>
          </p:nvSpPr>
          <p:spPr bwMode="auto">
            <a:xfrm>
              <a:off x="2736" y="2496"/>
              <a:ext cx="1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85" name="Line 111"/>
            <p:cNvSpPr>
              <a:spLocks noChangeShapeType="1"/>
            </p:cNvSpPr>
            <p:nvPr/>
          </p:nvSpPr>
          <p:spPr bwMode="auto">
            <a:xfrm flipH="1">
              <a:off x="2352" y="3408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86" name="Line 112"/>
            <p:cNvSpPr>
              <a:spLocks noChangeShapeType="1"/>
            </p:cNvSpPr>
            <p:nvPr/>
          </p:nvSpPr>
          <p:spPr bwMode="auto">
            <a:xfrm flipH="1">
              <a:off x="3408" y="3408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87" name="Line 113"/>
            <p:cNvSpPr>
              <a:spLocks noChangeShapeType="1"/>
            </p:cNvSpPr>
            <p:nvPr/>
          </p:nvSpPr>
          <p:spPr bwMode="auto">
            <a:xfrm>
              <a:off x="3408" y="326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88" name="Line 114"/>
            <p:cNvSpPr>
              <a:spLocks noChangeShapeType="1"/>
            </p:cNvSpPr>
            <p:nvPr/>
          </p:nvSpPr>
          <p:spPr bwMode="auto">
            <a:xfrm>
              <a:off x="3408" y="24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89" name="Line 115"/>
            <p:cNvSpPr>
              <a:spLocks noChangeShapeType="1"/>
            </p:cNvSpPr>
            <p:nvPr/>
          </p:nvSpPr>
          <p:spPr bwMode="auto">
            <a:xfrm flipH="1">
              <a:off x="2736" y="3408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90" name="Line 116"/>
            <p:cNvSpPr>
              <a:spLocks noChangeShapeType="1"/>
            </p:cNvSpPr>
            <p:nvPr/>
          </p:nvSpPr>
          <p:spPr bwMode="auto">
            <a:xfrm>
              <a:off x="3120" y="3408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91" name="Text Box 117"/>
            <p:cNvSpPr txBox="1">
              <a:spLocks noChangeArrowheads="1"/>
            </p:cNvSpPr>
            <p:nvPr/>
          </p:nvSpPr>
          <p:spPr bwMode="auto">
            <a:xfrm>
              <a:off x="1536" y="2976"/>
              <a:ext cx="720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Kitchen/Dining</a:t>
              </a:r>
            </a:p>
          </p:txBody>
        </p:sp>
        <p:grpSp>
          <p:nvGrpSpPr>
            <p:cNvPr id="31792" name="Group 118"/>
            <p:cNvGrpSpPr>
              <a:grpSpLocks/>
            </p:cNvGrpSpPr>
            <p:nvPr/>
          </p:nvGrpSpPr>
          <p:grpSpPr bwMode="auto">
            <a:xfrm>
              <a:off x="2525" y="3168"/>
              <a:ext cx="245" cy="240"/>
              <a:chOff x="2525" y="3168"/>
              <a:chExt cx="245" cy="240"/>
            </a:xfrm>
          </p:grpSpPr>
          <p:grpSp>
            <p:nvGrpSpPr>
              <p:cNvPr id="31909" name="Group 119"/>
              <p:cNvGrpSpPr>
                <a:grpSpLocks/>
              </p:cNvGrpSpPr>
              <p:nvPr/>
            </p:nvGrpSpPr>
            <p:grpSpPr bwMode="auto">
              <a:xfrm rot="5400000">
                <a:off x="2520" y="3191"/>
                <a:ext cx="240" cy="193"/>
                <a:chOff x="2496" y="3167"/>
                <a:chExt cx="240" cy="193"/>
              </a:xfrm>
            </p:grpSpPr>
            <p:sp>
              <p:nvSpPr>
                <p:cNvPr id="31911" name="Line 120"/>
                <p:cNvSpPr>
                  <a:spLocks noChangeShapeType="1"/>
                </p:cNvSpPr>
                <p:nvPr/>
              </p:nvSpPr>
              <p:spPr bwMode="auto">
                <a:xfrm>
                  <a:off x="2736" y="3167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912" name="Rectangle 121"/>
                <p:cNvSpPr>
                  <a:spLocks noChangeArrowheads="1"/>
                </p:cNvSpPr>
                <p:nvPr/>
              </p:nvSpPr>
              <p:spPr bwMode="auto">
                <a:xfrm rot="-5400000">
                  <a:off x="2520" y="3143"/>
                  <a:ext cx="191" cy="24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grpSp>
              <p:nvGrpSpPr>
                <p:cNvPr id="31913" name="Group 122"/>
                <p:cNvGrpSpPr>
                  <a:grpSpLocks/>
                </p:cNvGrpSpPr>
                <p:nvPr/>
              </p:nvGrpSpPr>
              <p:grpSpPr bwMode="auto">
                <a:xfrm rot="16200000" flipH="1">
                  <a:off x="2657" y="3281"/>
                  <a:ext cx="62" cy="96"/>
                  <a:chOff x="1827" y="2496"/>
                  <a:chExt cx="93" cy="96"/>
                </a:xfrm>
              </p:grpSpPr>
              <p:sp>
                <p:nvSpPr>
                  <p:cNvPr id="31914" name="door"/>
                  <p:cNvSpPr>
                    <a:spLocks noEditPoints="1" noChangeArrowheads="1"/>
                  </p:cNvSpPr>
                  <p:nvPr/>
                </p:nvSpPr>
                <p:spPr bwMode="auto">
                  <a:xfrm rot="5400000" flipV="1">
                    <a:off x="1827" y="2496"/>
                    <a:ext cx="93" cy="9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2555 w 21600"/>
                      <a:gd name="T10" fmla="*/ 11148 h 21600"/>
                      <a:gd name="T11" fmla="*/ 13471 w 21600"/>
                      <a:gd name="T12" fmla="*/ 20206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>
                        <a:moveTo>
                          <a:pt x="21600" y="21600"/>
                        </a:moveTo>
                        <a:lnTo>
                          <a:pt x="6007" y="127"/>
                        </a:lnTo>
                        <a:lnTo>
                          <a:pt x="4665" y="2541"/>
                        </a:lnTo>
                        <a:lnTo>
                          <a:pt x="3579" y="5209"/>
                        </a:lnTo>
                        <a:lnTo>
                          <a:pt x="2492" y="8259"/>
                        </a:lnTo>
                        <a:lnTo>
                          <a:pt x="1598" y="11308"/>
                        </a:lnTo>
                        <a:lnTo>
                          <a:pt x="959" y="14739"/>
                        </a:lnTo>
                        <a:lnTo>
                          <a:pt x="383" y="18169"/>
                        </a:lnTo>
                        <a:lnTo>
                          <a:pt x="0" y="21600"/>
                        </a:lnTo>
                      </a:path>
                    </a:pathLst>
                  </a:cu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31915" name="Line 124"/>
                  <p:cNvSpPr>
                    <a:spLocks noChangeShapeType="1"/>
                  </p:cNvSpPr>
                  <p:nvPr/>
                </p:nvSpPr>
                <p:spPr bwMode="auto">
                  <a:xfrm>
                    <a:off x="1920" y="2496"/>
                    <a:ext cx="0" cy="96"/>
                  </a:xfrm>
                  <a:prstGeom prst="line">
                    <a:avLst/>
                  </a:prstGeom>
                  <a:noFill/>
                  <a:ln w="158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</p:grpSp>
          <p:sp>
            <p:nvSpPr>
              <p:cNvPr id="31910" name="Text Box 125"/>
              <p:cNvSpPr txBox="1">
                <a:spLocks noChangeArrowheads="1"/>
              </p:cNvSpPr>
              <p:nvPr/>
            </p:nvSpPr>
            <p:spPr bwMode="auto">
              <a:xfrm>
                <a:off x="2525" y="3196"/>
                <a:ext cx="245" cy="1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31793" name="Line 126"/>
            <p:cNvSpPr>
              <a:spLocks noChangeShapeType="1"/>
            </p:cNvSpPr>
            <p:nvPr/>
          </p:nvSpPr>
          <p:spPr bwMode="auto">
            <a:xfrm rot="16200000" flipH="1">
              <a:off x="2808" y="333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794" name="Rectangle 127"/>
            <p:cNvSpPr>
              <a:spLocks noChangeArrowheads="1"/>
            </p:cNvSpPr>
            <p:nvPr/>
          </p:nvSpPr>
          <p:spPr bwMode="auto">
            <a:xfrm flipH="1">
              <a:off x="2736" y="3168"/>
              <a:ext cx="191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31795" name="Group 128"/>
            <p:cNvGrpSpPr>
              <a:grpSpLocks/>
            </p:cNvGrpSpPr>
            <p:nvPr/>
          </p:nvGrpSpPr>
          <p:grpSpPr bwMode="auto">
            <a:xfrm>
              <a:off x="2867" y="3312"/>
              <a:ext cx="62" cy="96"/>
              <a:chOff x="1827" y="2496"/>
              <a:chExt cx="93" cy="96"/>
            </a:xfrm>
          </p:grpSpPr>
          <p:sp>
            <p:nvSpPr>
              <p:cNvPr id="3190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908" name="Line 13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796" name="Text Box 131"/>
            <p:cNvSpPr txBox="1">
              <a:spLocks noChangeArrowheads="1"/>
            </p:cNvSpPr>
            <p:nvPr/>
          </p:nvSpPr>
          <p:spPr bwMode="auto">
            <a:xfrm>
              <a:off x="2688" y="3197"/>
              <a:ext cx="245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LAV</a:t>
              </a:r>
            </a:p>
          </p:txBody>
        </p:sp>
        <p:grpSp>
          <p:nvGrpSpPr>
            <p:cNvPr id="31797" name="Group 132"/>
            <p:cNvGrpSpPr>
              <a:grpSpLocks/>
            </p:cNvGrpSpPr>
            <p:nvPr/>
          </p:nvGrpSpPr>
          <p:grpSpPr bwMode="auto">
            <a:xfrm rot="-5400000">
              <a:off x="2184" y="3384"/>
              <a:ext cx="96" cy="144"/>
              <a:chOff x="1827" y="2496"/>
              <a:chExt cx="93" cy="96"/>
            </a:xfrm>
          </p:grpSpPr>
          <p:sp>
            <p:nvSpPr>
              <p:cNvPr id="3190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906" name="Line 13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798" name="Line 135"/>
            <p:cNvSpPr>
              <a:spLocks noChangeShapeType="1"/>
            </p:cNvSpPr>
            <p:nvPr/>
          </p:nvSpPr>
          <p:spPr bwMode="auto">
            <a:xfrm>
              <a:off x="2112" y="24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1799" name="Group 136"/>
            <p:cNvGrpSpPr>
              <a:grpSpLocks/>
            </p:cNvGrpSpPr>
            <p:nvPr/>
          </p:nvGrpSpPr>
          <p:grpSpPr bwMode="auto">
            <a:xfrm rot="5400000" flipH="1">
              <a:off x="2424" y="3384"/>
              <a:ext cx="96" cy="144"/>
              <a:chOff x="1827" y="2496"/>
              <a:chExt cx="93" cy="96"/>
            </a:xfrm>
          </p:grpSpPr>
          <p:sp>
            <p:nvSpPr>
              <p:cNvPr id="3190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904" name="Line 13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800" name="Group 139"/>
            <p:cNvGrpSpPr>
              <a:grpSpLocks/>
            </p:cNvGrpSpPr>
            <p:nvPr/>
          </p:nvGrpSpPr>
          <p:grpSpPr bwMode="auto">
            <a:xfrm rot="-5400000">
              <a:off x="2952" y="3384"/>
              <a:ext cx="96" cy="144"/>
              <a:chOff x="1827" y="2496"/>
              <a:chExt cx="93" cy="96"/>
            </a:xfrm>
          </p:grpSpPr>
          <p:sp>
            <p:nvSpPr>
              <p:cNvPr id="3190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902" name="Line 14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801" name="Group 142"/>
            <p:cNvGrpSpPr>
              <a:grpSpLocks/>
            </p:cNvGrpSpPr>
            <p:nvPr/>
          </p:nvGrpSpPr>
          <p:grpSpPr bwMode="auto">
            <a:xfrm rot="5400000" flipH="1">
              <a:off x="3192" y="3384"/>
              <a:ext cx="96" cy="144"/>
              <a:chOff x="1827" y="2496"/>
              <a:chExt cx="93" cy="96"/>
            </a:xfrm>
          </p:grpSpPr>
          <p:sp>
            <p:nvSpPr>
              <p:cNvPr id="3189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900" name="Line 14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802" name="Text Box 145"/>
            <p:cNvSpPr txBox="1">
              <a:spLocks noChangeArrowheads="1"/>
            </p:cNvSpPr>
            <p:nvPr/>
          </p:nvSpPr>
          <p:spPr bwMode="auto">
            <a:xfrm>
              <a:off x="2064" y="2784"/>
              <a:ext cx="72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31803" name="Text Box 146"/>
            <p:cNvSpPr txBox="1">
              <a:spLocks noChangeArrowheads="1"/>
            </p:cNvSpPr>
            <p:nvPr/>
          </p:nvSpPr>
          <p:spPr bwMode="auto">
            <a:xfrm>
              <a:off x="1536" y="3552"/>
              <a:ext cx="720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31804" name="Text Box 147"/>
            <p:cNvSpPr txBox="1">
              <a:spLocks noChangeArrowheads="1"/>
            </p:cNvSpPr>
            <p:nvPr/>
          </p:nvSpPr>
          <p:spPr bwMode="auto">
            <a:xfrm>
              <a:off x="2208" y="3552"/>
              <a:ext cx="720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31805" name="Text Box 148"/>
            <p:cNvSpPr txBox="1">
              <a:spLocks noChangeArrowheads="1"/>
            </p:cNvSpPr>
            <p:nvPr/>
          </p:nvSpPr>
          <p:spPr bwMode="auto">
            <a:xfrm>
              <a:off x="2544" y="3552"/>
              <a:ext cx="720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31806" name="Text Box 149"/>
            <p:cNvSpPr txBox="1">
              <a:spLocks noChangeArrowheads="1"/>
            </p:cNvSpPr>
            <p:nvPr/>
          </p:nvSpPr>
          <p:spPr bwMode="auto">
            <a:xfrm>
              <a:off x="3264" y="3552"/>
              <a:ext cx="721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31807" name="Text Box 150"/>
            <p:cNvSpPr txBox="1">
              <a:spLocks noChangeArrowheads="1"/>
            </p:cNvSpPr>
            <p:nvPr/>
          </p:nvSpPr>
          <p:spPr bwMode="auto">
            <a:xfrm>
              <a:off x="3264" y="2976"/>
              <a:ext cx="721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Kitchen/Dining</a:t>
              </a:r>
            </a:p>
          </p:txBody>
        </p:sp>
        <p:sp>
          <p:nvSpPr>
            <p:cNvPr id="31808" name="Text Box 151"/>
            <p:cNvSpPr txBox="1">
              <a:spLocks noChangeArrowheads="1"/>
            </p:cNvSpPr>
            <p:nvPr/>
          </p:nvSpPr>
          <p:spPr bwMode="auto">
            <a:xfrm>
              <a:off x="2688" y="2784"/>
              <a:ext cx="72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grpSp>
          <p:nvGrpSpPr>
            <p:cNvPr id="31809" name="Group 152"/>
            <p:cNvGrpSpPr>
              <a:grpSpLocks/>
            </p:cNvGrpSpPr>
            <p:nvPr/>
          </p:nvGrpSpPr>
          <p:grpSpPr bwMode="auto">
            <a:xfrm rot="-5400000">
              <a:off x="2568" y="2472"/>
              <a:ext cx="96" cy="144"/>
              <a:chOff x="1827" y="2496"/>
              <a:chExt cx="93" cy="96"/>
            </a:xfrm>
          </p:grpSpPr>
          <p:sp>
            <p:nvSpPr>
              <p:cNvPr id="3189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98" name="Line 15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810" name="Group 155"/>
            <p:cNvGrpSpPr>
              <a:grpSpLocks/>
            </p:cNvGrpSpPr>
            <p:nvPr/>
          </p:nvGrpSpPr>
          <p:grpSpPr bwMode="auto">
            <a:xfrm rot="5400000" flipH="1">
              <a:off x="2808" y="2472"/>
              <a:ext cx="96" cy="144"/>
              <a:chOff x="1827" y="2496"/>
              <a:chExt cx="93" cy="96"/>
            </a:xfrm>
          </p:grpSpPr>
          <p:sp>
            <p:nvSpPr>
              <p:cNvPr id="3189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96" name="Line 15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811" name="Line 158"/>
            <p:cNvSpPr>
              <a:spLocks noChangeShapeType="1"/>
            </p:cNvSpPr>
            <p:nvPr/>
          </p:nvSpPr>
          <p:spPr bwMode="auto">
            <a:xfrm>
              <a:off x="1584" y="1728"/>
              <a:ext cx="8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12" name="Line 159"/>
            <p:cNvSpPr>
              <a:spLocks noChangeShapeType="1"/>
            </p:cNvSpPr>
            <p:nvPr/>
          </p:nvSpPr>
          <p:spPr bwMode="auto">
            <a:xfrm>
              <a:off x="3120" y="1728"/>
              <a:ext cx="8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13" name="Line 160"/>
            <p:cNvSpPr>
              <a:spLocks noChangeShapeType="1"/>
            </p:cNvSpPr>
            <p:nvPr/>
          </p:nvSpPr>
          <p:spPr bwMode="auto">
            <a:xfrm>
              <a:off x="3120" y="1728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14" name="Line 161"/>
            <p:cNvSpPr>
              <a:spLocks noChangeShapeType="1"/>
            </p:cNvSpPr>
            <p:nvPr/>
          </p:nvSpPr>
          <p:spPr bwMode="auto">
            <a:xfrm>
              <a:off x="2448" y="1728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15" name="Line 162"/>
            <p:cNvSpPr>
              <a:spLocks noChangeShapeType="1"/>
            </p:cNvSpPr>
            <p:nvPr/>
          </p:nvSpPr>
          <p:spPr bwMode="auto">
            <a:xfrm>
              <a:off x="1968" y="211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16" name="Text Box 163"/>
            <p:cNvSpPr txBox="1">
              <a:spLocks noChangeArrowheads="1"/>
            </p:cNvSpPr>
            <p:nvPr/>
          </p:nvSpPr>
          <p:spPr bwMode="auto">
            <a:xfrm>
              <a:off x="1536" y="2026"/>
              <a:ext cx="480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sp>
          <p:nvSpPr>
            <p:cNvPr id="31817" name="Text Box 164"/>
            <p:cNvSpPr txBox="1">
              <a:spLocks noChangeArrowheads="1"/>
            </p:cNvSpPr>
            <p:nvPr/>
          </p:nvSpPr>
          <p:spPr bwMode="auto">
            <a:xfrm>
              <a:off x="1728" y="1824"/>
              <a:ext cx="72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31818" name="Line 165"/>
            <p:cNvSpPr>
              <a:spLocks noChangeShapeType="1"/>
            </p:cNvSpPr>
            <p:nvPr/>
          </p:nvSpPr>
          <p:spPr bwMode="auto">
            <a:xfrm>
              <a:off x="1968" y="2112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1819" name="Group 166"/>
            <p:cNvGrpSpPr>
              <a:grpSpLocks/>
            </p:cNvGrpSpPr>
            <p:nvPr/>
          </p:nvGrpSpPr>
          <p:grpSpPr bwMode="auto">
            <a:xfrm rot="10800000" flipH="1">
              <a:off x="2352" y="1776"/>
              <a:ext cx="96" cy="144"/>
              <a:chOff x="1827" y="2496"/>
              <a:chExt cx="93" cy="96"/>
            </a:xfrm>
          </p:grpSpPr>
          <p:sp>
            <p:nvSpPr>
              <p:cNvPr id="3189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94" name="Line 16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820" name="Group 169"/>
            <p:cNvGrpSpPr>
              <a:grpSpLocks/>
            </p:cNvGrpSpPr>
            <p:nvPr/>
          </p:nvGrpSpPr>
          <p:grpSpPr bwMode="auto">
            <a:xfrm rot="5400000" flipV="1">
              <a:off x="2328" y="1992"/>
              <a:ext cx="96" cy="144"/>
              <a:chOff x="1827" y="2496"/>
              <a:chExt cx="93" cy="96"/>
            </a:xfrm>
          </p:grpSpPr>
          <p:sp>
            <p:nvSpPr>
              <p:cNvPr id="3189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92" name="Line 17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821" name="Group 172"/>
            <p:cNvGrpSpPr>
              <a:grpSpLocks/>
            </p:cNvGrpSpPr>
            <p:nvPr/>
          </p:nvGrpSpPr>
          <p:grpSpPr bwMode="auto">
            <a:xfrm>
              <a:off x="1920" y="2256"/>
              <a:ext cx="245" cy="240"/>
              <a:chOff x="1920" y="2256"/>
              <a:chExt cx="245" cy="240"/>
            </a:xfrm>
          </p:grpSpPr>
          <p:sp>
            <p:nvSpPr>
              <p:cNvPr id="31885" name="Line 173"/>
              <p:cNvSpPr>
                <a:spLocks noChangeShapeType="1"/>
              </p:cNvSpPr>
              <p:nvPr/>
            </p:nvSpPr>
            <p:spPr bwMode="auto">
              <a:xfrm rot="16200000" flipH="1">
                <a:off x="2040" y="2424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86" name="Rectangle 174"/>
              <p:cNvSpPr>
                <a:spLocks noChangeArrowheads="1"/>
              </p:cNvSpPr>
              <p:nvPr/>
            </p:nvSpPr>
            <p:spPr bwMode="auto">
              <a:xfrm flipH="1">
                <a:off x="1968" y="2256"/>
                <a:ext cx="191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31887" name="Group 175"/>
              <p:cNvGrpSpPr>
                <a:grpSpLocks/>
              </p:cNvGrpSpPr>
              <p:nvPr/>
            </p:nvGrpSpPr>
            <p:grpSpPr bwMode="auto">
              <a:xfrm>
                <a:off x="2099" y="2400"/>
                <a:ext cx="62" cy="96"/>
                <a:chOff x="1827" y="2496"/>
                <a:chExt cx="93" cy="96"/>
              </a:xfrm>
            </p:grpSpPr>
            <p:sp>
              <p:nvSpPr>
                <p:cNvPr id="31889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890" name="Line 17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888" name="Text Box 178"/>
              <p:cNvSpPr txBox="1">
                <a:spLocks noChangeArrowheads="1"/>
              </p:cNvSpPr>
              <p:nvPr/>
            </p:nvSpPr>
            <p:spPr bwMode="auto">
              <a:xfrm>
                <a:off x="1920" y="2284"/>
                <a:ext cx="245" cy="1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grpSp>
          <p:nvGrpSpPr>
            <p:cNvPr id="31822" name="Group 179"/>
            <p:cNvGrpSpPr>
              <a:grpSpLocks/>
            </p:cNvGrpSpPr>
            <p:nvPr/>
          </p:nvGrpSpPr>
          <p:grpSpPr bwMode="auto">
            <a:xfrm rot="10800000">
              <a:off x="3120" y="1776"/>
              <a:ext cx="96" cy="144"/>
              <a:chOff x="1827" y="2496"/>
              <a:chExt cx="93" cy="96"/>
            </a:xfrm>
          </p:grpSpPr>
          <p:sp>
            <p:nvSpPr>
              <p:cNvPr id="3188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84" name="Line 18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823" name="Line 182"/>
            <p:cNvSpPr>
              <a:spLocks noChangeShapeType="1"/>
            </p:cNvSpPr>
            <p:nvPr/>
          </p:nvSpPr>
          <p:spPr bwMode="auto">
            <a:xfrm>
              <a:off x="3120" y="2112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24" name="Line 183"/>
            <p:cNvSpPr>
              <a:spLocks noChangeShapeType="1"/>
            </p:cNvSpPr>
            <p:nvPr/>
          </p:nvSpPr>
          <p:spPr bwMode="auto">
            <a:xfrm>
              <a:off x="3600" y="211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1825" name="Group 184"/>
            <p:cNvGrpSpPr>
              <a:grpSpLocks/>
            </p:cNvGrpSpPr>
            <p:nvPr/>
          </p:nvGrpSpPr>
          <p:grpSpPr bwMode="auto">
            <a:xfrm>
              <a:off x="3389" y="2256"/>
              <a:ext cx="245" cy="240"/>
              <a:chOff x="2525" y="3168"/>
              <a:chExt cx="245" cy="240"/>
            </a:xfrm>
          </p:grpSpPr>
          <p:grpSp>
            <p:nvGrpSpPr>
              <p:cNvPr id="31876" name="Group 185"/>
              <p:cNvGrpSpPr>
                <a:grpSpLocks/>
              </p:cNvGrpSpPr>
              <p:nvPr/>
            </p:nvGrpSpPr>
            <p:grpSpPr bwMode="auto">
              <a:xfrm rot="5400000">
                <a:off x="2520" y="3191"/>
                <a:ext cx="240" cy="193"/>
                <a:chOff x="2496" y="3167"/>
                <a:chExt cx="240" cy="193"/>
              </a:xfrm>
            </p:grpSpPr>
            <p:sp>
              <p:nvSpPr>
                <p:cNvPr id="31878" name="Line 186"/>
                <p:cNvSpPr>
                  <a:spLocks noChangeShapeType="1"/>
                </p:cNvSpPr>
                <p:nvPr/>
              </p:nvSpPr>
              <p:spPr bwMode="auto">
                <a:xfrm>
                  <a:off x="2736" y="3167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879" name="Rectangle 187"/>
                <p:cNvSpPr>
                  <a:spLocks noChangeArrowheads="1"/>
                </p:cNvSpPr>
                <p:nvPr/>
              </p:nvSpPr>
              <p:spPr bwMode="auto">
                <a:xfrm rot="-5400000">
                  <a:off x="2520" y="3143"/>
                  <a:ext cx="191" cy="24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grpSp>
              <p:nvGrpSpPr>
                <p:cNvPr id="31880" name="Group 188"/>
                <p:cNvGrpSpPr>
                  <a:grpSpLocks/>
                </p:cNvGrpSpPr>
                <p:nvPr/>
              </p:nvGrpSpPr>
              <p:grpSpPr bwMode="auto">
                <a:xfrm rot="16200000" flipH="1">
                  <a:off x="2657" y="3281"/>
                  <a:ext cx="62" cy="96"/>
                  <a:chOff x="1827" y="2496"/>
                  <a:chExt cx="93" cy="96"/>
                </a:xfrm>
              </p:grpSpPr>
              <p:sp>
                <p:nvSpPr>
                  <p:cNvPr id="31881" name="door"/>
                  <p:cNvSpPr>
                    <a:spLocks noEditPoints="1" noChangeArrowheads="1"/>
                  </p:cNvSpPr>
                  <p:nvPr/>
                </p:nvSpPr>
                <p:spPr bwMode="auto">
                  <a:xfrm rot="5400000" flipV="1">
                    <a:off x="1827" y="2496"/>
                    <a:ext cx="93" cy="9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2555 w 21600"/>
                      <a:gd name="T10" fmla="*/ 11148 h 21600"/>
                      <a:gd name="T11" fmla="*/ 13471 w 21600"/>
                      <a:gd name="T12" fmla="*/ 20206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>
                        <a:moveTo>
                          <a:pt x="21600" y="21600"/>
                        </a:moveTo>
                        <a:lnTo>
                          <a:pt x="6007" y="127"/>
                        </a:lnTo>
                        <a:lnTo>
                          <a:pt x="4665" y="2541"/>
                        </a:lnTo>
                        <a:lnTo>
                          <a:pt x="3579" y="5209"/>
                        </a:lnTo>
                        <a:lnTo>
                          <a:pt x="2492" y="8259"/>
                        </a:lnTo>
                        <a:lnTo>
                          <a:pt x="1598" y="11308"/>
                        </a:lnTo>
                        <a:lnTo>
                          <a:pt x="959" y="14739"/>
                        </a:lnTo>
                        <a:lnTo>
                          <a:pt x="383" y="18169"/>
                        </a:lnTo>
                        <a:lnTo>
                          <a:pt x="0" y="21600"/>
                        </a:lnTo>
                      </a:path>
                    </a:pathLst>
                  </a:cu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31882" name="Line 190"/>
                  <p:cNvSpPr>
                    <a:spLocks noChangeShapeType="1"/>
                  </p:cNvSpPr>
                  <p:nvPr/>
                </p:nvSpPr>
                <p:spPr bwMode="auto">
                  <a:xfrm>
                    <a:off x="1920" y="2496"/>
                    <a:ext cx="0" cy="96"/>
                  </a:xfrm>
                  <a:prstGeom prst="line">
                    <a:avLst/>
                  </a:prstGeom>
                  <a:noFill/>
                  <a:ln w="158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</p:grpSp>
          <p:sp>
            <p:nvSpPr>
              <p:cNvPr id="31877" name="Text Box 191"/>
              <p:cNvSpPr txBox="1">
                <a:spLocks noChangeArrowheads="1"/>
              </p:cNvSpPr>
              <p:nvPr/>
            </p:nvSpPr>
            <p:spPr bwMode="auto">
              <a:xfrm>
                <a:off x="2525" y="3196"/>
                <a:ext cx="245" cy="1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grpSp>
          <p:nvGrpSpPr>
            <p:cNvPr id="31826" name="Group 192"/>
            <p:cNvGrpSpPr>
              <a:grpSpLocks/>
            </p:cNvGrpSpPr>
            <p:nvPr/>
          </p:nvGrpSpPr>
          <p:grpSpPr bwMode="auto">
            <a:xfrm rot="-5400000" flipH="1" flipV="1">
              <a:off x="3144" y="1992"/>
              <a:ext cx="96" cy="144"/>
              <a:chOff x="1827" y="2496"/>
              <a:chExt cx="93" cy="96"/>
            </a:xfrm>
          </p:grpSpPr>
          <p:sp>
            <p:nvSpPr>
              <p:cNvPr id="3187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75" name="Line 19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827" name="Text Box 195"/>
            <p:cNvSpPr txBox="1">
              <a:spLocks noChangeArrowheads="1"/>
            </p:cNvSpPr>
            <p:nvPr/>
          </p:nvSpPr>
          <p:spPr bwMode="auto">
            <a:xfrm>
              <a:off x="1872" y="2112"/>
              <a:ext cx="720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31828" name="Text Box 196"/>
            <p:cNvSpPr txBox="1">
              <a:spLocks noChangeArrowheads="1"/>
            </p:cNvSpPr>
            <p:nvPr/>
          </p:nvSpPr>
          <p:spPr bwMode="auto">
            <a:xfrm>
              <a:off x="2928" y="2112"/>
              <a:ext cx="719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31829" name="Text Box 197"/>
            <p:cNvSpPr txBox="1">
              <a:spLocks noChangeArrowheads="1"/>
            </p:cNvSpPr>
            <p:nvPr/>
          </p:nvSpPr>
          <p:spPr bwMode="auto">
            <a:xfrm>
              <a:off x="3120" y="1824"/>
              <a:ext cx="72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31830" name="Text Box 198"/>
            <p:cNvSpPr txBox="1">
              <a:spLocks noChangeArrowheads="1"/>
            </p:cNvSpPr>
            <p:nvPr/>
          </p:nvSpPr>
          <p:spPr bwMode="auto">
            <a:xfrm>
              <a:off x="3504" y="2026"/>
              <a:ext cx="481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sp>
          <p:nvSpPr>
            <p:cNvPr id="31831" name="Line 199"/>
            <p:cNvSpPr>
              <a:spLocks noChangeShapeType="1"/>
            </p:cNvSpPr>
            <p:nvPr/>
          </p:nvSpPr>
          <p:spPr bwMode="auto">
            <a:xfrm>
              <a:off x="2304" y="33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32" name="Line 200"/>
            <p:cNvSpPr>
              <a:spLocks noChangeShapeType="1"/>
            </p:cNvSpPr>
            <p:nvPr/>
          </p:nvSpPr>
          <p:spPr bwMode="auto">
            <a:xfrm>
              <a:off x="3264" y="33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1833" name="Group 201"/>
            <p:cNvGrpSpPr>
              <a:grpSpLocks/>
            </p:cNvGrpSpPr>
            <p:nvPr/>
          </p:nvGrpSpPr>
          <p:grpSpPr bwMode="auto">
            <a:xfrm rot="10800000" flipH="1" flipV="1">
              <a:off x="2208" y="1536"/>
              <a:ext cx="96" cy="144"/>
              <a:chOff x="1827" y="2496"/>
              <a:chExt cx="93" cy="96"/>
            </a:xfrm>
          </p:grpSpPr>
          <p:sp>
            <p:nvSpPr>
              <p:cNvPr id="3187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73" name="Line 20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834" name="Group 204"/>
            <p:cNvGrpSpPr>
              <a:grpSpLocks/>
            </p:cNvGrpSpPr>
            <p:nvPr/>
          </p:nvGrpSpPr>
          <p:grpSpPr bwMode="auto">
            <a:xfrm rot="10800000" flipV="1">
              <a:off x="3264" y="1536"/>
              <a:ext cx="96" cy="144"/>
              <a:chOff x="1827" y="2496"/>
              <a:chExt cx="93" cy="96"/>
            </a:xfrm>
          </p:grpSpPr>
          <p:sp>
            <p:nvSpPr>
              <p:cNvPr id="3187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71" name="Line 20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835" name="Line 207"/>
            <p:cNvSpPr>
              <a:spLocks noChangeShapeType="1"/>
            </p:cNvSpPr>
            <p:nvPr/>
          </p:nvSpPr>
          <p:spPr bwMode="auto">
            <a:xfrm>
              <a:off x="1584" y="816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36" name="Line 208"/>
            <p:cNvSpPr>
              <a:spLocks noChangeShapeType="1"/>
            </p:cNvSpPr>
            <p:nvPr/>
          </p:nvSpPr>
          <p:spPr bwMode="auto">
            <a:xfrm>
              <a:off x="3264" y="816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1837" name="Group 209"/>
            <p:cNvGrpSpPr>
              <a:grpSpLocks/>
            </p:cNvGrpSpPr>
            <p:nvPr/>
          </p:nvGrpSpPr>
          <p:grpSpPr bwMode="auto">
            <a:xfrm rot="5400000" flipV="1">
              <a:off x="2184" y="696"/>
              <a:ext cx="96" cy="144"/>
              <a:chOff x="1827" y="2496"/>
              <a:chExt cx="93" cy="96"/>
            </a:xfrm>
          </p:grpSpPr>
          <p:sp>
            <p:nvSpPr>
              <p:cNvPr id="3186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69" name="Line 21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1838" name="Group 212"/>
            <p:cNvGrpSpPr>
              <a:grpSpLocks/>
            </p:cNvGrpSpPr>
            <p:nvPr/>
          </p:nvGrpSpPr>
          <p:grpSpPr bwMode="auto">
            <a:xfrm rot="-5400000" flipH="1" flipV="1">
              <a:off x="3288" y="696"/>
              <a:ext cx="96" cy="144"/>
              <a:chOff x="1827" y="2496"/>
              <a:chExt cx="93" cy="96"/>
            </a:xfrm>
          </p:grpSpPr>
          <p:sp>
            <p:nvSpPr>
              <p:cNvPr id="3186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67" name="Line 21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839" name="Line 215"/>
            <p:cNvSpPr>
              <a:spLocks noChangeShapeType="1"/>
            </p:cNvSpPr>
            <p:nvPr/>
          </p:nvSpPr>
          <p:spPr bwMode="auto">
            <a:xfrm>
              <a:off x="1968" y="816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40" name="Line 216"/>
            <p:cNvSpPr>
              <a:spLocks noChangeShapeType="1"/>
            </p:cNvSpPr>
            <p:nvPr/>
          </p:nvSpPr>
          <p:spPr bwMode="auto">
            <a:xfrm>
              <a:off x="1968" y="1488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1841" name="Group 217"/>
            <p:cNvGrpSpPr>
              <a:grpSpLocks/>
            </p:cNvGrpSpPr>
            <p:nvPr/>
          </p:nvGrpSpPr>
          <p:grpSpPr bwMode="auto">
            <a:xfrm>
              <a:off x="3840" y="528"/>
              <a:ext cx="245" cy="240"/>
              <a:chOff x="2208" y="336"/>
              <a:chExt cx="245" cy="240"/>
            </a:xfrm>
          </p:grpSpPr>
          <p:sp>
            <p:nvSpPr>
              <p:cNvPr id="31860" name="Line 218"/>
              <p:cNvSpPr>
                <a:spLocks noChangeShapeType="1"/>
              </p:cNvSpPr>
              <p:nvPr/>
            </p:nvSpPr>
            <p:spPr bwMode="auto">
              <a:xfrm rot="16200000" flipH="1">
                <a:off x="2328" y="504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61" name="Rectangle 219"/>
              <p:cNvSpPr>
                <a:spLocks noChangeArrowheads="1"/>
              </p:cNvSpPr>
              <p:nvPr/>
            </p:nvSpPr>
            <p:spPr bwMode="auto">
              <a:xfrm flipH="1">
                <a:off x="2256" y="336"/>
                <a:ext cx="191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31862" name="Group 220"/>
              <p:cNvGrpSpPr>
                <a:grpSpLocks/>
              </p:cNvGrpSpPr>
              <p:nvPr/>
            </p:nvGrpSpPr>
            <p:grpSpPr bwMode="auto">
              <a:xfrm flipH="1">
                <a:off x="2256" y="480"/>
                <a:ext cx="62" cy="96"/>
                <a:chOff x="1827" y="2496"/>
                <a:chExt cx="93" cy="96"/>
              </a:xfrm>
            </p:grpSpPr>
            <p:sp>
              <p:nvSpPr>
                <p:cNvPr id="31864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865" name="Line 222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863" name="Text Box 223"/>
              <p:cNvSpPr txBox="1">
                <a:spLocks noChangeArrowheads="1"/>
              </p:cNvSpPr>
              <p:nvPr/>
            </p:nvSpPr>
            <p:spPr bwMode="auto">
              <a:xfrm>
                <a:off x="2208" y="336"/>
                <a:ext cx="245" cy="1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31842" name="Text Box 224"/>
            <p:cNvSpPr txBox="1">
              <a:spLocks noChangeArrowheads="1"/>
            </p:cNvSpPr>
            <p:nvPr/>
          </p:nvSpPr>
          <p:spPr bwMode="auto">
            <a:xfrm>
              <a:off x="1632" y="1104"/>
              <a:ext cx="72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31843" name="Text Box 225"/>
            <p:cNvSpPr txBox="1">
              <a:spLocks noChangeArrowheads="1"/>
            </p:cNvSpPr>
            <p:nvPr/>
          </p:nvSpPr>
          <p:spPr bwMode="auto">
            <a:xfrm>
              <a:off x="1536" y="1248"/>
              <a:ext cx="480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sp>
          <p:nvSpPr>
            <p:cNvPr id="31844" name="Text Box 226"/>
            <p:cNvSpPr txBox="1">
              <a:spLocks noChangeArrowheads="1"/>
            </p:cNvSpPr>
            <p:nvPr/>
          </p:nvSpPr>
          <p:spPr bwMode="auto">
            <a:xfrm>
              <a:off x="1488" y="480"/>
              <a:ext cx="72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31845" name="Text Box 227"/>
            <p:cNvSpPr txBox="1">
              <a:spLocks noChangeArrowheads="1"/>
            </p:cNvSpPr>
            <p:nvPr/>
          </p:nvSpPr>
          <p:spPr bwMode="auto">
            <a:xfrm>
              <a:off x="3311" y="480"/>
              <a:ext cx="72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31846" name="Text Box 228"/>
            <p:cNvSpPr txBox="1">
              <a:spLocks noChangeArrowheads="1"/>
            </p:cNvSpPr>
            <p:nvPr/>
          </p:nvSpPr>
          <p:spPr bwMode="auto">
            <a:xfrm>
              <a:off x="3168" y="1104"/>
              <a:ext cx="72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31847" name="Line 229"/>
            <p:cNvSpPr>
              <a:spLocks noChangeShapeType="1"/>
            </p:cNvSpPr>
            <p:nvPr/>
          </p:nvSpPr>
          <p:spPr bwMode="auto">
            <a:xfrm>
              <a:off x="3552" y="816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48" name="Line 230"/>
            <p:cNvSpPr>
              <a:spLocks noChangeShapeType="1"/>
            </p:cNvSpPr>
            <p:nvPr/>
          </p:nvSpPr>
          <p:spPr bwMode="auto">
            <a:xfrm>
              <a:off x="3552" y="1488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49" name="Text Box 231"/>
            <p:cNvSpPr txBox="1">
              <a:spLocks noChangeArrowheads="1"/>
            </p:cNvSpPr>
            <p:nvPr/>
          </p:nvSpPr>
          <p:spPr bwMode="auto">
            <a:xfrm>
              <a:off x="3504" y="1296"/>
              <a:ext cx="481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grpSp>
          <p:nvGrpSpPr>
            <p:cNvPr id="31850" name="Group 232"/>
            <p:cNvGrpSpPr>
              <a:grpSpLocks/>
            </p:cNvGrpSpPr>
            <p:nvPr/>
          </p:nvGrpSpPr>
          <p:grpSpPr bwMode="auto">
            <a:xfrm flipH="1">
              <a:off x="1436" y="528"/>
              <a:ext cx="245" cy="240"/>
              <a:chOff x="2209" y="336"/>
              <a:chExt cx="245" cy="240"/>
            </a:xfrm>
          </p:grpSpPr>
          <p:sp>
            <p:nvSpPr>
              <p:cNvPr id="31854" name="Line 233"/>
              <p:cNvSpPr>
                <a:spLocks noChangeShapeType="1"/>
              </p:cNvSpPr>
              <p:nvPr/>
            </p:nvSpPr>
            <p:spPr bwMode="auto">
              <a:xfrm rot="16200000" flipH="1">
                <a:off x="2328" y="504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55" name="Rectangle 234"/>
              <p:cNvSpPr>
                <a:spLocks noChangeArrowheads="1"/>
              </p:cNvSpPr>
              <p:nvPr/>
            </p:nvSpPr>
            <p:spPr bwMode="auto">
              <a:xfrm flipH="1">
                <a:off x="2256" y="336"/>
                <a:ext cx="191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31856" name="Group 235"/>
              <p:cNvGrpSpPr>
                <a:grpSpLocks/>
              </p:cNvGrpSpPr>
              <p:nvPr/>
            </p:nvGrpSpPr>
            <p:grpSpPr bwMode="auto">
              <a:xfrm flipH="1">
                <a:off x="2256" y="480"/>
                <a:ext cx="62" cy="96"/>
                <a:chOff x="1827" y="2496"/>
                <a:chExt cx="93" cy="96"/>
              </a:xfrm>
            </p:grpSpPr>
            <p:sp>
              <p:nvSpPr>
                <p:cNvPr id="31858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1859" name="Line 23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857" name="Text Box 238"/>
              <p:cNvSpPr txBox="1">
                <a:spLocks noChangeArrowheads="1"/>
              </p:cNvSpPr>
              <p:nvPr/>
            </p:nvSpPr>
            <p:spPr bwMode="auto">
              <a:xfrm>
                <a:off x="2209" y="336"/>
                <a:ext cx="245" cy="1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31851" name="Line 239"/>
            <p:cNvSpPr>
              <a:spLocks noChangeShapeType="1"/>
            </p:cNvSpPr>
            <p:nvPr/>
          </p:nvSpPr>
          <p:spPr bwMode="auto">
            <a:xfrm>
              <a:off x="2304" y="336"/>
              <a:ext cx="96" cy="0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852" name="Text Box 240"/>
            <p:cNvSpPr txBox="1">
              <a:spLocks noChangeArrowheads="1"/>
            </p:cNvSpPr>
            <p:nvPr/>
          </p:nvSpPr>
          <p:spPr bwMode="auto">
            <a:xfrm>
              <a:off x="2016" y="96"/>
              <a:ext cx="720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Standpipe Hookup</a:t>
              </a:r>
            </a:p>
          </p:txBody>
        </p:sp>
        <p:sp>
          <p:nvSpPr>
            <p:cNvPr id="31853" name="Oval 242"/>
            <p:cNvSpPr>
              <a:spLocks noChangeArrowheads="1"/>
            </p:cNvSpPr>
            <p:nvPr/>
          </p:nvSpPr>
          <p:spPr bwMode="auto">
            <a:xfrm>
              <a:off x="2256" y="3744"/>
              <a:ext cx="96" cy="14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aphicFrame>
        <p:nvGraphicFramePr>
          <p:cNvPr id="31746" name="Object 243" descr="This is a picture of the burn time clock showing 16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7416136"/>
              </p:ext>
            </p:extLst>
          </p:nvPr>
        </p:nvGraphicFramePr>
        <p:xfrm>
          <a:off x="1219200" y="5745163"/>
          <a:ext cx="5811838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4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2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5745163"/>
                        <a:ext cx="5811838" cy="1060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1" name="Text Box 244"/>
          <p:cNvSpPr txBox="1">
            <a:spLocks noChangeArrowheads="1"/>
          </p:cNvSpPr>
          <p:nvPr/>
        </p:nvSpPr>
        <p:spPr bwMode="auto">
          <a:xfrm>
            <a:off x="5915025" y="5357813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#6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137AD16F-A1C8-4133-9985-11074B6323AC}" type="slidenum">
              <a:rPr lang="en-US"/>
              <a:pPr>
                <a:defRPr/>
              </a:pPr>
              <a:t>193</a:t>
            </a:fld>
            <a:endParaRPr lang="en-US" dirty="0"/>
          </a:p>
        </p:txBody>
      </p:sp>
      <p:sp>
        <p:nvSpPr>
          <p:cNvPr id="69635" name="Rectangle 72"/>
          <p:cNvSpPr>
            <a:spLocks noChangeArrowheads="1"/>
          </p:cNvSpPr>
          <p:nvPr/>
        </p:nvSpPr>
        <p:spPr bwMode="auto">
          <a:xfrm>
            <a:off x="1600200" y="0"/>
            <a:ext cx="5791200" cy="6553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9636" name="Line 2"/>
          <p:cNvSpPr>
            <a:spLocks noChangeShapeType="1"/>
          </p:cNvSpPr>
          <p:nvPr/>
        </p:nvSpPr>
        <p:spPr bwMode="auto">
          <a:xfrm>
            <a:off x="1981200" y="61722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9637" name="Line 3"/>
          <p:cNvSpPr>
            <a:spLocks noChangeShapeType="1"/>
          </p:cNvSpPr>
          <p:nvPr/>
        </p:nvSpPr>
        <p:spPr bwMode="auto">
          <a:xfrm>
            <a:off x="1981200" y="5334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9638" name="Line 4"/>
          <p:cNvSpPr>
            <a:spLocks noChangeShapeType="1"/>
          </p:cNvSpPr>
          <p:nvPr/>
        </p:nvSpPr>
        <p:spPr bwMode="auto">
          <a:xfrm flipV="1">
            <a:off x="6172200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9639" name="Line 5"/>
          <p:cNvSpPr>
            <a:spLocks noChangeShapeType="1"/>
          </p:cNvSpPr>
          <p:nvPr/>
        </p:nvSpPr>
        <p:spPr bwMode="auto">
          <a:xfrm>
            <a:off x="19812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9640" name="Line 6"/>
          <p:cNvSpPr>
            <a:spLocks noChangeShapeType="1"/>
          </p:cNvSpPr>
          <p:nvPr/>
        </p:nvSpPr>
        <p:spPr bwMode="auto">
          <a:xfrm>
            <a:off x="19812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9641" name="Line 7"/>
          <p:cNvSpPr>
            <a:spLocks noChangeShapeType="1"/>
          </p:cNvSpPr>
          <p:nvPr/>
        </p:nvSpPr>
        <p:spPr bwMode="auto">
          <a:xfrm>
            <a:off x="59436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9642" name="Line 8"/>
          <p:cNvSpPr>
            <a:spLocks noChangeShapeType="1"/>
          </p:cNvSpPr>
          <p:nvPr/>
        </p:nvSpPr>
        <p:spPr bwMode="auto">
          <a:xfrm>
            <a:off x="59436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9643" name="Line 9"/>
          <p:cNvSpPr>
            <a:spLocks noChangeShapeType="1"/>
          </p:cNvSpPr>
          <p:nvPr/>
        </p:nvSpPr>
        <p:spPr bwMode="auto">
          <a:xfrm>
            <a:off x="2209800" y="1219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9644" name="Line 10"/>
          <p:cNvSpPr>
            <a:spLocks noChangeShapeType="1"/>
          </p:cNvSpPr>
          <p:nvPr/>
        </p:nvSpPr>
        <p:spPr bwMode="auto">
          <a:xfrm>
            <a:off x="5943600" y="1219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9645" name="Line 11"/>
          <p:cNvSpPr>
            <a:spLocks noChangeShapeType="1"/>
          </p:cNvSpPr>
          <p:nvPr/>
        </p:nvSpPr>
        <p:spPr bwMode="auto">
          <a:xfrm flipV="1">
            <a:off x="6172200" y="533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9646" name="Line 12"/>
          <p:cNvSpPr>
            <a:spLocks noChangeShapeType="1"/>
          </p:cNvSpPr>
          <p:nvPr/>
        </p:nvSpPr>
        <p:spPr bwMode="auto">
          <a:xfrm flipV="1">
            <a:off x="1981200" y="533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9647" name="Line 13"/>
          <p:cNvSpPr>
            <a:spLocks noChangeShapeType="1"/>
          </p:cNvSpPr>
          <p:nvPr/>
        </p:nvSpPr>
        <p:spPr bwMode="auto">
          <a:xfrm flipV="1">
            <a:off x="1981200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9648" name="Group 14"/>
          <p:cNvGrpSpPr>
            <a:grpSpLocks/>
          </p:cNvGrpSpPr>
          <p:nvPr/>
        </p:nvGrpSpPr>
        <p:grpSpPr bwMode="auto">
          <a:xfrm>
            <a:off x="3581400" y="533400"/>
            <a:ext cx="1066800" cy="838200"/>
            <a:chOff x="2448" y="336"/>
            <a:chExt cx="672" cy="528"/>
          </a:xfrm>
        </p:grpSpPr>
        <p:sp>
          <p:nvSpPr>
            <p:cNvPr id="69662" name="Line 15"/>
            <p:cNvSpPr>
              <a:spLocks noChangeShapeType="1"/>
            </p:cNvSpPr>
            <p:nvPr/>
          </p:nvSpPr>
          <p:spPr bwMode="auto">
            <a:xfrm rot="10800000" flipH="1" flipV="1">
              <a:off x="2448" y="81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663" name="Line 16"/>
            <p:cNvSpPr>
              <a:spLocks noChangeShapeType="1"/>
            </p:cNvSpPr>
            <p:nvPr/>
          </p:nvSpPr>
          <p:spPr bwMode="auto">
            <a:xfrm rot="10800000">
              <a:off x="2784" y="48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664" name="Line 17"/>
            <p:cNvSpPr>
              <a:spLocks noChangeShapeType="1"/>
            </p:cNvSpPr>
            <p:nvPr/>
          </p:nvSpPr>
          <p:spPr bwMode="auto">
            <a:xfrm rot="10800000" flipH="1" flipV="1">
              <a:off x="2448" y="48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665" name="Line 18"/>
            <p:cNvSpPr>
              <a:spLocks noChangeShapeType="1"/>
            </p:cNvSpPr>
            <p:nvPr/>
          </p:nvSpPr>
          <p:spPr bwMode="auto">
            <a:xfrm rot="10800000" flipV="1">
              <a:off x="2448" y="480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666" name="Text Box 19"/>
            <p:cNvSpPr txBox="1">
              <a:spLocks noChangeArrowheads="1"/>
            </p:cNvSpPr>
            <p:nvPr/>
          </p:nvSpPr>
          <p:spPr bwMode="auto">
            <a:xfrm>
              <a:off x="2477" y="57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ELV</a:t>
              </a:r>
            </a:p>
          </p:txBody>
        </p:sp>
        <p:sp>
          <p:nvSpPr>
            <p:cNvPr id="69667" name="Line 20"/>
            <p:cNvSpPr>
              <a:spLocks noChangeShapeType="1"/>
            </p:cNvSpPr>
            <p:nvPr/>
          </p:nvSpPr>
          <p:spPr bwMode="auto">
            <a:xfrm rot="10800000" flipV="1">
              <a:off x="2784" y="815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668" name="Line 21"/>
            <p:cNvSpPr>
              <a:spLocks noChangeShapeType="1"/>
            </p:cNvSpPr>
            <p:nvPr/>
          </p:nvSpPr>
          <p:spPr bwMode="auto">
            <a:xfrm rot="10800000" flipH="1">
              <a:off x="2784" y="479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669" name="Line 22"/>
            <p:cNvSpPr>
              <a:spLocks noChangeShapeType="1"/>
            </p:cNvSpPr>
            <p:nvPr/>
          </p:nvSpPr>
          <p:spPr bwMode="auto">
            <a:xfrm rot="10800000" flipV="1">
              <a:off x="2784" y="479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670" name="Line 23"/>
            <p:cNvSpPr>
              <a:spLocks noChangeShapeType="1"/>
            </p:cNvSpPr>
            <p:nvPr/>
          </p:nvSpPr>
          <p:spPr bwMode="auto">
            <a:xfrm rot="10800000" flipH="1" flipV="1">
              <a:off x="3120" y="479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671" name="Line 24"/>
            <p:cNvSpPr>
              <a:spLocks noChangeShapeType="1"/>
            </p:cNvSpPr>
            <p:nvPr/>
          </p:nvSpPr>
          <p:spPr bwMode="auto">
            <a:xfrm rot="10800000" flipH="1" flipV="1">
              <a:off x="3120" y="480"/>
              <a:ext cx="0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9672" name="Group 25"/>
            <p:cNvGrpSpPr>
              <a:grpSpLocks/>
            </p:cNvGrpSpPr>
            <p:nvPr/>
          </p:nvGrpSpPr>
          <p:grpSpPr bwMode="auto">
            <a:xfrm rot="-5400000">
              <a:off x="2904" y="696"/>
              <a:ext cx="96" cy="240"/>
              <a:chOff x="3072" y="912"/>
              <a:chExt cx="96" cy="240"/>
            </a:xfrm>
          </p:grpSpPr>
          <p:sp>
            <p:nvSpPr>
              <p:cNvPr id="69701" name="Line 26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1008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702" name="Line 27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91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703" name="Line 28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704" name="Line 29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705" name="Line 30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15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9673" name="Text Box 31"/>
            <p:cNvSpPr txBox="1">
              <a:spLocks noChangeArrowheads="1"/>
            </p:cNvSpPr>
            <p:nvPr/>
          </p:nvSpPr>
          <p:spPr bwMode="auto">
            <a:xfrm flipH="1">
              <a:off x="2803" y="57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ELV</a:t>
              </a:r>
            </a:p>
          </p:txBody>
        </p:sp>
        <p:grpSp>
          <p:nvGrpSpPr>
            <p:cNvPr id="69674" name="Group 32"/>
            <p:cNvGrpSpPr>
              <a:grpSpLocks/>
            </p:cNvGrpSpPr>
            <p:nvPr/>
          </p:nvGrpSpPr>
          <p:grpSpPr bwMode="auto">
            <a:xfrm flipV="1">
              <a:off x="2448" y="336"/>
              <a:ext cx="672" cy="144"/>
              <a:chOff x="2448" y="1680"/>
              <a:chExt cx="672" cy="144"/>
            </a:xfrm>
          </p:grpSpPr>
          <p:sp>
            <p:nvSpPr>
              <p:cNvPr id="69682" name="Line 33"/>
              <p:cNvSpPr>
                <a:spLocks noChangeShapeType="1"/>
              </p:cNvSpPr>
              <p:nvPr/>
            </p:nvSpPr>
            <p:spPr bwMode="auto">
              <a:xfrm rot="16200000" flipV="1">
                <a:off x="252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683" name="Line 34"/>
              <p:cNvSpPr>
                <a:spLocks noChangeShapeType="1"/>
              </p:cNvSpPr>
              <p:nvPr/>
            </p:nvSpPr>
            <p:spPr bwMode="auto">
              <a:xfrm rot="16200000" flipV="1">
                <a:off x="256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684" name="Line 35"/>
              <p:cNvSpPr>
                <a:spLocks noChangeShapeType="1"/>
              </p:cNvSpPr>
              <p:nvPr/>
            </p:nvSpPr>
            <p:spPr bwMode="auto">
              <a:xfrm rot="16200000" flipV="1">
                <a:off x="261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685" name="Line 36"/>
              <p:cNvSpPr>
                <a:spLocks noChangeShapeType="1"/>
              </p:cNvSpPr>
              <p:nvPr/>
            </p:nvSpPr>
            <p:spPr bwMode="auto">
              <a:xfrm rot="16200000" flipV="1">
                <a:off x="266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686" name="Line 37"/>
              <p:cNvSpPr>
                <a:spLocks noChangeShapeType="1"/>
              </p:cNvSpPr>
              <p:nvPr/>
            </p:nvSpPr>
            <p:spPr bwMode="auto">
              <a:xfrm rot="-5400000">
                <a:off x="2616" y="151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687" name="Line 38"/>
              <p:cNvSpPr>
                <a:spLocks noChangeShapeType="1"/>
              </p:cNvSpPr>
              <p:nvPr/>
            </p:nvSpPr>
            <p:spPr bwMode="auto">
              <a:xfrm rot="5400000" flipH="1" flipV="1">
                <a:off x="290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688" name="Line 39"/>
              <p:cNvSpPr>
                <a:spLocks noChangeShapeType="1"/>
              </p:cNvSpPr>
              <p:nvPr/>
            </p:nvSpPr>
            <p:spPr bwMode="auto">
              <a:xfrm rot="5400000" flipH="1" flipV="1">
                <a:off x="285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689" name="Line 40"/>
              <p:cNvSpPr>
                <a:spLocks noChangeShapeType="1"/>
              </p:cNvSpPr>
              <p:nvPr/>
            </p:nvSpPr>
            <p:spPr bwMode="auto">
              <a:xfrm rot="5400000" flipH="1" flipV="1">
                <a:off x="280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690" name="Line 41"/>
              <p:cNvSpPr>
                <a:spLocks noChangeShapeType="1"/>
              </p:cNvSpPr>
              <p:nvPr/>
            </p:nvSpPr>
            <p:spPr bwMode="auto">
              <a:xfrm rot="5400000" flipH="1" flipV="1">
                <a:off x="276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691" name="Line 42"/>
              <p:cNvSpPr>
                <a:spLocks noChangeShapeType="1"/>
              </p:cNvSpPr>
              <p:nvPr/>
            </p:nvSpPr>
            <p:spPr bwMode="auto">
              <a:xfrm rot="5400000" flipH="1">
                <a:off x="2952" y="151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692" name="Line 43"/>
              <p:cNvSpPr>
                <a:spLocks noChangeShapeType="1"/>
              </p:cNvSpPr>
              <p:nvPr/>
            </p:nvSpPr>
            <p:spPr bwMode="auto">
              <a:xfrm rot="5400000" flipH="1" flipV="1">
                <a:off x="271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693" name="Line 44"/>
              <p:cNvSpPr>
                <a:spLocks noChangeShapeType="1"/>
              </p:cNvSpPr>
              <p:nvPr/>
            </p:nvSpPr>
            <p:spPr bwMode="auto">
              <a:xfrm rot="16200000" flipV="1">
                <a:off x="247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694" name="Line 45"/>
              <p:cNvSpPr>
                <a:spLocks noChangeShapeType="1"/>
              </p:cNvSpPr>
              <p:nvPr/>
            </p:nvSpPr>
            <p:spPr bwMode="auto">
              <a:xfrm rot="16200000" flipV="1">
                <a:off x="242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695" name="Line 46"/>
              <p:cNvSpPr>
                <a:spLocks noChangeShapeType="1"/>
              </p:cNvSpPr>
              <p:nvPr/>
            </p:nvSpPr>
            <p:spPr bwMode="auto">
              <a:xfrm rot="16200000" flipV="1">
                <a:off x="237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696" name="Line 47"/>
              <p:cNvSpPr>
                <a:spLocks noChangeShapeType="1"/>
              </p:cNvSpPr>
              <p:nvPr/>
            </p:nvSpPr>
            <p:spPr bwMode="auto">
              <a:xfrm rot="5400000" flipH="1" flipV="1">
                <a:off x="304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697" name="Line 48"/>
              <p:cNvSpPr>
                <a:spLocks noChangeShapeType="1"/>
              </p:cNvSpPr>
              <p:nvPr/>
            </p:nvSpPr>
            <p:spPr bwMode="auto">
              <a:xfrm rot="5400000" flipH="1" flipV="1">
                <a:off x="300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698" name="Line 49"/>
              <p:cNvSpPr>
                <a:spLocks noChangeShapeType="1"/>
              </p:cNvSpPr>
              <p:nvPr/>
            </p:nvSpPr>
            <p:spPr bwMode="auto">
              <a:xfrm rot="5400000" flipH="1" flipV="1">
                <a:off x="295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699" name="Line 50"/>
              <p:cNvSpPr>
                <a:spLocks noChangeShapeType="1"/>
              </p:cNvSpPr>
              <p:nvPr/>
            </p:nvSpPr>
            <p:spPr bwMode="auto">
              <a:xfrm rot="-5400000">
                <a:off x="2616" y="1587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700" name="Line 51"/>
              <p:cNvSpPr>
                <a:spLocks noChangeShapeType="1"/>
              </p:cNvSpPr>
              <p:nvPr/>
            </p:nvSpPr>
            <p:spPr bwMode="auto">
              <a:xfrm rot="5400000" flipH="1">
                <a:off x="2952" y="1587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9675" name="Line 52"/>
            <p:cNvSpPr>
              <a:spLocks noChangeShapeType="1"/>
            </p:cNvSpPr>
            <p:nvPr/>
          </p:nvSpPr>
          <p:spPr bwMode="auto">
            <a:xfrm rot="10800000" flipH="1" flipV="1">
              <a:off x="2448" y="480"/>
              <a:ext cx="0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9676" name="Group 53"/>
            <p:cNvGrpSpPr>
              <a:grpSpLocks/>
            </p:cNvGrpSpPr>
            <p:nvPr/>
          </p:nvGrpSpPr>
          <p:grpSpPr bwMode="auto">
            <a:xfrm rot="-5400000">
              <a:off x="2568" y="696"/>
              <a:ext cx="96" cy="240"/>
              <a:chOff x="3072" y="912"/>
              <a:chExt cx="96" cy="240"/>
            </a:xfrm>
          </p:grpSpPr>
          <p:sp>
            <p:nvSpPr>
              <p:cNvPr id="69677" name="Line 54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1008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678" name="Line 55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91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679" name="Line 56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680" name="Line 57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681" name="Line 58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15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69649" name="Line 59"/>
          <p:cNvSpPr>
            <a:spLocks noChangeShapeType="1"/>
          </p:cNvSpPr>
          <p:nvPr/>
        </p:nvSpPr>
        <p:spPr bwMode="auto">
          <a:xfrm>
            <a:off x="2209800" y="3733800"/>
            <a:ext cx="3733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69650" name="Group 60"/>
          <p:cNvGrpSpPr>
            <a:grpSpLocks/>
          </p:cNvGrpSpPr>
          <p:nvPr/>
        </p:nvGrpSpPr>
        <p:grpSpPr bwMode="auto">
          <a:xfrm>
            <a:off x="3733800" y="3487738"/>
            <a:ext cx="609600" cy="246062"/>
            <a:chOff x="3696" y="2016"/>
            <a:chExt cx="384" cy="155"/>
          </a:xfrm>
        </p:grpSpPr>
        <p:grpSp>
          <p:nvGrpSpPr>
            <p:cNvPr id="69656" name="Group 61"/>
            <p:cNvGrpSpPr>
              <a:grpSpLocks/>
            </p:cNvGrpSpPr>
            <p:nvPr/>
          </p:nvGrpSpPr>
          <p:grpSpPr bwMode="auto">
            <a:xfrm rot="5400000" flipV="1">
              <a:off x="3906" y="1998"/>
              <a:ext cx="155" cy="192"/>
              <a:chOff x="1827" y="2496"/>
              <a:chExt cx="93" cy="96"/>
            </a:xfrm>
          </p:grpSpPr>
          <p:sp>
            <p:nvSpPr>
              <p:cNvPr id="6966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661" name="Line 6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9657" name="Group 64"/>
            <p:cNvGrpSpPr>
              <a:grpSpLocks/>
            </p:cNvGrpSpPr>
            <p:nvPr/>
          </p:nvGrpSpPr>
          <p:grpSpPr bwMode="auto">
            <a:xfrm rot="-5400000" flipH="1" flipV="1">
              <a:off x="3714" y="1998"/>
              <a:ext cx="155" cy="192"/>
              <a:chOff x="1827" y="2496"/>
              <a:chExt cx="93" cy="96"/>
            </a:xfrm>
          </p:grpSpPr>
          <p:sp>
            <p:nvSpPr>
              <p:cNvPr id="6965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659" name="Line 6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69651" name="Line 67"/>
          <p:cNvSpPr>
            <a:spLocks noChangeShapeType="1"/>
          </p:cNvSpPr>
          <p:nvPr/>
        </p:nvSpPr>
        <p:spPr bwMode="auto">
          <a:xfrm>
            <a:off x="4648200" y="12954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9652" name="Text Box 68"/>
          <p:cNvSpPr txBox="1">
            <a:spLocks noChangeArrowheads="1"/>
          </p:cNvSpPr>
          <p:nvPr/>
        </p:nvSpPr>
        <p:spPr bwMode="auto">
          <a:xfrm>
            <a:off x="3505200" y="4953000"/>
            <a:ext cx="1143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Mechanical Room</a:t>
            </a:r>
          </a:p>
        </p:txBody>
      </p:sp>
      <p:sp>
        <p:nvSpPr>
          <p:cNvPr id="69653" name="Text Box 69"/>
          <p:cNvSpPr txBox="1">
            <a:spLocks noChangeArrowheads="1"/>
          </p:cNvSpPr>
          <p:nvPr/>
        </p:nvSpPr>
        <p:spPr bwMode="auto">
          <a:xfrm>
            <a:off x="2667000" y="2057400"/>
            <a:ext cx="1143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Resident Storage Area</a:t>
            </a:r>
          </a:p>
        </p:txBody>
      </p:sp>
      <p:sp>
        <p:nvSpPr>
          <p:cNvPr id="69654" name="Text Box 70"/>
          <p:cNvSpPr txBox="1">
            <a:spLocks noChangeArrowheads="1"/>
          </p:cNvSpPr>
          <p:nvPr/>
        </p:nvSpPr>
        <p:spPr bwMode="auto">
          <a:xfrm>
            <a:off x="4724400" y="1997075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Laundry Area</a:t>
            </a:r>
          </a:p>
        </p:txBody>
      </p:sp>
      <p:sp>
        <p:nvSpPr>
          <p:cNvPr id="69655" name="Text Box 71"/>
          <p:cNvSpPr txBox="1">
            <a:spLocks noChangeArrowheads="1"/>
          </p:cNvSpPr>
          <p:nvPr/>
        </p:nvSpPr>
        <p:spPr bwMode="auto">
          <a:xfrm>
            <a:off x="5791200" y="27432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>
                <a:latin typeface="Arial" charset="0"/>
              </a:rPr>
              <a:t>Basement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FD9A9E80-DF87-4B92-BC36-88D6F9B9B22C}" type="slidenum">
              <a:rPr lang="en-US"/>
              <a:pPr>
                <a:defRPr/>
              </a:pPr>
              <a:t>194</a:t>
            </a:fld>
            <a:endParaRPr lang="en-US" dirty="0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5334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HIGHRISE--  </a:t>
            </a:r>
            <a:br>
              <a:rPr lang="en-US" sz="4400" dirty="0" smtClean="0"/>
            </a:br>
            <a:r>
              <a:rPr lang="en-US" sz="4400" dirty="0" smtClean="0"/>
              <a:t>4th ITERATION (cont'd)</a:t>
            </a:r>
          </a:p>
        </p:txBody>
      </p:sp>
      <p:graphicFrame>
        <p:nvGraphicFramePr>
          <p:cNvPr id="32770" name="Object 4" descr="This is a picture of the burn time clock showing 17 minutes"/>
          <p:cNvGraphicFramePr>
            <a:graphicFrameLocks noGrp="1" noChangeAspect="1"/>
          </p:cNvGraphicFramePr>
          <p:nvPr>
            <p:ph type="subTitle" idx="1"/>
            <p:extLst>
              <p:ext uri="{D42A27DB-BD31-4B8C-83A1-F6EECF244321}">
                <p14:modId xmlns:p14="http://schemas.microsoft.com/office/powerpoint/2010/main" val="2953341472"/>
              </p:ext>
            </p:extLst>
          </p:nvPr>
        </p:nvGraphicFramePr>
        <p:xfrm>
          <a:off x="1295400" y="2971800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8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971800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6629400" y="2590800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#7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93DE6179-C41F-4940-B91F-4900D24B9A0F}" type="slidenum">
              <a:rPr lang="en-US"/>
              <a:pPr>
                <a:defRPr/>
              </a:pPr>
              <a:t>195</a:t>
            </a:fld>
            <a:endParaRPr lang="en-US" dirty="0"/>
          </a:p>
        </p:txBody>
      </p:sp>
      <p:pic>
        <p:nvPicPr>
          <p:cNvPr id="33796" name="Picture 2" descr="This is a picture of the front and side of the same highrise building on fire for 17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0"/>
            <a:ext cx="67818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Text Box 3"/>
          <p:cNvSpPr txBox="1">
            <a:spLocks noChangeArrowheads="1"/>
          </p:cNvSpPr>
          <p:nvPr/>
        </p:nvSpPr>
        <p:spPr bwMode="auto">
          <a:xfrm>
            <a:off x="5486400" y="4572000"/>
            <a:ext cx="7207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A</a:t>
            </a:r>
          </a:p>
        </p:txBody>
      </p:sp>
      <p:sp>
        <p:nvSpPr>
          <p:cNvPr id="33798" name="Text Box 4"/>
          <p:cNvSpPr txBox="1">
            <a:spLocks noChangeArrowheads="1"/>
          </p:cNvSpPr>
          <p:nvPr/>
        </p:nvSpPr>
        <p:spPr bwMode="auto">
          <a:xfrm>
            <a:off x="3505200" y="4419600"/>
            <a:ext cx="711200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B</a:t>
            </a:r>
          </a:p>
        </p:txBody>
      </p:sp>
      <p:graphicFrame>
        <p:nvGraphicFramePr>
          <p:cNvPr id="33794" name="Object 1024" descr="This is a picture of the burn time clock showing 1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941852"/>
              </p:ext>
            </p:extLst>
          </p:nvPr>
        </p:nvGraphicFramePr>
        <p:xfrm>
          <a:off x="1143000" y="5638800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2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5638800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9" name="Text Box 8"/>
          <p:cNvSpPr txBox="1">
            <a:spLocks noChangeArrowheads="1"/>
          </p:cNvSpPr>
          <p:nvPr/>
        </p:nvSpPr>
        <p:spPr bwMode="auto">
          <a:xfrm>
            <a:off x="6454775" y="5295900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#7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F0E835EE-5CBE-4F4D-BF2B-FC4C288298B5}" type="slidenum">
              <a:rPr lang="en-US"/>
              <a:pPr>
                <a:defRPr/>
              </a:pPr>
              <a:t>196</a:t>
            </a:fld>
            <a:endParaRPr lang="en-US" dirty="0"/>
          </a:p>
        </p:txBody>
      </p:sp>
      <p:pic>
        <p:nvPicPr>
          <p:cNvPr id="34820" name="Picture 2" descr="This is a picture of the side and back of the same highrise building on fire for 17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0"/>
            <a:ext cx="6934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Text Box 3"/>
          <p:cNvSpPr txBox="1">
            <a:spLocks noChangeArrowheads="1"/>
          </p:cNvSpPr>
          <p:nvPr/>
        </p:nvSpPr>
        <p:spPr bwMode="auto">
          <a:xfrm>
            <a:off x="5257800" y="3581400"/>
            <a:ext cx="711200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B</a:t>
            </a:r>
          </a:p>
        </p:txBody>
      </p:sp>
      <p:sp>
        <p:nvSpPr>
          <p:cNvPr id="34822" name="Text Box 4"/>
          <p:cNvSpPr txBox="1">
            <a:spLocks noChangeArrowheads="1"/>
          </p:cNvSpPr>
          <p:nvPr/>
        </p:nvSpPr>
        <p:spPr bwMode="auto">
          <a:xfrm>
            <a:off x="3657600" y="3352800"/>
            <a:ext cx="7207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C</a:t>
            </a:r>
          </a:p>
        </p:txBody>
      </p:sp>
      <p:graphicFrame>
        <p:nvGraphicFramePr>
          <p:cNvPr id="34818" name="Object 1024" descr="This is a picture of the burn time clock showing 1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0352"/>
              </p:ext>
            </p:extLst>
          </p:nvPr>
        </p:nvGraphicFramePr>
        <p:xfrm>
          <a:off x="1143000" y="5638800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6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5638800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3" name="Text Box 8"/>
          <p:cNvSpPr txBox="1">
            <a:spLocks noChangeArrowheads="1"/>
          </p:cNvSpPr>
          <p:nvPr/>
        </p:nvSpPr>
        <p:spPr bwMode="auto">
          <a:xfrm>
            <a:off x="6450013" y="5281613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#7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E3B2F502-4F75-4184-9502-93293E03169B}" type="slidenum">
              <a:rPr lang="en-US"/>
              <a:pPr>
                <a:defRPr/>
              </a:pPr>
              <a:t>197</a:t>
            </a:fld>
            <a:endParaRPr lang="en-US" dirty="0"/>
          </a:p>
        </p:txBody>
      </p:sp>
      <p:pic>
        <p:nvPicPr>
          <p:cNvPr id="35844" name="Picture 2" descr="This is a picture of the back of the same highrise building on fire for 17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6477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Text Box 3"/>
          <p:cNvSpPr txBox="1">
            <a:spLocks noChangeArrowheads="1"/>
          </p:cNvSpPr>
          <p:nvPr/>
        </p:nvSpPr>
        <p:spPr bwMode="auto">
          <a:xfrm>
            <a:off x="4343400" y="4191000"/>
            <a:ext cx="7207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C</a:t>
            </a:r>
          </a:p>
        </p:txBody>
      </p:sp>
      <p:graphicFrame>
        <p:nvGraphicFramePr>
          <p:cNvPr id="35842" name="Object 1024" descr="This is a picture of the burn time clock showing 1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9383465"/>
              </p:ext>
            </p:extLst>
          </p:nvPr>
        </p:nvGraphicFramePr>
        <p:xfrm>
          <a:off x="1143000" y="5638800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0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5638800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6" name="Text Box 7"/>
          <p:cNvSpPr txBox="1">
            <a:spLocks noChangeArrowheads="1"/>
          </p:cNvSpPr>
          <p:nvPr/>
        </p:nvSpPr>
        <p:spPr bwMode="auto">
          <a:xfrm>
            <a:off x="6421438" y="5305425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#7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F0B7CE42-A634-4CC4-A5F7-221C980F5A3F}" type="slidenum">
              <a:rPr lang="en-US"/>
              <a:pPr>
                <a:defRPr/>
              </a:pPr>
              <a:t>198</a:t>
            </a:fld>
            <a:endParaRPr lang="en-US" dirty="0"/>
          </a:p>
        </p:txBody>
      </p:sp>
      <p:sp>
        <p:nvSpPr>
          <p:cNvPr id="70659" name="Rectangle 136"/>
          <p:cNvSpPr>
            <a:spLocks noChangeArrowheads="1"/>
          </p:cNvSpPr>
          <p:nvPr/>
        </p:nvSpPr>
        <p:spPr bwMode="auto">
          <a:xfrm>
            <a:off x="1600200" y="0"/>
            <a:ext cx="5791200" cy="6553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0660" name="Line 2"/>
          <p:cNvSpPr>
            <a:spLocks noChangeShapeType="1"/>
          </p:cNvSpPr>
          <p:nvPr/>
        </p:nvSpPr>
        <p:spPr bwMode="auto">
          <a:xfrm>
            <a:off x="2286000" y="61722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0661" name="Line 3"/>
          <p:cNvSpPr>
            <a:spLocks noChangeShapeType="1"/>
          </p:cNvSpPr>
          <p:nvPr/>
        </p:nvSpPr>
        <p:spPr bwMode="auto">
          <a:xfrm>
            <a:off x="2286000" y="5334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0662" name="Line 4"/>
          <p:cNvSpPr>
            <a:spLocks noChangeShapeType="1"/>
          </p:cNvSpPr>
          <p:nvPr/>
        </p:nvSpPr>
        <p:spPr bwMode="auto">
          <a:xfrm flipV="1">
            <a:off x="6477000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0663" name="Line 5"/>
          <p:cNvSpPr>
            <a:spLocks noChangeShapeType="1"/>
          </p:cNvSpPr>
          <p:nvPr/>
        </p:nvSpPr>
        <p:spPr bwMode="auto">
          <a:xfrm>
            <a:off x="22860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0664" name="Line 6"/>
          <p:cNvSpPr>
            <a:spLocks noChangeShapeType="1"/>
          </p:cNvSpPr>
          <p:nvPr/>
        </p:nvSpPr>
        <p:spPr bwMode="auto">
          <a:xfrm>
            <a:off x="22860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0665" name="Line 7"/>
          <p:cNvSpPr>
            <a:spLocks noChangeShapeType="1"/>
          </p:cNvSpPr>
          <p:nvPr/>
        </p:nvSpPr>
        <p:spPr bwMode="auto">
          <a:xfrm>
            <a:off x="62484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0666" name="Line 8"/>
          <p:cNvSpPr>
            <a:spLocks noChangeShapeType="1"/>
          </p:cNvSpPr>
          <p:nvPr/>
        </p:nvSpPr>
        <p:spPr bwMode="auto">
          <a:xfrm>
            <a:off x="62484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0667" name="Line 9"/>
          <p:cNvSpPr>
            <a:spLocks noChangeShapeType="1"/>
          </p:cNvSpPr>
          <p:nvPr/>
        </p:nvSpPr>
        <p:spPr bwMode="auto">
          <a:xfrm>
            <a:off x="2514600" y="1219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0668" name="Line 10"/>
          <p:cNvSpPr>
            <a:spLocks noChangeShapeType="1"/>
          </p:cNvSpPr>
          <p:nvPr/>
        </p:nvSpPr>
        <p:spPr bwMode="auto">
          <a:xfrm>
            <a:off x="6248400" y="1219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0669" name="Line 11"/>
          <p:cNvSpPr>
            <a:spLocks noChangeShapeType="1"/>
          </p:cNvSpPr>
          <p:nvPr/>
        </p:nvSpPr>
        <p:spPr bwMode="auto">
          <a:xfrm flipV="1">
            <a:off x="6477000" y="533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0670" name="Line 12"/>
          <p:cNvSpPr>
            <a:spLocks noChangeShapeType="1"/>
          </p:cNvSpPr>
          <p:nvPr/>
        </p:nvSpPr>
        <p:spPr bwMode="auto">
          <a:xfrm flipV="1">
            <a:off x="2286000" y="533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0671" name="Line 13"/>
          <p:cNvSpPr>
            <a:spLocks noChangeShapeType="1"/>
          </p:cNvSpPr>
          <p:nvPr/>
        </p:nvSpPr>
        <p:spPr bwMode="auto">
          <a:xfrm flipV="1">
            <a:off x="2286000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0672" name="Group 14"/>
          <p:cNvGrpSpPr>
            <a:grpSpLocks/>
          </p:cNvGrpSpPr>
          <p:nvPr/>
        </p:nvGrpSpPr>
        <p:grpSpPr bwMode="auto">
          <a:xfrm>
            <a:off x="2438400" y="1752600"/>
            <a:ext cx="152400" cy="838200"/>
            <a:chOff x="1536" y="864"/>
            <a:chExt cx="96" cy="528"/>
          </a:xfrm>
        </p:grpSpPr>
        <p:grpSp>
          <p:nvGrpSpPr>
            <p:cNvPr id="70790" name="Group 15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70792" name="Line 1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93" name="Line 1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0791" name="Line 18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0673" name="Group 19"/>
          <p:cNvGrpSpPr>
            <a:grpSpLocks/>
          </p:cNvGrpSpPr>
          <p:nvPr/>
        </p:nvGrpSpPr>
        <p:grpSpPr bwMode="auto">
          <a:xfrm rot="10800000">
            <a:off x="2743200" y="6096000"/>
            <a:ext cx="838200" cy="152400"/>
            <a:chOff x="3216" y="2736"/>
            <a:chExt cx="336" cy="96"/>
          </a:xfrm>
        </p:grpSpPr>
        <p:sp>
          <p:nvSpPr>
            <p:cNvPr id="70788" name="Line 20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789" name="Line 21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0674" name="Line 22"/>
          <p:cNvSpPr>
            <a:spLocks noChangeShapeType="1"/>
          </p:cNvSpPr>
          <p:nvPr/>
        </p:nvSpPr>
        <p:spPr bwMode="auto">
          <a:xfrm>
            <a:off x="2743200" y="6172200"/>
            <a:ext cx="838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0675" name="Group 23"/>
          <p:cNvGrpSpPr>
            <a:grpSpLocks/>
          </p:cNvGrpSpPr>
          <p:nvPr/>
        </p:nvGrpSpPr>
        <p:grpSpPr bwMode="auto">
          <a:xfrm rot="10800000">
            <a:off x="5105400" y="6096000"/>
            <a:ext cx="838200" cy="152400"/>
            <a:chOff x="3216" y="2736"/>
            <a:chExt cx="336" cy="96"/>
          </a:xfrm>
        </p:grpSpPr>
        <p:sp>
          <p:nvSpPr>
            <p:cNvPr id="70786" name="Line 24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787" name="Line 25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0676" name="Line 26"/>
          <p:cNvSpPr>
            <a:spLocks noChangeShapeType="1"/>
          </p:cNvSpPr>
          <p:nvPr/>
        </p:nvSpPr>
        <p:spPr bwMode="auto">
          <a:xfrm>
            <a:off x="5105400" y="6172200"/>
            <a:ext cx="838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0677" name="Group 27"/>
          <p:cNvGrpSpPr>
            <a:grpSpLocks/>
          </p:cNvGrpSpPr>
          <p:nvPr/>
        </p:nvGrpSpPr>
        <p:grpSpPr bwMode="auto">
          <a:xfrm>
            <a:off x="2438400" y="2971800"/>
            <a:ext cx="152400" cy="838200"/>
            <a:chOff x="1536" y="864"/>
            <a:chExt cx="96" cy="528"/>
          </a:xfrm>
        </p:grpSpPr>
        <p:grpSp>
          <p:nvGrpSpPr>
            <p:cNvPr id="70782" name="Group 28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70784" name="Line 2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85" name="Line 3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0783" name="Line 31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0678" name="Group 32"/>
          <p:cNvGrpSpPr>
            <a:grpSpLocks/>
          </p:cNvGrpSpPr>
          <p:nvPr/>
        </p:nvGrpSpPr>
        <p:grpSpPr bwMode="auto">
          <a:xfrm>
            <a:off x="2438400" y="4114800"/>
            <a:ext cx="152400" cy="838200"/>
            <a:chOff x="1536" y="864"/>
            <a:chExt cx="96" cy="528"/>
          </a:xfrm>
        </p:grpSpPr>
        <p:grpSp>
          <p:nvGrpSpPr>
            <p:cNvPr id="70778" name="Group 33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70780" name="Line 3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81" name="Line 3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0779" name="Line 36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0679" name="Group 37"/>
          <p:cNvGrpSpPr>
            <a:grpSpLocks/>
          </p:cNvGrpSpPr>
          <p:nvPr/>
        </p:nvGrpSpPr>
        <p:grpSpPr bwMode="auto">
          <a:xfrm>
            <a:off x="6172200" y="1676400"/>
            <a:ext cx="152400" cy="838200"/>
            <a:chOff x="1536" y="864"/>
            <a:chExt cx="96" cy="528"/>
          </a:xfrm>
        </p:grpSpPr>
        <p:grpSp>
          <p:nvGrpSpPr>
            <p:cNvPr id="70774" name="Group 38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70776" name="Line 3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77" name="Line 4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0775" name="Line 41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0680" name="Group 42"/>
          <p:cNvGrpSpPr>
            <a:grpSpLocks/>
          </p:cNvGrpSpPr>
          <p:nvPr/>
        </p:nvGrpSpPr>
        <p:grpSpPr bwMode="auto">
          <a:xfrm>
            <a:off x="6172200" y="2895600"/>
            <a:ext cx="152400" cy="838200"/>
            <a:chOff x="1536" y="864"/>
            <a:chExt cx="96" cy="528"/>
          </a:xfrm>
        </p:grpSpPr>
        <p:grpSp>
          <p:nvGrpSpPr>
            <p:cNvPr id="70770" name="Group 43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70772" name="Line 4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73" name="Line 4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0771" name="Line 46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0681" name="Group 47"/>
          <p:cNvGrpSpPr>
            <a:grpSpLocks/>
          </p:cNvGrpSpPr>
          <p:nvPr/>
        </p:nvGrpSpPr>
        <p:grpSpPr bwMode="auto">
          <a:xfrm>
            <a:off x="6172200" y="4038600"/>
            <a:ext cx="152400" cy="838200"/>
            <a:chOff x="1536" y="864"/>
            <a:chExt cx="96" cy="528"/>
          </a:xfrm>
        </p:grpSpPr>
        <p:grpSp>
          <p:nvGrpSpPr>
            <p:cNvPr id="70766" name="Group 48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70768" name="Line 4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69" name="Line 5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0767" name="Line 51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0682" name="Group 52"/>
          <p:cNvGrpSpPr>
            <a:grpSpLocks/>
          </p:cNvGrpSpPr>
          <p:nvPr/>
        </p:nvGrpSpPr>
        <p:grpSpPr bwMode="auto">
          <a:xfrm rot="10800000">
            <a:off x="2667000" y="457200"/>
            <a:ext cx="838200" cy="152400"/>
            <a:chOff x="3216" y="2736"/>
            <a:chExt cx="336" cy="96"/>
          </a:xfrm>
        </p:grpSpPr>
        <p:sp>
          <p:nvSpPr>
            <p:cNvPr id="70764" name="Line 53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765" name="Line 54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0683" name="Line 55"/>
          <p:cNvSpPr>
            <a:spLocks noChangeShapeType="1"/>
          </p:cNvSpPr>
          <p:nvPr/>
        </p:nvSpPr>
        <p:spPr bwMode="auto">
          <a:xfrm>
            <a:off x="2667000" y="533400"/>
            <a:ext cx="838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0684" name="Group 56"/>
          <p:cNvGrpSpPr>
            <a:grpSpLocks/>
          </p:cNvGrpSpPr>
          <p:nvPr/>
        </p:nvGrpSpPr>
        <p:grpSpPr bwMode="auto">
          <a:xfrm rot="10800000">
            <a:off x="5257800" y="457200"/>
            <a:ext cx="838200" cy="152400"/>
            <a:chOff x="3216" y="2736"/>
            <a:chExt cx="336" cy="96"/>
          </a:xfrm>
        </p:grpSpPr>
        <p:sp>
          <p:nvSpPr>
            <p:cNvPr id="70762" name="Line 57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763" name="Line 58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0685" name="Line 59"/>
          <p:cNvSpPr>
            <a:spLocks noChangeShapeType="1"/>
          </p:cNvSpPr>
          <p:nvPr/>
        </p:nvSpPr>
        <p:spPr bwMode="auto">
          <a:xfrm>
            <a:off x="5257800" y="533400"/>
            <a:ext cx="838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0686" name="Group 60"/>
          <p:cNvGrpSpPr>
            <a:grpSpLocks/>
          </p:cNvGrpSpPr>
          <p:nvPr/>
        </p:nvGrpSpPr>
        <p:grpSpPr bwMode="auto">
          <a:xfrm>
            <a:off x="4038600" y="5926138"/>
            <a:ext cx="609600" cy="246062"/>
            <a:chOff x="3696" y="2016"/>
            <a:chExt cx="384" cy="155"/>
          </a:xfrm>
        </p:grpSpPr>
        <p:grpSp>
          <p:nvGrpSpPr>
            <p:cNvPr id="70756" name="Group 61"/>
            <p:cNvGrpSpPr>
              <a:grpSpLocks/>
            </p:cNvGrpSpPr>
            <p:nvPr/>
          </p:nvGrpSpPr>
          <p:grpSpPr bwMode="auto">
            <a:xfrm rot="5400000" flipV="1">
              <a:off x="3906" y="1998"/>
              <a:ext cx="155" cy="192"/>
              <a:chOff x="1827" y="2496"/>
              <a:chExt cx="93" cy="96"/>
            </a:xfrm>
          </p:grpSpPr>
          <p:sp>
            <p:nvSpPr>
              <p:cNvPr id="7076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61" name="Line 6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0757" name="Group 64"/>
            <p:cNvGrpSpPr>
              <a:grpSpLocks/>
            </p:cNvGrpSpPr>
            <p:nvPr/>
          </p:nvGrpSpPr>
          <p:grpSpPr bwMode="auto">
            <a:xfrm rot="-5400000" flipH="1" flipV="1">
              <a:off x="3714" y="1998"/>
              <a:ext cx="155" cy="192"/>
              <a:chOff x="1827" y="2496"/>
              <a:chExt cx="93" cy="96"/>
            </a:xfrm>
          </p:grpSpPr>
          <p:sp>
            <p:nvSpPr>
              <p:cNvPr id="7075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59" name="Line 6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70687" name="Line 67"/>
          <p:cNvSpPr>
            <a:spLocks noChangeShapeType="1"/>
          </p:cNvSpPr>
          <p:nvPr/>
        </p:nvSpPr>
        <p:spPr bwMode="auto">
          <a:xfrm>
            <a:off x="2514600" y="1447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0688" name="Line 68"/>
          <p:cNvSpPr>
            <a:spLocks noChangeShapeType="1"/>
          </p:cNvSpPr>
          <p:nvPr/>
        </p:nvSpPr>
        <p:spPr bwMode="auto">
          <a:xfrm>
            <a:off x="2514600" y="5257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0689" name="Line 69"/>
          <p:cNvSpPr>
            <a:spLocks noChangeShapeType="1"/>
          </p:cNvSpPr>
          <p:nvPr/>
        </p:nvSpPr>
        <p:spPr bwMode="auto">
          <a:xfrm>
            <a:off x="3505200" y="1447800"/>
            <a:ext cx="0" cy="381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0690" name="Text Box 70"/>
          <p:cNvSpPr txBox="1">
            <a:spLocks noChangeArrowheads="1"/>
          </p:cNvSpPr>
          <p:nvPr/>
        </p:nvSpPr>
        <p:spPr bwMode="auto">
          <a:xfrm>
            <a:off x="3657600" y="2819400"/>
            <a:ext cx="1371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>
                <a:latin typeface="Arial" charset="0"/>
              </a:rPr>
              <a:t>Lobby and Resident Recreation Area</a:t>
            </a:r>
          </a:p>
        </p:txBody>
      </p:sp>
      <p:sp>
        <p:nvSpPr>
          <p:cNvPr id="70691" name="Text Box 71"/>
          <p:cNvSpPr txBox="1">
            <a:spLocks noChangeArrowheads="1"/>
          </p:cNvSpPr>
          <p:nvPr/>
        </p:nvSpPr>
        <p:spPr bwMode="auto">
          <a:xfrm>
            <a:off x="2514600" y="3124200"/>
            <a:ext cx="1066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Fitness Room</a:t>
            </a:r>
          </a:p>
        </p:txBody>
      </p:sp>
      <p:grpSp>
        <p:nvGrpSpPr>
          <p:cNvPr id="70692" name="Group 72"/>
          <p:cNvGrpSpPr>
            <a:grpSpLocks/>
          </p:cNvGrpSpPr>
          <p:nvPr/>
        </p:nvGrpSpPr>
        <p:grpSpPr bwMode="auto">
          <a:xfrm rot="10800000" flipH="1" flipV="1">
            <a:off x="3276600" y="4800600"/>
            <a:ext cx="228600" cy="304800"/>
            <a:chOff x="1827" y="2496"/>
            <a:chExt cx="93" cy="96"/>
          </a:xfrm>
        </p:grpSpPr>
        <p:sp>
          <p:nvSpPr>
            <p:cNvPr id="70754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755" name="Line 74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0693" name="Group 75"/>
          <p:cNvGrpSpPr>
            <a:grpSpLocks/>
          </p:cNvGrpSpPr>
          <p:nvPr/>
        </p:nvGrpSpPr>
        <p:grpSpPr bwMode="auto">
          <a:xfrm rot="10800000" flipH="1">
            <a:off x="3276600" y="1600200"/>
            <a:ext cx="228600" cy="304800"/>
            <a:chOff x="1827" y="2496"/>
            <a:chExt cx="93" cy="96"/>
          </a:xfrm>
        </p:grpSpPr>
        <p:sp>
          <p:nvSpPr>
            <p:cNvPr id="70752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753" name="Line 77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0694" name="Line 78"/>
          <p:cNvSpPr>
            <a:spLocks noChangeShapeType="1"/>
          </p:cNvSpPr>
          <p:nvPr/>
        </p:nvSpPr>
        <p:spPr bwMode="auto">
          <a:xfrm>
            <a:off x="5257800" y="1447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0695" name="Line 79"/>
          <p:cNvSpPr>
            <a:spLocks noChangeShapeType="1"/>
          </p:cNvSpPr>
          <p:nvPr/>
        </p:nvSpPr>
        <p:spPr bwMode="auto">
          <a:xfrm>
            <a:off x="5257800" y="5257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0696" name="Line 80"/>
          <p:cNvSpPr>
            <a:spLocks noChangeShapeType="1"/>
          </p:cNvSpPr>
          <p:nvPr/>
        </p:nvSpPr>
        <p:spPr bwMode="auto">
          <a:xfrm>
            <a:off x="5257800" y="1447800"/>
            <a:ext cx="0" cy="381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0697" name="Group 81"/>
          <p:cNvGrpSpPr>
            <a:grpSpLocks/>
          </p:cNvGrpSpPr>
          <p:nvPr/>
        </p:nvGrpSpPr>
        <p:grpSpPr bwMode="auto">
          <a:xfrm rot="10800000" flipV="1">
            <a:off x="5257800" y="4800600"/>
            <a:ext cx="228600" cy="304800"/>
            <a:chOff x="1827" y="2496"/>
            <a:chExt cx="93" cy="96"/>
          </a:xfrm>
        </p:grpSpPr>
        <p:sp>
          <p:nvSpPr>
            <p:cNvPr id="70750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751" name="Line 83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0698" name="Group 84"/>
          <p:cNvGrpSpPr>
            <a:grpSpLocks/>
          </p:cNvGrpSpPr>
          <p:nvPr/>
        </p:nvGrpSpPr>
        <p:grpSpPr bwMode="auto">
          <a:xfrm rot="10800000">
            <a:off x="5257800" y="1600200"/>
            <a:ext cx="228600" cy="304800"/>
            <a:chOff x="1827" y="2496"/>
            <a:chExt cx="93" cy="96"/>
          </a:xfrm>
        </p:grpSpPr>
        <p:sp>
          <p:nvSpPr>
            <p:cNvPr id="70748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749" name="Line 86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0699" name="Text Box 87"/>
          <p:cNvSpPr txBox="1">
            <a:spLocks noChangeArrowheads="1"/>
          </p:cNvSpPr>
          <p:nvPr/>
        </p:nvSpPr>
        <p:spPr bwMode="auto">
          <a:xfrm>
            <a:off x="5181600" y="3124200"/>
            <a:ext cx="1066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Indoor Pool</a:t>
            </a:r>
          </a:p>
        </p:txBody>
      </p:sp>
      <p:grpSp>
        <p:nvGrpSpPr>
          <p:cNvPr id="70700" name="Group 88"/>
          <p:cNvGrpSpPr>
            <a:grpSpLocks/>
          </p:cNvGrpSpPr>
          <p:nvPr/>
        </p:nvGrpSpPr>
        <p:grpSpPr bwMode="auto">
          <a:xfrm>
            <a:off x="3886200" y="533400"/>
            <a:ext cx="1066800" cy="838200"/>
            <a:chOff x="2448" y="336"/>
            <a:chExt cx="672" cy="528"/>
          </a:xfrm>
        </p:grpSpPr>
        <p:sp>
          <p:nvSpPr>
            <p:cNvPr id="70704" name="Line 89"/>
            <p:cNvSpPr>
              <a:spLocks noChangeShapeType="1"/>
            </p:cNvSpPr>
            <p:nvPr/>
          </p:nvSpPr>
          <p:spPr bwMode="auto">
            <a:xfrm rot="10800000" flipH="1" flipV="1">
              <a:off x="2448" y="81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705" name="Line 90"/>
            <p:cNvSpPr>
              <a:spLocks noChangeShapeType="1"/>
            </p:cNvSpPr>
            <p:nvPr/>
          </p:nvSpPr>
          <p:spPr bwMode="auto">
            <a:xfrm rot="10800000">
              <a:off x="2784" y="48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706" name="Line 91"/>
            <p:cNvSpPr>
              <a:spLocks noChangeShapeType="1"/>
            </p:cNvSpPr>
            <p:nvPr/>
          </p:nvSpPr>
          <p:spPr bwMode="auto">
            <a:xfrm rot="10800000" flipH="1" flipV="1">
              <a:off x="2448" y="48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707" name="Line 92"/>
            <p:cNvSpPr>
              <a:spLocks noChangeShapeType="1"/>
            </p:cNvSpPr>
            <p:nvPr/>
          </p:nvSpPr>
          <p:spPr bwMode="auto">
            <a:xfrm rot="10800000" flipV="1">
              <a:off x="2448" y="480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708" name="Text Box 93"/>
            <p:cNvSpPr txBox="1">
              <a:spLocks noChangeArrowheads="1"/>
            </p:cNvSpPr>
            <p:nvPr/>
          </p:nvSpPr>
          <p:spPr bwMode="auto">
            <a:xfrm>
              <a:off x="2477" y="57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ELV</a:t>
              </a:r>
            </a:p>
          </p:txBody>
        </p:sp>
        <p:sp>
          <p:nvSpPr>
            <p:cNvPr id="70709" name="Line 94"/>
            <p:cNvSpPr>
              <a:spLocks noChangeShapeType="1"/>
            </p:cNvSpPr>
            <p:nvPr/>
          </p:nvSpPr>
          <p:spPr bwMode="auto">
            <a:xfrm rot="10800000" flipV="1">
              <a:off x="2784" y="815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710" name="Line 95"/>
            <p:cNvSpPr>
              <a:spLocks noChangeShapeType="1"/>
            </p:cNvSpPr>
            <p:nvPr/>
          </p:nvSpPr>
          <p:spPr bwMode="auto">
            <a:xfrm rot="10800000" flipH="1">
              <a:off x="2784" y="479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711" name="Line 96"/>
            <p:cNvSpPr>
              <a:spLocks noChangeShapeType="1"/>
            </p:cNvSpPr>
            <p:nvPr/>
          </p:nvSpPr>
          <p:spPr bwMode="auto">
            <a:xfrm rot="10800000" flipV="1">
              <a:off x="2784" y="479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712" name="Line 97"/>
            <p:cNvSpPr>
              <a:spLocks noChangeShapeType="1"/>
            </p:cNvSpPr>
            <p:nvPr/>
          </p:nvSpPr>
          <p:spPr bwMode="auto">
            <a:xfrm rot="10800000" flipH="1" flipV="1">
              <a:off x="3120" y="479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713" name="Line 98"/>
            <p:cNvSpPr>
              <a:spLocks noChangeShapeType="1"/>
            </p:cNvSpPr>
            <p:nvPr/>
          </p:nvSpPr>
          <p:spPr bwMode="auto">
            <a:xfrm rot="10800000" flipH="1" flipV="1">
              <a:off x="3120" y="480"/>
              <a:ext cx="0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0714" name="Group 99"/>
            <p:cNvGrpSpPr>
              <a:grpSpLocks/>
            </p:cNvGrpSpPr>
            <p:nvPr/>
          </p:nvGrpSpPr>
          <p:grpSpPr bwMode="auto">
            <a:xfrm rot="-5400000">
              <a:off x="2904" y="696"/>
              <a:ext cx="96" cy="240"/>
              <a:chOff x="3072" y="912"/>
              <a:chExt cx="96" cy="240"/>
            </a:xfrm>
          </p:grpSpPr>
          <p:sp>
            <p:nvSpPr>
              <p:cNvPr id="70743" name="Line 100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1008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44" name="Line 101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91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45" name="Line 102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46" name="Line 103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47" name="Line 104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15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0715" name="Text Box 105"/>
            <p:cNvSpPr txBox="1">
              <a:spLocks noChangeArrowheads="1"/>
            </p:cNvSpPr>
            <p:nvPr/>
          </p:nvSpPr>
          <p:spPr bwMode="auto">
            <a:xfrm flipH="1">
              <a:off x="2803" y="57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ELV</a:t>
              </a:r>
            </a:p>
          </p:txBody>
        </p:sp>
        <p:grpSp>
          <p:nvGrpSpPr>
            <p:cNvPr id="70716" name="Group 106"/>
            <p:cNvGrpSpPr>
              <a:grpSpLocks/>
            </p:cNvGrpSpPr>
            <p:nvPr/>
          </p:nvGrpSpPr>
          <p:grpSpPr bwMode="auto">
            <a:xfrm flipV="1">
              <a:off x="2448" y="336"/>
              <a:ext cx="672" cy="144"/>
              <a:chOff x="2448" y="1680"/>
              <a:chExt cx="672" cy="144"/>
            </a:xfrm>
          </p:grpSpPr>
          <p:sp>
            <p:nvSpPr>
              <p:cNvPr id="70724" name="Line 107"/>
              <p:cNvSpPr>
                <a:spLocks noChangeShapeType="1"/>
              </p:cNvSpPr>
              <p:nvPr/>
            </p:nvSpPr>
            <p:spPr bwMode="auto">
              <a:xfrm rot="16200000" flipV="1">
                <a:off x="252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25" name="Line 108"/>
              <p:cNvSpPr>
                <a:spLocks noChangeShapeType="1"/>
              </p:cNvSpPr>
              <p:nvPr/>
            </p:nvSpPr>
            <p:spPr bwMode="auto">
              <a:xfrm rot="16200000" flipV="1">
                <a:off x="256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26" name="Line 109"/>
              <p:cNvSpPr>
                <a:spLocks noChangeShapeType="1"/>
              </p:cNvSpPr>
              <p:nvPr/>
            </p:nvSpPr>
            <p:spPr bwMode="auto">
              <a:xfrm rot="16200000" flipV="1">
                <a:off x="261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27" name="Line 110"/>
              <p:cNvSpPr>
                <a:spLocks noChangeShapeType="1"/>
              </p:cNvSpPr>
              <p:nvPr/>
            </p:nvSpPr>
            <p:spPr bwMode="auto">
              <a:xfrm rot="16200000" flipV="1">
                <a:off x="266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28" name="Line 111"/>
              <p:cNvSpPr>
                <a:spLocks noChangeShapeType="1"/>
              </p:cNvSpPr>
              <p:nvPr/>
            </p:nvSpPr>
            <p:spPr bwMode="auto">
              <a:xfrm rot="-5400000">
                <a:off x="2616" y="151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29" name="Line 112"/>
              <p:cNvSpPr>
                <a:spLocks noChangeShapeType="1"/>
              </p:cNvSpPr>
              <p:nvPr/>
            </p:nvSpPr>
            <p:spPr bwMode="auto">
              <a:xfrm rot="5400000" flipH="1" flipV="1">
                <a:off x="290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30" name="Line 113"/>
              <p:cNvSpPr>
                <a:spLocks noChangeShapeType="1"/>
              </p:cNvSpPr>
              <p:nvPr/>
            </p:nvSpPr>
            <p:spPr bwMode="auto">
              <a:xfrm rot="5400000" flipH="1" flipV="1">
                <a:off x="285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31" name="Line 114"/>
              <p:cNvSpPr>
                <a:spLocks noChangeShapeType="1"/>
              </p:cNvSpPr>
              <p:nvPr/>
            </p:nvSpPr>
            <p:spPr bwMode="auto">
              <a:xfrm rot="5400000" flipH="1" flipV="1">
                <a:off x="280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32" name="Line 115"/>
              <p:cNvSpPr>
                <a:spLocks noChangeShapeType="1"/>
              </p:cNvSpPr>
              <p:nvPr/>
            </p:nvSpPr>
            <p:spPr bwMode="auto">
              <a:xfrm rot="5400000" flipH="1" flipV="1">
                <a:off x="276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33" name="Line 116"/>
              <p:cNvSpPr>
                <a:spLocks noChangeShapeType="1"/>
              </p:cNvSpPr>
              <p:nvPr/>
            </p:nvSpPr>
            <p:spPr bwMode="auto">
              <a:xfrm rot="5400000" flipH="1">
                <a:off x="2952" y="151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34" name="Line 117"/>
              <p:cNvSpPr>
                <a:spLocks noChangeShapeType="1"/>
              </p:cNvSpPr>
              <p:nvPr/>
            </p:nvSpPr>
            <p:spPr bwMode="auto">
              <a:xfrm rot="5400000" flipH="1" flipV="1">
                <a:off x="271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35" name="Line 118"/>
              <p:cNvSpPr>
                <a:spLocks noChangeShapeType="1"/>
              </p:cNvSpPr>
              <p:nvPr/>
            </p:nvSpPr>
            <p:spPr bwMode="auto">
              <a:xfrm rot="16200000" flipV="1">
                <a:off x="247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36" name="Line 119"/>
              <p:cNvSpPr>
                <a:spLocks noChangeShapeType="1"/>
              </p:cNvSpPr>
              <p:nvPr/>
            </p:nvSpPr>
            <p:spPr bwMode="auto">
              <a:xfrm rot="16200000" flipV="1">
                <a:off x="242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37" name="Line 120"/>
              <p:cNvSpPr>
                <a:spLocks noChangeShapeType="1"/>
              </p:cNvSpPr>
              <p:nvPr/>
            </p:nvSpPr>
            <p:spPr bwMode="auto">
              <a:xfrm rot="16200000" flipV="1">
                <a:off x="237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38" name="Line 121"/>
              <p:cNvSpPr>
                <a:spLocks noChangeShapeType="1"/>
              </p:cNvSpPr>
              <p:nvPr/>
            </p:nvSpPr>
            <p:spPr bwMode="auto">
              <a:xfrm rot="5400000" flipH="1" flipV="1">
                <a:off x="304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39" name="Line 122"/>
              <p:cNvSpPr>
                <a:spLocks noChangeShapeType="1"/>
              </p:cNvSpPr>
              <p:nvPr/>
            </p:nvSpPr>
            <p:spPr bwMode="auto">
              <a:xfrm rot="5400000" flipH="1" flipV="1">
                <a:off x="300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40" name="Line 123"/>
              <p:cNvSpPr>
                <a:spLocks noChangeShapeType="1"/>
              </p:cNvSpPr>
              <p:nvPr/>
            </p:nvSpPr>
            <p:spPr bwMode="auto">
              <a:xfrm rot="5400000" flipH="1" flipV="1">
                <a:off x="295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41" name="Line 124"/>
              <p:cNvSpPr>
                <a:spLocks noChangeShapeType="1"/>
              </p:cNvSpPr>
              <p:nvPr/>
            </p:nvSpPr>
            <p:spPr bwMode="auto">
              <a:xfrm rot="-5400000">
                <a:off x="2616" y="1587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42" name="Line 125"/>
              <p:cNvSpPr>
                <a:spLocks noChangeShapeType="1"/>
              </p:cNvSpPr>
              <p:nvPr/>
            </p:nvSpPr>
            <p:spPr bwMode="auto">
              <a:xfrm rot="5400000" flipH="1">
                <a:off x="2952" y="1587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0717" name="Line 126"/>
            <p:cNvSpPr>
              <a:spLocks noChangeShapeType="1"/>
            </p:cNvSpPr>
            <p:nvPr/>
          </p:nvSpPr>
          <p:spPr bwMode="auto">
            <a:xfrm rot="10800000" flipH="1" flipV="1">
              <a:off x="2448" y="480"/>
              <a:ext cx="0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0718" name="Group 127"/>
            <p:cNvGrpSpPr>
              <a:grpSpLocks/>
            </p:cNvGrpSpPr>
            <p:nvPr/>
          </p:nvGrpSpPr>
          <p:grpSpPr bwMode="auto">
            <a:xfrm rot="-5400000">
              <a:off x="2568" y="696"/>
              <a:ext cx="96" cy="240"/>
              <a:chOff x="3072" y="912"/>
              <a:chExt cx="96" cy="240"/>
            </a:xfrm>
          </p:grpSpPr>
          <p:sp>
            <p:nvSpPr>
              <p:cNvPr id="70719" name="Line 128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1008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20" name="Line 129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91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21" name="Line 130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22" name="Line 131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723" name="Line 132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15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70701" name="Line 133"/>
          <p:cNvSpPr>
            <a:spLocks noChangeShapeType="1"/>
          </p:cNvSpPr>
          <p:nvPr/>
        </p:nvSpPr>
        <p:spPr bwMode="auto">
          <a:xfrm>
            <a:off x="3657600" y="381000"/>
            <a:ext cx="76200" cy="1524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0702" name="Line 134"/>
          <p:cNvSpPr>
            <a:spLocks noChangeShapeType="1"/>
          </p:cNvSpPr>
          <p:nvPr/>
        </p:nvSpPr>
        <p:spPr bwMode="auto">
          <a:xfrm flipH="1">
            <a:off x="3733800" y="381000"/>
            <a:ext cx="76200" cy="1524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0703" name="Text Box 135"/>
          <p:cNvSpPr txBox="1">
            <a:spLocks noChangeArrowheads="1"/>
          </p:cNvSpPr>
          <p:nvPr/>
        </p:nvSpPr>
        <p:spPr bwMode="auto">
          <a:xfrm>
            <a:off x="3581400" y="152400"/>
            <a:ext cx="1143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Standpipe Hookup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278C3E86-157F-437A-98C6-B9C486364726}" type="slidenum">
              <a:rPr lang="en-US"/>
              <a:pPr>
                <a:defRPr/>
              </a:pPr>
              <a:t>199</a:t>
            </a:fld>
            <a:endParaRPr lang="en-US" dirty="0"/>
          </a:p>
        </p:txBody>
      </p:sp>
      <p:sp>
        <p:nvSpPr>
          <p:cNvPr id="36868" name="Rectangle 245"/>
          <p:cNvSpPr>
            <a:spLocks noChangeArrowheads="1"/>
          </p:cNvSpPr>
          <p:nvPr/>
        </p:nvSpPr>
        <p:spPr bwMode="auto">
          <a:xfrm>
            <a:off x="1371600" y="0"/>
            <a:ext cx="5943600" cy="5638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6869" name="Text Box 241"/>
          <p:cNvSpPr txBox="1">
            <a:spLocks noChangeArrowheads="1"/>
          </p:cNvSpPr>
          <p:nvPr/>
        </p:nvSpPr>
        <p:spPr bwMode="auto">
          <a:xfrm>
            <a:off x="5638800" y="2667000"/>
            <a:ext cx="1828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>
                <a:latin typeface="Arial" charset="0"/>
              </a:rPr>
              <a:t>2nd to 22nd </a:t>
            </a:r>
            <a:br>
              <a:rPr lang="en-US" sz="1800" b="1" dirty="0">
                <a:latin typeface="Arial" charset="0"/>
              </a:rPr>
            </a:br>
            <a:r>
              <a:rPr lang="en-US" sz="1800" b="1" dirty="0">
                <a:latin typeface="Arial" charset="0"/>
              </a:rPr>
              <a:t>Floor </a:t>
            </a:r>
            <a:br>
              <a:rPr lang="en-US" sz="1800" b="1" dirty="0">
                <a:latin typeface="Arial" charset="0"/>
              </a:rPr>
            </a:br>
            <a:r>
              <a:rPr lang="en-US" sz="1800" b="1" dirty="0">
                <a:latin typeface="Arial" charset="0"/>
              </a:rPr>
              <a:t>Typical</a:t>
            </a:r>
          </a:p>
        </p:txBody>
      </p:sp>
      <p:grpSp>
        <p:nvGrpSpPr>
          <p:cNvPr id="36870" name="Group 246"/>
          <p:cNvGrpSpPr>
            <a:grpSpLocks/>
          </p:cNvGrpSpPr>
          <p:nvPr/>
        </p:nvGrpSpPr>
        <p:grpSpPr bwMode="auto">
          <a:xfrm>
            <a:off x="1677988" y="0"/>
            <a:ext cx="4197350" cy="5638800"/>
            <a:chOff x="1436" y="96"/>
            <a:chExt cx="2649" cy="3840"/>
          </a:xfrm>
        </p:grpSpPr>
        <p:sp>
          <p:nvSpPr>
            <p:cNvPr id="36872" name="Line 2"/>
            <p:cNvSpPr>
              <a:spLocks noChangeShapeType="1"/>
            </p:cNvSpPr>
            <p:nvPr/>
          </p:nvSpPr>
          <p:spPr bwMode="auto">
            <a:xfrm>
              <a:off x="1440" y="3888"/>
              <a:ext cx="26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873" name="Line 3"/>
            <p:cNvSpPr>
              <a:spLocks noChangeShapeType="1"/>
            </p:cNvSpPr>
            <p:nvPr/>
          </p:nvSpPr>
          <p:spPr bwMode="auto">
            <a:xfrm>
              <a:off x="1440" y="336"/>
              <a:ext cx="26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874" name="Line 4"/>
            <p:cNvSpPr>
              <a:spLocks noChangeShapeType="1"/>
            </p:cNvSpPr>
            <p:nvPr/>
          </p:nvSpPr>
          <p:spPr bwMode="auto">
            <a:xfrm flipV="1">
              <a:off x="4080" y="345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875" name="Line 5"/>
            <p:cNvSpPr>
              <a:spLocks noChangeShapeType="1"/>
            </p:cNvSpPr>
            <p:nvPr/>
          </p:nvSpPr>
          <p:spPr bwMode="auto">
            <a:xfrm>
              <a:off x="1440" y="76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876" name="Line 6"/>
            <p:cNvSpPr>
              <a:spLocks noChangeShapeType="1"/>
            </p:cNvSpPr>
            <p:nvPr/>
          </p:nvSpPr>
          <p:spPr bwMode="auto">
            <a:xfrm>
              <a:off x="1440" y="3456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877" name="Line 7"/>
            <p:cNvSpPr>
              <a:spLocks noChangeShapeType="1"/>
            </p:cNvSpPr>
            <p:nvPr/>
          </p:nvSpPr>
          <p:spPr bwMode="auto">
            <a:xfrm>
              <a:off x="3936" y="76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878" name="Line 8"/>
            <p:cNvSpPr>
              <a:spLocks noChangeShapeType="1"/>
            </p:cNvSpPr>
            <p:nvPr/>
          </p:nvSpPr>
          <p:spPr bwMode="auto">
            <a:xfrm>
              <a:off x="3936" y="3456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879" name="Line 9"/>
            <p:cNvSpPr>
              <a:spLocks noChangeShapeType="1"/>
            </p:cNvSpPr>
            <p:nvPr/>
          </p:nvSpPr>
          <p:spPr bwMode="auto">
            <a:xfrm>
              <a:off x="1584" y="768"/>
              <a:ext cx="0" cy="2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880" name="Line 10"/>
            <p:cNvSpPr>
              <a:spLocks noChangeShapeType="1"/>
            </p:cNvSpPr>
            <p:nvPr/>
          </p:nvSpPr>
          <p:spPr bwMode="auto">
            <a:xfrm>
              <a:off x="3936" y="768"/>
              <a:ext cx="0" cy="2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881" name="Line 11"/>
            <p:cNvSpPr>
              <a:spLocks noChangeShapeType="1"/>
            </p:cNvSpPr>
            <p:nvPr/>
          </p:nvSpPr>
          <p:spPr bwMode="auto">
            <a:xfrm flipV="1">
              <a:off x="4080" y="33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882" name="Line 12"/>
            <p:cNvSpPr>
              <a:spLocks noChangeShapeType="1"/>
            </p:cNvSpPr>
            <p:nvPr/>
          </p:nvSpPr>
          <p:spPr bwMode="auto">
            <a:xfrm flipV="1">
              <a:off x="1440" y="33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883" name="Line 13"/>
            <p:cNvSpPr>
              <a:spLocks noChangeShapeType="1"/>
            </p:cNvSpPr>
            <p:nvPr/>
          </p:nvSpPr>
          <p:spPr bwMode="auto">
            <a:xfrm flipV="1">
              <a:off x="1440" y="345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6884" name="Group 14"/>
            <p:cNvGrpSpPr>
              <a:grpSpLocks/>
            </p:cNvGrpSpPr>
            <p:nvPr/>
          </p:nvGrpSpPr>
          <p:grpSpPr bwMode="auto">
            <a:xfrm>
              <a:off x="1536" y="1104"/>
              <a:ext cx="96" cy="528"/>
              <a:chOff x="1536" y="864"/>
              <a:chExt cx="96" cy="528"/>
            </a:xfrm>
          </p:grpSpPr>
          <p:grpSp>
            <p:nvGrpSpPr>
              <p:cNvPr id="37108" name="Group 15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37110" name="Line 1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111" name="Line 1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7109" name="Line 18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6885" name="Group 19"/>
            <p:cNvGrpSpPr>
              <a:grpSpLocks/>
            </p:cNvGrpSpPr>
            <p:nvPr/>
          </p:nvGrpSpPr>
          <p:grpSpPr bwMode="auto">
            <a:xfrm rot="10800000">
              <a:off x="1728" y="3840"/>
              <a:ext cx="528" cy="96"/>
              <a:chOff x="3216" y="2736"/>
              <a:chExt cx="336" cy="96"/>
            </a:xfrm>
          </p:grpSpPr>
          <p:sp>
            <p:nvSpPr>
              <p:cNvPr id="37106" name="Line 2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107" name="Line 2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6886" name="Line 22"/>
            <p:cNvSpPr>
              <a:spLocks noChangeShapeType="1"/>
            </p:cNvSpPr>
            <p:nvPr/>
          </p:nvSpPr>
          <p:spPr bwMode="auto">
            <a:xfrm>
              <a:off x="1728" y="388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6887" name="Group 23"/>
            <p:cNvGrpSpPr>
              <a:grpSpLocks/>
            </p:cNvGrpSpPr>
            <p:nvPr/>
          </p:nvGrpSpPr>
          <p:grpSpPr bwMode="auto">
            <a:xfrm rot="10800000">
              <a:off x="3216" y="3840"/>
              <a:ext cx="528" cy="96"/>
              <a:chOff x="3216" y="2736"/>
              <a:chExt cx="336" cy="96"/>
            </a:xfrm>
          </p:grpSpPr>
          <p:sp>
            <p:nvSpPr>
              <p:cNvPr id="37104" name="Line 2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105" name="Line 2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6888" name="Line 26"/>
            <p:cNvSpPr>
              <a:spLocks noChangeShapeType="1"/>
            </p:cNvSpPr>
            <p:nvPr/>
          </p:nvSpPr>
          <p:spPr bwMode="auto">
            <a:xfrm>
              <a:off x="3216" y="388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6889" name="Group 27"/>
            <p:cNvGrpSpPr>
              <a:grpSpLocks/>
            </p:cNvGrpSpPr>
            <p:nvPr/>
          </p:nvGrpSpPr>
          <p:grpSpPr bwMode="auto">
            <a:xfrm>
              <a:off x="1536" y="1872"/>
              <a:ext cx="96" cy="528"/>
              <a:chOff x="1536" y="864"/>
              <a:chExt cx="96" cy="528"/>
            </a:xfrm>
          </p:grpSpPr>
          <p:grpSp>
            <p:nvGrpSpPr>
              <p:cNvPr id="37100" name="Group 28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37102" name="Line 2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103" name="Line 3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7101" name="Line 31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6890" name="Group 32"/>
            <p:cNvGrpSpPr>
              <a:grpSpLocks/>
            </p:cNvGrpSpPr>
            <p:nvPr/>
          </p:nvGrpSpPr>
          <p:grpSpPr bwMode="auto">
            <a:xfrm>
              <a:off x="1536" y="2592"/>
              <a:ext cx="96" cy="528"/>
              <a:chOff x="1536" y="864"/>
              <a:chExt cx="96" cy="528"/>
            </a:xfrm>
          </p:grpSpPr>
          <p:grpSp>
            <p:nvGrpSpPr>
              <p:cNvPr id="37096" name="Group 33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37098" name="Line 3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99" name="Line 3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7097" name="Line 36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6891" name="Group 37"/>
            <p:cNvGrpSpPr>
              <a:grpSpLocks/>
            </p:cNvGrpSpPr>
            <p:nvPr/>
          </p:nvGrpSpPr>
          <p:grpSpPr bwMode="auto">
            <a:xfrm>
              <a:off x="3888" y="1056"/>
              <a:ext cx="96" cy="528"/>
              <a:chOff x="1536" y="864"/>
              <a:chExt cx="96" cy="528"/>
            </a:xfrm>
          </p:grpSpPr>
          <p:grpSp>
            <p:nvGrpSpPr>
              <p:cNvPr id="37092" name="Group 38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37094" name="Line 3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95" name="Line 4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7093" name="Line 41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6892" name="Group 42"/>
            <p:cNvGrpSpPr>
              <a:grpSpLocks/>
            </p:cNvGrpSpPr>
            <p:nvPr/>
          </p:nvGrpSpPr>
          <p:grpSpPr bwMode="auto">
            <a:xfrm>
              <a:off x="3888" y="1824"/>
              <a:ext cx="96" cy="528"/>
              <a:chOff x="1536" y="864"/>
              <a:chExt cx="96" cy="528"/>
            </a:xfrm>
          </p:grpSpPr>
          <p:grpSp>
            <p:nvGrpSpPr>
              <p:cNvPr id="37088" name="Group 43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37090" name="Line 4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91" name="Line 4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7089" name="Line 46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6893" name="Group 47"/>
            <p:cNvGrpSpPr>
              <a:grpSpLocks/>
            </p:cNvGrpSpPr>
            <p:nvPr/>
          </p:nvGrpSpPr>
          <p:grpSpPr bwMode="auto">
            <a:xfrm>
              <a:off x="3888" y="2544"/>
              <a:ext cx="96" cy="528"/>
              <a:chOff x="1536" y="864"/>
              <a:chExt cx="96" cy="528"/>
            </a:xfrm>
          </p:grpSpPr>
          <p:grpSp>
            <p:nvGrpSpPr>
              <p:cNvPr id="37084" name="Group 48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37086" name="Line 4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87" name="Line 5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7085" name="Line 51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6894" name="Group 52"/>
            <p:cNvGrpSpPr>
              <a:grpSpLocks/>
            </p:cNvGrpSpPr>
            <p:nvPr/>
          </p:nvGrpSpPr>
          <p:grpSpPr bwMode="auto">
            <a:xfrm>
              <a:off x="2448" y="336"/>
              <a:ext cx="672" cy="528"/>
              <a:chOff x="2448" y="336"/>
              <a:chExt cx="672" cy="528"/>
            </a:xfrm>
          </p:grpSpPr>
          <p:sp>
            <p:nvSpPr>
              <p:cNvPr id="37040" name="Line 53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816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041" name="Line 54"/>
              <p:cNvSpPr>
                <a:spLocks noChangeShapeType="1"/>
              </p:cNvSpPr>
              <p:nvPr/>
            </p:nvSpPr>
            <p:spPr bwMode="auto">
              <a:xfrm rot="10800000">
                <a:off x="2784" y="480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042" name="Line 55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480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043" name="Line 56"/>
              <p:cNvSpPr>
                <a:spLocks noChangeShapeType="1"/>
              </p:cNvSpPr>
              <p:nvPr/>
            </p:nvSpPr>
            <p:spPr bwMode="auto">
              <a:xfrm rot="10800000" flipV="1">
                <a:off x="2448" y="480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044" name="Text Box 57"/>
              <p:cNvSpPr txBox="1">
                <a:spLocks noChangeArrowheads="1"/>
              </p:cNvSpPr>
              <p:nvPr/>
            </p:nvSpPr>
            <p:spPr bwMode="auto">
              <a:xfrm>
                <a:off x="2477" y="572"/>
                <a:ext cx="288" cy="1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ELV</a:t>
                </a:r>
              </a:p>
            </p:txBody>
          </p:sp>
          <p:sp>
            <p:nvSpPr>
              <p:cNvPr id="37045" name="Line 58"/>
              <p:cNvSpPr>
                <a:spLocks noChangeShapeType="1"/>
              </p:cNvSpPr>
              <p:nvPr/>
            </p:nvSpPr>
            <p:spPr bwMode="auto">
              <a:xfrm rot="10800000" flipV="1">
                <a:off x="2784" y="815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046" name="Line 59"/>
              <p:cNvSpPr>
                <a:spLocks noChangeShapeType="1"/>
              </p:cNvSpPr>
              <p:nvPr/>
            </p:nvSpPr>
            <p:spPr bwMode="auto">
              <a:xfrm rot="10800000" flipH="1">
                <a:off x="2784" y="479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047" name="Line 60"/>
              <p:cNvSpPr>
                <a:spLocks noChangeShapeType="1"/>
              </p:cNvSpPr>
              <p:nvPr/>
            </p:nvSpPr>
            <p:spPr bwMode="auto">
              <a:xfrm rot="10800000" flipV="1">
                <a:off x="2784" y="479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048" name="Line 61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479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049" name="Line 62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480"/>
                <a:ext cx="0" cy="33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37050" name="Group 63"/>
              <p:cNvGrpSpPr>
                <a:grpSpLocks/>
              </p:cNvGrpSpPr>
              <p:nvPr/>
            </p:nvGrpSpPr>
            <p:grpSpPr bwMode="auto">
              <a:xfrm rot="-5400000">
                <a:off x="2904" y="696"/>
                <a:ext cx="96" cy="240"/>
                <a:chOff x="3072" y="912"/>
                <a:chExt cx="96" cy="240"/>
              </a:xfrm>
            </p:grpSpPr>
            <p:sp>
              <p:nvSpPr>
                <p:cNvPr id="37079" name="Line 64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120" y="100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80" name="Line 65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91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81" name="Line 66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08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82" name="Line 67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56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83" name="Line 68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15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7051" name="Text Box 69"/>
              <p:cNvSpPr txBox="1">
                <a:spLocks noChangeArrowheads="1"/>
              </p:cNvSpPr>
              <p:nvPr/>
            </p:nvSpPr>
            <p:spPr bwMode="auto">
              <a:xfrm flipH="1">
                <a:off x="2803" y="572"/>
                <a:ext cx="288" cy="1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ELV</a:t>
                </a:r>
              </a:p>
            </p:txBody>
          </p:sp>
          <p:grpSp>
            <p:nvGrpSpPr>
              <p:cNvPr id="37052" name="Group 70"/>
              <p:cNvGrpSpPr>
                <a:grpSpLocks/>
              </p:cNvGrpSpPr>
              <p:nvPr/>
            </p:nvGrpSpPr>
            <p:grpSpPr bwMode="auto">
              <a:xfrm flipV="1">
                <a:off x="2448" y="336"/>
                <a:ext cx="672" cy="144"/>
                <a:chOff x="2448" y="1680"/>
                <a:chExt cx="672" cy="144"/>
              </a:xfrm>
            </p:grpSpPr>
            <p:sp>
              <p:nvSpPr>
                <p:cNvPr id="37060" name="Line 7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52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61" name="Line 72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56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62" name="Line 73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61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63" name="Line 74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66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64" name="Line 75"/>
                <p:cNvSpPr>
                  <a:spLocks noChangeShapeType="1"/>
                </p:cNvSpPr>
                <p:nvPr/>
              </p:nvSpPr>
              <p:spPr bwMode="auto">
                <a:xfrm rot="-5400000">
                  <a:off x="2616" y="1512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65" name="Line 76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90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66" name="Line 77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85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67" name="Line 78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80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68" name="Line 79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76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69" name="Line 80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2952" y="1512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70" name="Line 81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71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71" name="Line 82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47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72" name="Line 83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42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73" name="Line 84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37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74" name="Line 85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304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75" name="Line 86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300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76" name="Line 87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95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77" name="Line 88"/>
                <p:cNvSpPr>
                  <a:spLocks noChangeShapeType="1"/>
                </p:cNvSpPr>
                <p:nvPr/>
              </p:nvSpPr>
              <p:spPr bwMode="auto">
                <a:xfrm rot="-5400000">
                  <a:off x="2616" y="1587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78" name="Line 89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2952" y="1587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7053" name="Line 90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480"/>
                <a:ext cx="0" cy="33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37054" name="Group 91"/>
              <p:cNvGrpSpPr>
                <a:grpSpLocks/>
              </p:cNvGrpSpPr>
              <p:nvPr/>
            </p:nvGrpSpPr>
            <p:grpSpPr bwMode="auto">
              <a:xfrm rot="-5400000">
                <a:off x="2568" y="696"/>
                <a:ext cx="96" cy="240"/>
                <a:chOff x="3072" y="912"/>
                <a:chExt cx="96" cy="240"/>
              </a:xfrm>
            </p:grpSpPr>
            <p:sp>
              <p:nvSpPr>
                <p:cNvPr id="37055" name="Line 92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120" y="100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56" name="Line 93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91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57" name="Line 94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08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58" name="Line 95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56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59" name="Line 96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15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36895" name="Group 97"/>
            <p:cNvGrpSpPr>
              <a:grpSpLocks/>
            </p:cNvGrpSpPr>
            <p:nvPr/>
          </p:nvGrpSpPr>
          <p:grpSpPr bwMode="auto">
            <a:xfrm rot="10800000">
              <a:off x="1680" y="288"/>
              <a:ext cx="528" cy="96"/>
              <a:chOff x="3216" y="2736"/>
              <a:chExt cx="336" cy="96"/>
            </a:xfrm>
          </p:grpSpPr>
          <p:sp>
            <p:nvSpPr>
              <p:cNvPr id="37038" name="Line 9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039" name="Line 9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6896" name="Line 100"/>
            <p:cNvSpPr>
              <a:spLocks noChangeShapeType="1"/>
            </p:cNvSpPr>
            <p:nvPr/>
          </p:nvSpPr>
          <p:spPr bwMode="auto">
            <a:xfrm>
              <a:off x="1680" y="336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6897" name="Group 101"/>
            <p:cNvGrpSpPr>
              <a:grpSpLocks/>
            </p:cNvGrpSpPr>
            <p:nvPr/>
          </p:nvGrpSpPr>
          <p:grpSpPr bwMode="auto">
            <a:xfrm rot="10800000">
              <a:off x="3360" y="288"/>
              <a:ext cx="528" cy="96"/>
              <a:chOff x="3216" y="2736"/>
              <a:chExt cx="336" cy="96"/>
            </a:xfrm>
          </p:grpSpPr>
          <p:sp>
            <p:nvSpPr>
              <p:cNvPr id="37036" name="Line 10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037" name="Line 10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6898" name="Line 104"/>
            <p:cNvSpPr>
              <a:spLocks noChangeShapeType="1"/>
            </p:cNvSpPr>
            <p:nvPr/>
          </p:nvSpPr>
          <p:spPr bwMode="auto">
            <a:xfrm>
              <a:off x="3360" y="336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899" name="Line 105"/>
            <p:cNvSpPr>
              <a:spLocks noChangeShapeType="1"/>
            </p:cNvSpPr>
            <p:nvPr/>
          </p:nvSpPr>
          <p:spPr bwMode="auto">
            <a:xfrm>
              <a:off x="1584" y="2496"/>
              <a:ext cx="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900" name="Line 106"/>
            <p:cNvSpPr>
              <a:spLocks noChangeShapeType="1"/>
            </p:cNvSpPr>
            <p:nvPr/>
          </p:nvSpPr>
          <p:spPr bwMode="auto">
            <a:xfrm>
              <a:off x="2736" y="249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901" name="Line 107"/>
            <p:cNvSpPr>
              <a:spLocks noChangeShapeType="1"/>
            </p:cNvSpPr>
            <p:nvPr/>
          </p:nvSpPr>
          <p:spPr bwMode="auto">
            <a:xfrm>
              <a:off x="2112" y="326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902" name="Line 108"/>
            <p:cNvSpPr>
              <a:spLocks noChangeShapeType="1"/>
            </p:cNvSpPr>
            <p:nvPr/>
          </p:nvSpPr>
          <p:spPr bwMode="auto">
            <a:xfrm flipH="1">
              <a:off x="1584" y="3408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903" name="Line 109"/>
            <p:cNvSpPr>
              <a:spLocks noChangeShapeType="1"/>
            </p:cNvSpPr>
            <p:nvPr/>
          </p:nvSpPr>
          <p:spPr bwMode="auto">
            <a:xfrm>
              <a:off x="2352" y="3408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904" name="Line 110"/>
            <p:cNvSpPr>
              <a:spLocks noChangeShapeType="1"/>
            </p:cNvSpPr>
            <p:nvPr/>
          </p:nvSpPr>
          <p:spPr bwMode="auto">
            <a:xfrm>
              <a:off x="2736" y="2496"/>
              <a:ext cx="1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905" name="Line 111"/>
            <p:cNvSpPr>
              <a:spLocks noChangeShapeType="1"/>
            </p:cNvSpPr>
            <p:nvPr/>
          </p:nvSpPr>
          <p:spPr bwMode="auto">
            <a:xfrm flipH="1">
              <a:off x="2352" y="3408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906" name="Line 112"/>
            <p:cNvSpPr>
              <a:spLocks noChangeShapeType="1"/>
            </p:cNvSpPr>
            <p:nvPr/>
          </p:nvSpPr>
          <p:spPr bwMode="auto">
            <a:xfrm flipH="1">
              <a:off x="3408" y="3408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907" name="Line 113"/>
            <p:cNvSpPr>
              <a:spLocks noChangeShapeType="1"/>
            </p:cNvSpPr>
            <p:nvPr/>
          </p:nvSpPr>
          <p:spPr bwMode="auto">
            <a:xfrm>
              <a:off x="3408" y="326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908" name="Line 114"/>
            <p:cNvSpPr>
              <a:spLocks noChangeShapeType="1"/>
            </p:cNvSpPr>
            <p:nvPr/>
          </p:nvSpPr>
          <p:spPr bwMode="auto">
            <a:xfrm>
              <a:off x="3408" y="24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909" name="Line 115"/>
            <p:cNvSpPr>
              <a:spLocks noChangeShapeType="1"/>
            </p:cNvSpPr>
            <p:nvPr/>
          </p:nvSpPr>
          <p:spPr bwMode="auto">
            <a:xfrm flipH="1">
              <a:off x="2736" y="3408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910" name="Line 116"/>
            <p:cNvSpPr>
              <a:spLocks noChangeShapeType="1"/>
            </p:cNvSpPr>
            <p:nvPr/>
          </p:nvSpPr>
          <p:spPr bwMode="auto">
            <a:xfrm>
              <a:off x="3120" y="3408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911" name="Text Box 117"/>
            <p:cNvSpPr txBox="1">
              <a:spLocks noChangeArrowheads="1"/>
            </p:cNvSpPr>
            <p:nvPr/>
          </p:nvSpPr>
          <p:spPr bwMode="auto">
            <a:xfrm>
              <a:off x="1536" y="2976"/>
              <a:ext cx="720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Kitchen/Dining</a:t>
              </a:r>
            </a:p>
          </p:txBody>
        </p:sp>
        <p:grpSp>
          <p:nvGrpSpPr>
            <p:cNvPr id="36912" name="Group 118"/>
            <p:cNvGrpSpPr>
              <a:grpSpLocks/>
            </p:cNvGrpSpPr>
            <p:nvPr/>
          </p:nvGrpSpPr>
          <p:grpSpPr bwMode="auto">
            <a:xfrm>
              <a:off x="2525" y="3168"/>
              <a:ext cx="245" cy="240"/>
              <a:chOff x="2525" y="3168"/>
              <a:chExt cx="245" cy="240"/>
            </a:xfrm>
          </p:grpSpPr>
          <p:grpSp>
            <p:nvGrpSpPr>
              <p:cNvPr id="37029" name="Group 119"/>
              <p:cNvGrpSpPr>
                <a:grpSpLocks/>
              </p:cNvGrpSpPr>
              <p:nvPr/>
            </p:nvGrpSpPr>
            <p:grpSpPr bwMode="auto">
              <a:xfrm rot="5400000">
                <a:off x="2520" y="3191"/>
                <a:ext cx="240" cy="193"/>
                <a:chOff x="2496" y="3167"/>
                <a:chExt cx="240" cy="193"/>
              </a:xfrm>
            </p:grpSpPr>
            <p:sp>
              <p:nvSpPr>
                <p:cNvPr id="37031" name="Line 120"/>
                <p:cNvSpPr>
                  <a:spLocks noChangeShapeType="1"/>
                </p:cNvSpPr>
                <p:nvPr/>
              </p:nvSpPr>
              <p:spPr bwMode="auto">
                <a:xfrm>
                  <a:off x="2736" y="3167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32" name="Rectangle 121"/>
                <p:cNvSpPr>
                  <a:spLocks noChangeArrowheads="1"/>
                </p:cNvSpPr>
                <p:nvPr/>
              </p:nvSpPr>
              <p:spPr bwMode="auto">
                <a:xfrm rot="-5400000">
                  <a:off x="2520" y="3143"/>
                  <a:ext cx="191" cy="24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grpSp>
              <p:nvGrpSpPr>
                <p:cNvPr id="37033" name="Group 122"/>
                <p:cNvGrpSpPr>
                  <a:grpSpLocks/>
                </p:cNvGrpSpPr>
                <p:nvPr/>
              </p:nvGrpSpPr>
              <p:grpSpPr bwMode="auto">
                <a:xfrm rot="16200000" flipH="1">
                  <a:off x="2657" y="3281"/>
                  <a:ext cx="62" cy="96"/>
                  <a:chOff x="1827" y="2496"/>
                  <a:chExt cx="93" cy="96"/>
                </a:xfrm>
              </p:grpSpPr>
              <p:sp>
                <p:nvSpPr>
                  <p:cNvPr id="37034" name="door"/>
                  <p:cNvSpPr>
                    <a:spLocks noEditPoints="1" noChangeArrowheads="1"/>
                  </p:cNvSpPr>
                  <p:nvPr/>
                </p:nvSpPr>
                <p:spPr bwMode="auto">
                  <a:xfrm rot="5400000" flipV="1">
                    <a:off x="1827" y="2496"/>
                    <a:ext cx="93" cy="9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2555 w 21600"/>
                      <a:gd name="T10" fmla="*/ 11148 h 21600"/>
                      <a:gd name="T11" fmla="*/ 13471 w 21600"/>
                      <a:gd name="T12" fmla="*/ 20206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>
                        <a:moveTo>
                          <a:pt x="21600" y="21600"/>
                        </a:moveTo>
                        <a:lnTo>
                          <a:pt x="6007" y="127"/>
                        </a:lnTo>
                        <a:lnTo>
                          <a:pt x="4665" y="2541"/>
                        </a:lnTo>
                        <a:lnTo>
                          <a:pt x="3579" y="5209"/>
                        </a:lnTo>
                        <a:lnTo>
                          <a:pt x="2492" y="8259"/>
                        </a:lnTo>
                        <a:lnTo>
                          <a:pt x="1598" y="11308"/>
                        </a:lnTo>
                        <a:lnTo>
                          <a:pt x="959" y="14739"/>
                        </a:lnTo>
                        <a:lnTo>
                          <a:pt x="383" y="18169"/>
                        </a:lnTo>
                        <a:lnTo>
                          <a:pt x="0" y="21600"/>
                        </a:lnTo>
                      </a:path>
                    </a:pathLst>
                  </a:cu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37035" name="Line 124"/>
                  <p:cNvSpPr>
                    <a:spLocks noChangeShapeType="1"/>
                  </p:cNvSpPr>
                  <p:nvPr/>
                </p:nvSpPr>
                <p:spPr bwMode="auto">
                  <a:xfrm>
                    <a:off x="1920" y="2496"/>
                    <a:ext cx="0" cy="96"/>
                  </a:xfrm>
                  <a:prstGeom prst="line">
                    <a:avLst/>
                  </a:prstGeom>
                  <a:noFill/>
                  <a:ln w="158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</p:grpSp>
          <p:sp>
            <p:nvSpPr>
              <p:cNvPr id="37030" name="Text Box 125"/>
              <p:cNvSpPr txBox="1">
                <a:spLocks noChangeArrowheads="1"/>
              </p:cNvSpPr>
              <p:nvPr/>
            </p:nvSpPr>
            <p:spPr bwMode="auto">
              <a:xfrm>
                <a:off x="2525" y="3196"/>
                <a:ext cx="245" cy="1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36913" name="Line 126"/>
            <p:cNvSpPr>
              <a:spLocks noChangeShapeType="1"/>
            </p:cNvSpPr>
            <p:nvPr/>
          </p:nvSpPr>
          <p:spPr bwMode="auto">
            <a:xfrm rot="16200000" flipH="1">
              <a:off x="2808" y="333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914" name="Rectangle 127"/>
            <p:cNvSpPr>
              <a:spLocks noChangeArrowheads="1"/>
            </p:cNvSpPr>
            <p:nvPr/>
          </p:nvSpPr>
          <p:spPr bwMode="auto">
            <a:xfrm flipH="1">
              <a:off x="2736" y="3168"/>
              <a:ext cx="191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36915" name="Group 128"/>
            <p:cNvGrpSpPr>
              <a:grpSpLocks/>
            </p:cNvGrpSpPr>
            <p:nvPr/>
          </p:nvGrpSpPr>
          <p:grpSpPr bwMode="auto">
            <a:xfrm>
              <a:off x="2867" y="3312"/>
              <a:ext cx="62" cy="96"/>
              <a:chOff x="1827" y="2496"/>
              <a:chExt cx="93" cy="96"/>
            </a:xfrm>
          </p:grpSpPr>
          <p:sp>
            <p:nvSpPr>
              <p:cNvPr id="3702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028" name="Line 13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6916" name="Text Box 131"/>
            <p:cNvSpPr txBox="1">
              <a:spLocks noChangeArrowheads="1"/>
            </p:cNvSpPr>
            <p:nvPr/>
          </p:nvSpPr>
          <p:spPr bwMode="auto">
            <a:xfrm>
              <a:off x="2688" y="3197"/>
              <a:ext cx="246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LAV</a:t>
              </a:r>
            </a:p>
          </p:txBody>
        </p:sp>
        <p:grpSp>
          <p:nvGrpSpPr>
            <p:cNvPr id="36917" name="Group 132"/>
            <p:cNvGrpSpPr>
              <a:grpSpLocks/>
            </p:cNvGrpSpPr>
            <p:nvPr/>
          </p:nvGrpSpPr>
          <p:grpSpPr bwMode="auto">
            <a:xfrm rot="-5400000">
              <a:off x="2184" y="3384"/>
              <a:ext cx="96" cy="144"/>
              <a:chOff x="1827" y="2496"/>
              <a:chExt cx="93" cy="96"/>
            </a:xfrm>
          </p:grpSpPr>
          <p:sp>
            <p:nvSpPr>
              <p:cNvPr id="3702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026" name="Line 13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6918" name="Line 135"/>
            <p:cNvSpPr>
              <a:spLocks noChangeShapeType="1"/>
            </p:cNvSpPr>
            <p:nvPr/>
          </p:nvSpPr>
          <p:spPr bwMode="auto">
            <a:xfrm>
              <a:off x="2112" y="24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6919" name="Group 136"/>
            <p:cNvGrpSpPr>
              <a:grpSpLocks/>
            </p:cNvGrpSpPr>
            <p:nvPr/>
          </p:nvGrpSpPr>
          <p:grpSpPr bwMode="auto">
            <a:xfrm rot="5400000" flipH="1">
              <a:off x="2424" y="3384"/>
              <a:ext cx="96" cy="144"/>
              <a:chOff x="1827" y="2496"/>
              <a:chExt cx="93" cy="96"/>
            </a:xfrm>
          </p:grpSpPr>
          <p:sp>
            <p:nvSpPr>
              <p:cNvPr id="3702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024" name="Line 13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6920" name="Group 139"/>
            <p:cNvGrpSpPr>
              <a:grpSpLocks/>
            </p:cNvGrpSpPr>
            <p:nvPr/>
          </p:nvGrpSpPr>
          <p:grpSpPr bwMode="auto">
            <a:xfrm rot="-5400000">
              <a:off x="2952" y="3384"/>
              <a:ext cx="96" cy="144"/>
              <a:chOff x="1827" y="2496"/>
              <a:chExt cx="93" cy="96"/>
            </a:xfrm>
          </p:grpSpPr>
          <p:sp>
            <p:nvSpPr>
              <p:cNvPr id="3702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022" name="Line 14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6921" name="Group 142"/>
            <p:cNvGrpSpPr>
              <a:grpSpLocks/>
            </p:cNvGrpSpPr>
            <p:nvPr/>
          </p:nvGrpSpPr>
          <p:grpSpPr bwMode="auto">
            <a:xfrm rot="5400000" flipH="1">
              <a:off x="3192" y="3384"/>
              <a:ext cx="96" cy="144"/>
              <a:chOff x="1827" y="2496"/>
              <a:chExt cx="93" cy="96"/>
            </a:xfrm>
          </p:grpSpPr>
          <p:sp>
            <p:nvSpPr>
              <p:cNvPr id="3701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020" name="Line 14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6922" name="Text Box 145"/>
            <p:cNvSpPr txBox="1">
              <a:spLocks noChangeArrowheads="1"/>
            </p:cNvSpPr>
            <p:nvPr/>
          </p:nvSpPr>
          <p:spPr bwMode="auto">
            <a:xfrm>
              <a:off x="2064" y="2784"/>
              <a:ext cx="720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36923" name="Text Box 146"/>
            <p:cNvSpPr txBox="1">
              <a:spLocks noChangeArrowheads="1"/>
            </p:cNvSpPr>
            <p:nvPr/>
          </p:nvSpPr>
          <p:spPr bwMode="auto">
            <a:xfrm>
              <a:off x="1536" y="3552"/>
              <a:ext cx="720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36924" name="Text Box 147"/>
            <p:cNvSpPr txBox="1">
              <a:spLocks noChangeArrowheads="1"/>
            </p:cNvSpPr>
            <p:nvPr/>
          </p:nvSpPr>
          <p:spPr bwMode="auto">
            <a:xfrm>
              <a:off x="2209" y="3552"/>
              <a:ext cx="719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36925" name="Text Box 148"/>
            <p:cNvSpPr txBox="1">
              <a:spLocks noChangeArrowheads="1"/>
            </p:cNvSpPr>
            <p:nvPr/>
          </p:nvSpPr>
          <p:spPr bwMode="auto">
            <a:xfrm>
              <a:off x="2543" y="3552"/>
              <a:ext cx="721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36926" name="Text Box 149"/>
            <p:cNvSpPr txBox="1">
              <a:spLocks noChangeArrowheads="1"/>
            </p:cNvSpPr>
            <p:nvPr/>
          </p:nvSpPr>
          <p:spPr bwMode="auto">
            <a:xfrm>
              <a:off x="3264" y="3552"/>
              <a:ext cx="720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36927" name="Text Box 150"/>
            <p:cNvSpPr txBox="1">
              <a:spLocks noChangeArrowheads="1"/>
            </p:cNvSpPr>
            <p:nvPr/>
          </p:nvSpPr>
          <p:spPr bwMode="auto">
            <a:xfrm>
              <a:off x="3264" y="2976"/>
              <a:ext cx="720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Kitchen/Dining</a:t>
              </a:r>
            </a:p>
          </p:txBody>
        </p:sp>
        <p:sp>
          <p:nvSpPr>
            <p:cNvPr id="36928" name="Text Box 151"/>
            <p:cNvSpPr txBox="1">
              <a:spLocks noChangeArrowheads="1"/>
            </p:cNvSpPr>
            <p:nvPr/>
          </p:nvSpPr>
          <p:spPr bwMode="auto">
            <a:xfrm>
              <a:off x="2688" y="2784"/>
              <a:ext cx="720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grpSp>
          <p:nvGrpSpPr>
            <p:cNvPr id="36929" name="Group 152"/>
            <p:cNvGrpSpPr>
              <a:grpSpLocks/>
            </p:cNvGrpSpPr>
            <p:nvPr/>
          </p:nvGrpSpPr>
          <p:grpSpPr bwMode="auto">
            <a:xfrm rot="-5400000">
              <a:off x="2568" y="2472"/>
              <a:ext cx="96" cy="144"/>
              <a:chOff x="1827" y="2496"/>
              <a:chExt cx="93" cy="96"/>
            </a:xfrm>
          </p:grpSpPr>
          <p:sp>
            <p:nvSpPr>
              <p:cNvPr id="3701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018" name="Line 15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6930" name="Group 155"/>
            <p:cNvGrpSpPr>
              <a:grpSpLocks/>
            </p:cNvGrpSpPr>
            <p:nvPr/>
          </p:nvGrpSpPr>
          <p:grpSpPr bwMode="auto">
            <a:xfrm rot="5400000" flipH="1">
              <a:off x="2808" y="2472"/>
              <a:ext cx="96" cy="144"/>
              <a:chOff x="1827" y="2496"/>
              <a:chExt cx="93" cy="96"/>
            </a:xfrm>
          </p:grpSpPr>
          <p:sp>
            <p:nvSpPr>
              <p:cNvPr id="3701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016" name="Line 15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6931" name="Line 158"/>
            <p:cNvSpPr>
              <a:spLocks noChangeShapeType="1"/>
            </p:cNvSpPr>
            <p:nvPr/>
          </p:nvSpPr>
          <p:spPr bwMode="auto">
            <a:xfrm>
              <a:off x="1584" y="1728"/>
              <a:ext cx="8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932" name="Line 159"/>
            <p:cNvSpPr>
              <a:spLocks noChangeShapeType="1"/>
            </p:cNvSpPr>
            <p:nvPr/>
          </p:nvSpPr>
          <p:spPr bwMode="auto">
            <a:xfrm>
              <a:off x="3120" y="1728"/>
              <a:ext cx="8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933" name="Line 160"/>
            <p:cNvSpPr>
              <a:spLocks noChangeShapeType="1"/>
            </p:cNvSpPr>
            <p:nvPr/>
          </p:nvSpPr>
          <p:spPr bwMode="auto">
            <a:xfrm>
              <a:off x="3120" y="1728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934" name="Line 161"/>
            <p:cNvSpPr>
              <a:spLocks noChangeShapeType="1"/>
            </p:cNvSpPr>
            <p:nvPr/>
          </p:nvSpPr>
          <p:spPr bwMode="auto">
            <a:xfrm>
              <a:off x="2448" y="1728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935" name="Line 162"/>
            <p:cNvSpPr>
              <a:spLocks noChangeShapeType="1"/>
            </p:cNvSpPr>
            <p:nvPr/>
          </p:nvSpPr>
          <p:spPr bwMode="auto">
            <a:xfrm>
              <a:off x="1968" y="211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936" name="Text Box 163"/>
            <p:cNvSpPr txBox="1">
              <a:spLocks noChangeArrowheads="1"/>
            </p:cNvSpPr>
            <p:nvPr/>
          </p:nvSpPr>
          <p:spPr bwMode="auto">
            <a:xfrm>
              <a:off x="1536" y="2026"/>
              <a:ext cx="480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sp>
          <p:nvSpPr>
            <p:cNvPr id="36937" name="Text Box 164"/>
            <p:cNvSpPr txBox="1">
              <a:spLocks noChangeArrowheads="1"/>
            </p:cNvSpPr>
            <p:nvPr/>
          </p:nvSpPr>
          <p:spPr bwMode="auto">
            <a:xfrm>
              <a:off x="1728" y="1824"/>
              <a:ext cx="720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36938" name="Line 165"/>
            <p:cNvSpPr>
              <a:spLocks noChangeShapeType="1"/>
            </p:cNvSpPr>
            <p:nvPr/>
          </p:nvSpPr>
          <p:spPr bwMode="auto">
            <a:xfrm>
              <a:off x="1968" y="2112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6939" name="Group 166"/>
            <p:cNvGrpSpPr>
              <a:grpSpLocks/>
            </p:cNvGrpSpPr>
            <p:nvPr/>
          </p:nvGrpSpPr>
          <p:grpSpPr bwMode="auto">
            <a:xfrm rot="10800000" flipH="1">
              <a:off x="2352" y="1776"/>
              <a:ext cx="96" cy="144"/>
              <a:chOff x="1827" y="2496"/>
              <a:chExt cx="93" cy="96"/>
            </a:xfrm>
          </p:grpSpPr>
          <p:sp>
            <p:nvSpPr>
              <p:cNvPr id="3701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014" name="Line 16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6940" name="Group 169"/>
            <p:cNvGrpSpPr>
              <a:grpSpLocks/>
            </p:cNvGrpSpPr>
            <p:nvPr/>
          </p:nvGrpSpPr>
          <p:grpSpPr bwMode="auto">
            <a:xfrm rot="5400000" flipV="1">
              <a:off x="2328" y="1992"/>
              <a:ext cx="96" cy="144"/>
              <a:chOff x="1827" y="2496"/>
              <a:chExt cx="93" cy="96"/>
            </a:xfrm>
          </p:grpSpPr>
          <p:sp>
            <p:nvSpPr>
              <p:cNvPr id="3701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012" name="Line 17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6941" name="Group 172"/>
            <p:cNvGrpSpPr>
              <a:grpSpLocks/>
            </p:cNvGrpSpPr>
            <p:nvPr/>
          </p:nvGrpSpPr>
          <p:grpSpPr bwMode="auto">
            <a:xfrm>
              <a:off x="1920" y="2256"/>
              <a:ext cx="245" cy="240"/>
              <a:chOff x="1920" y="2256"/>
              <a:chExt cx="245" cy="240"/>
            </a:xfrm>
          </p:grpSpPr>
          <p:sp>
            <p:nvSpPr>
              <p:cNvPr id="37005" name="Line 173"/>
              <p:cNvSpPr>
                <a:spLocks noChangeShapeType="1"/>
              </p:cNvSpPr>
              <p:nvPr/>
            </p:nvSpPr>
            <p:spPr bwMode="auto">
              <a:xfrm rot="16200000" flipH="1">
                <a:off x="2040" y="2424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006" name="Rectangle 174"/>
              <p:cNvSpPr>
                <a:spLocks noChangeArrowheads="1"/>
              </p:cNvSpPr>
              <p:nvPr/>
            </p:nvSpPr>
            <p:spPr bwMode="auto">
              <a:xfrm flipH="1">
                <a:off x="1968" y="2256"/>
                <a:ext cx="191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37007" name="Group 175"/>
              <p:cNvGrpSpPr>
                <a:grpSpLocks/>
              </p:cNvGrpSpPr>
              <p:nvPr/>
            </p:nvGrpSpPr>
            <p:grpSpPr bwMode="auto">
              <a:xfrm>
                <a:off x="2099" y="2400"/>
                <a:ext cx="62" cy="96"/>
                <a:chOff x="1827" y="2496"/>
                <a:chExt cx="93" cy="96"/>
              </a:xfrm>
            </p:grpSpPr>
            <p:sp>
              <p:nvSpPr>
                <p:cNvPr id="37009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7010" name="Line 17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7008" name="Text Box 178"/>
              <p:cNvSpPr txBox="1">
                <a:spLocks noChangeArrowheads="1"/>
              </p:cNvSpPr>
              <p:nvPr/>
            </p:nvSpPr>
            <p:spPr bwMode="auto">
              <a:xfrm>
                <a:off x="1920" y="2284"/>
                <a:ext cx="245" cy="1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grpSp>
          <p:nvGrpSpPr>
            <p:cNvPr id="36942" name="Group 179"/>
            <p:cNvGrpSpPr>
              <a:grpSpLocks/>
            </p:cNvGrpSpPr>
            <p:nvPr/>
          </p:nvGrpSpPr>
          <p:grpSpPr bwMode="auto">
            <a:xfrm rot="10800000">
              <a:off x="3120" y="1776"/>
              <a:ext cx="96" cy="144"/>
              <a:chOff x="1827" y="2496"/>
              <a:chExt cx="93" cy="96"/>
            </a:xfrm>
          </p:grpSpPr>
          <p:sp>
            <p:nvSpPr>
              <p:cNvPr id="3700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004" name="Line 18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6943" name="Line 182"/>
            <p:cNvSpPr>
              <a:spLocks noChangeShapeType="1"/>
            </p:cNvSpPr>
            <p:nvPr/>
          </p:nvSpPr>
          <p:spPr bwMode="auto">
            <a:xfrm>
              <a:off x="3120" y="2112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944" name="Line 183"/>
            <p:cNvSpPr>
              <a:spLocks noChangeShapeType="1"/>
            </p:cNvSpPr>
            <p:nvPr/>
          </p:nvSpPr>
          <p:spPr bwMode="auto">
            <a:xfrm>
              <a:off x="3600" y="211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6945" name="Group 184"/>
            <p:cNvGrpSpPr>
              <a:grpSpLocks/>
            </p:cNvGrpSpPr>
            <p:nvPr/>
          </p:nvGrpSpPr>
          <p:grpSpPr bwMode="auto">
            <a:xfrm>
              <a:off x="3389" y="2256"/>
              <a:ext cx="245" cy="240"/>
              <a:chOff x="2525" y="3168"/>
              <a:chExt cx="245" cy="240"/>
            </a:xfrm>
          </p:grpSpPr>
          <p:grpSp>
            <p:nvGrpSpPr>
              <p:cNvPr id="36996" name="Group 185"/>
              <p:cNvGrpSpPr>
                <a:grpSpLocks/>
              </p:cNvGrpSpPr>
              <p:nvPr/>
            </p:nvGrpSpPr>
            <p:grpSpPr bwMode="auto">
              <a:xfrm rot="5400000">
                <a:off x="2520" y="3191"/>
                <a:ext cx="240" cy="193"/>
                <a:chOff x="2496" y="3167"/>
                <a:chExt cx="240" cy="193"/>
              </a:xfrm>
            </p:grpSpPr>
            <p:sp>
              <p:nvSpPr>
                <p:cNvPr id="36998" name="Line 186"/>
                <p:cNvSpPr>
                  <a:spLocks noChangeShapeType="1"/>
                </p:cNvSpPr>
                <p:nvPr/>
              </p:nvSpPr>
              <p:spPr bwMode="auto">
                <a:xfrm>
                  <a:off x="2736" y="3167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6999" name="Rectangle 187"/>
                <p:cNvSpPr>
                  <a:spLocks noChangeArrowheads="1"/>
                </p:cNvSpPr>
                <p:nvPr/>
              </p:nvSpPr>
              <p:spPr bwMode="auto">
                <a:xfrm rot="-5400000">
                  <a:off x="2520" y="3143"/>
                  <a:ext cx="191" cy="24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grpSp>
              <p:nvGrpSpPr>
                <p:cNvPr id="37000" name="Group 188"/>
                <p:cNvGrpSpPr>
                  <a:grpSpLocks/>
                </p:cNvGrpSpPr>
                <p:nvPr/>
              </p:nvGrpSpPr>
              <p:grpSpPr bwMode="auto">
                <a:xfrm rot="16200000" flipH="1">
                  <a:off x="2657" y="3281"/>
                  <a:ext cx="62" cy="96"/>
                  <a:chOff x="1827" y="2496"/>
                  <a:chExt cx="93" cy="96"/>
                </a:xfrm>
              </p:grpSpPr>
              <p:sp>
                <p:nvSpPr>
                  <p:cNvPr id="37001" name="door"/>
                  <p:cNvSpPr>
                    <a:spLocks noEditPoints="1" noChangeArrowheads="1"/>
                  </p:cNvSpPr>
                  <p:nvPr/>
                </p:nvSpPr>
                <p:spPr bwMode="auto">
                  <a:xfrm rot="5400000" flipV="1">
                    <a:off x="1827" y="2496"/>
                    <a:ext cx="93" cy="9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2555 w 21600"/>
                      <a:gd name="T10" fmla="*/ 11148 h 21600"/>
                      <a:gd name="T11" fmla="*/ 13471 w 21600"/>
                      <a:gd name="T12" fmla="*/ 20206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>
                        <a:moveTo>
                          <a:pt x="21600" y="21600"/>
                        </a:moveTo>
                        <a:lnTo>
                          <a:pt x="6007" y="127"/>
                        </a:lnTo>
                        <a:lnTo>
                          <a:pt x="4665" y="2541"/>
                        </a:lnTo>
                        <a:lnTo>
                          <a:pt x="3579" y="5209"/>
                        </a:lnTo>
                        <a:lnTo>
                          <a:pt x="2492" y="8259"/>
                        </a:lnTo>
                        <a:lnTo>
                          <a:pt x="1598" y="11308"/>
                        </a:lnTo>
                        <a:lnTo>
                          <a:pt x="959" y="14739"/>
                        </a:lnTo>
                        <a:lnTo>
                          <a:pt x="383" y="18169"/>
                        </a:lnTo>
                        <a:lnTo>
                          <a:pt x="0" y="21600"/>
                        </a:lnTo>
                      </a:path>
                    </a:pathLst>
                  </a:cu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37002" name="Line 190"/>
                  <p:cNvSpPr>
                    <a:spLocks noChangeShapeType="1"/>
                  </p:cNvSpPr>
                  <p:nvPr/>
                </p:nvSpPr>
                <p:spPr bwMode="auto">
                  <a:xfrm>
                    <a:off x="1920" y="2496"/>
                    <a:ext cx="0" cy="96"/>
                  </a:xfrm>
                  <a:prstGeom prst="line">
                    <a:avLst/>
                  </a:prstGeom>
                  <a:noFill/>
                  <a:ln w="158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</p:grpSp>
          <p:sp>
            <p:nvSpPr>
              <p:cNvPr id="36997" name="Text Box 191"/>
              <p:cNvSpPr txBox="1">
                <a:spLocks noChangeArrowheads="1"/>
              </p:cNvSpPr>
              <p:nvPr/>
            </p:nvSpPr>
            <p:spPr bwMode="auto">
              <a:xfrm>
                <a:off x="2525" y="3196"/>
                <a:ext cx="245" cy="1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grpSp>
          <p:nvGrpSpPr>
            <p:cNvPr id="36946" name="Group 192"/>
            <p:cNvGrpSpPr>
              <a:grpSpLocks/>
            </p:cNvGrpSpPr>
            <p:nvPr/>
          </p:nvGrpSpPr>
          <p:grpSpPr bwMode="auto">
            <a:xfrm rot="-5400000" flipH="1" flipV="1">
              <a:off x="3144" y="1992"/>
              <a:ext cx="96" cy="144"/>
              <a:chOff x="1827" y="2496"/>
              <a:chExt cx="93" cy="96"/>
            </a:xfrm>
          </p:grpSpPr>
          <p:sp>
            <p:nvSpPr>
              <p:cNvPr id="3699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995" name="Line 19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6947" name="Text Box 195"/>
            <p:cNvSpPr txBox="1">
              <a:spLocks noChangeArrowheads="1"/>
            </p:cNvSpPr>
            <p:nvPr/>
          </p:nvSpPr>
          <p:spPr bwMode="auto">
            <a:xfrm>
              <a:off x="1872" y="2112"/>
              <a:ext cx="720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36948" name="Text Box 196"/>
            <p:cNvSpPr txBox="1">
              <a:spLocks noChangeArrowheads="1"/>
            </p:cNvSpPr>
            <p:nvPr/>
          </p:nvSpPr>
          <p:spPr bwMode="auto">
            <a:xfrm>
              <a:off x="2928" y="2112"/>
              <a:ext cx="720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36949" name="Text Box 197"/>
            <p:cNvSpPr txBox="1">
              <a:spLocks noChangeArrowheads="1"/>
            </p:cNvSpPr>
            <p:nvPr/>
          </p:nvSpPr>
          <p:spPr bwMode="auto">
            <a:xfrm>
              <a:off x="3120" y="1824"/>
              <a:ext cx="720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36950" name="Text Box 198"/>
            <p:cNvSpPr txBox="1">
              <a:spLocks noChangeArrowheads="1"/>
            </p:cNvSpPr>
            <p:nvPr/>
          </p:nvSpPr>
          <p:spPr bwMode="auto">
            <a:xfrm>
              <a:off x="3504" y="2026"/>
              <a:ext cx="480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sp>
          <p:nvSpPr>
            <p:cNvPr id="36951" name="Line 199"/>
            <p:cNvSpPr>
              <a:spLocks noChangeShapeType="1"/>
            </p:cNvSpPr>
            <p:nvPr/>
          </p:nvSpPr>
          <p:spPr bwMode="auto">
            <a:xfrm>
              <a:off x="2304" y="33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952" name="Line 200"/>
            <p:cNvSpPr>
              <a:spLocks noChangeShapeType="1"/>
            </p:cNvSpPr>
            <p:nvPr/>
          </p:nvSpPr>
          <p:spPr bwMode="auto">
            <a:xfrm>
              <a:off x="3264" y="33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6953" name="Group 201"/>
            <p:cNvGrpSpPr>
              <a:grpSpLocks/>
            </p:cNvGrpSpPr>
            <p:nvPr/>
          </p:nvGrpSpPr>
          <p:grpSpPr bwMode="auto">
            <a:xfrm rot="10800000" flipH="1" flipV="1">
              <a:off x="2208" y="1536"/>
              <a:ext cx="96" cy="144"/>
              <a:chOff x="1827" y="2496"/>
              <a:chExt cx="93" cy="96"/>
            </a:xfrm>
          </p:grpSpPr>
          <p:sp>
            <p:nvSpPr>
              <p:cNvPr id="3699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993" name="Line 20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6954" name="Group 204"/>
            <p:cNvGrpSpPr>
              <a:grpSpLocks/>
            </p:cNvGrpSpPr>
            <p:nvPr/>
          </p:nvGrpSpPr>
          <p:grpSpPr bwMode="auto">
            <a:xfrm rot="10800000" flipV="1">
              <a:off x="3264" y="1536"/>
              <a:ext cx="96" cy="144"/>
              <a:chOff x="1827" y="2496"/>
              <a:chExt cx="93" cy="96"/>
            </a:xfrm>
          </p:grpSpPr>
          <p:sp>
            <p:nvSpPr>
              <p:cNvPr id="3699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991" name="Line 20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6955" name="Line 207"/>
            <p:cNvSpPr>
              <a:spLocks noChangeShapeType="1"/>
            </p:cNvSpPr>
            <p:nvPr/>
          </p:nvSpPr>
          <p:spPr bwMode="auto">
            <a:xfrm>
              <a:off x="1584" y="816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956" name="Line 208"/>
            <p:cNvSpPr>
              <a:spLocks noChangeShapeType="1"/>
            </p:cNvSpPr>
            <p:nvPr/>
          </p:nvSpPr>
          <p:spPr bwMode="auto">
            <a:xfrm>
              <a:off x="3264" y="816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6957" name="Group 209"/>
            <p:cNvGrpSpPr>
              <a:grpSpLocks/>
            </p:cNvGrpSpPr>
            <p:nvPr/>
          </p:nvGrpSpPr>
          <p:grpSpPr bwMode="auto">
            <a:xfrm rot="5400000" flipV="1">
              <a:off x="2184" y="696"/>
              <a:ext cx="96" cy="144"/>
              <a:chOff x="1827" y="2496"/>
              <a:chExt cx="93" cy="96"/>
            </a:xfrm>
          </p:grpSpPr>
          <p:sp>
            <p:nvSpPr>
              <p:cNvPr id="3698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989" name="Line 21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36958" name="Group 212"/>
            <p:cNvGrpSpPr>
              <a:grpSpLocks/>
            </p:cNvGrpSpPr>
            <p:nvPr/>
          </p:nvGrpSpPr>
          <p:grpSpPr bwMode="auto">
            <a:xfrm rot="-5400000" flipH="1" flipV="1">
              <a:off x="3288" y="696"/>
              <a:ext cx="96" cy="144"/>
              <a:chOff x="1827" y="2496"/>
              <a:chExt cx="93" cy="96"/>
            </a:xfrm>
          </p:grpSpPr>
          <p:sp>
            <p:nvSpPr>
              <p:cNvPr id="3698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987" name="Line 21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6959" name="Line 215"/>
            <p:cNvSpPr>
              <a:spLocks noChangeShapeType="1"/>
            </p:cNvSpPr>
            <p:nvPr/>
          </p:nvSpPr>
          <p:spPr bwMode="auto">
            <a:xfrm>
              <a:off x="1968" y="816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960" name="Line 216"/>
            <p:cNvSpPr>
              <a:spLocks noChangeShapeType="1"/>
            </p:cNvSpPr>
            <p:nvPr/>
          </p:nvSpPr>
          <p:spPr bwMode="auto">
            <a:xfrm>
              <a:off x="1968" y="1488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6961" name="Group 217"/>
            <p:cNvGrpSpPr>
              <a:grpSpLocks/>
            </p:cNvGrpSpPr>
            <p:nvPr/>
          </p:nvGrpSpPr>
          <p:grpSpPr bwMode="auto">
            <a:xfrm>
              <a:off x="3840" y="528"/>
              <a:ext cx="245" cy="240"/>
              <a:chOff x="2208" y="336"/>
              <a:chExt cx="245" cy="240"/>
            </a:xfrm>
          </p:grpSpPr>
          <p:sp>
            <p:nvSpPr>
              <p:cNvPr id="36980" name="Line 218"/>
              <p:cNvSpPr>
                <a:spLocks noChangeShapeType="1"/>
              </p:cNvSpPr>
              <p:nvPr/>
            </p:nvSpPr>
            <p:spPr bwMode="auto">
              <a:xfrm rot="16200000" flipH="1">
                <a:off x="2328" y="504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981" name="Rectangle 219"/>
              <p:cNvSpPr>
                <a:spLocks noChangeArrowheads="1"/>
              </p:cNvSpPr>
              <p:nvPr/>
            </p:nvSpPr>
            <p:spPr bwMode="auto">
              <a:xfrm flipH="1">
                <a:off x="2256" y="336"/>
                <a:ext cx="191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36982" name="Group 220"/>
              <p:cNvGrpSpPr>
                <a:grpSpLocks/>
              </p:cNvGrpSpPr>
              <p:nvPr/>
            </p:nvGrpSpPr>
            <p:grpSpPr bwMode="auto">
              <a:xfrm flipH="1">
                <a:off x="2256" y="480"/>
                <a:ext cx="62" cy="96"/>
                <a:chOff x="1827" y="2496"/>
                <a:chExt cx="93" cy="96"/>
              </a:xfrm>
            </p:grpSpPr>
            <p:sp>
              <p:nvSpPr>
                <p:cNvPr id="36984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6985" name="Line 222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6983" name="Text Box 223"/>
              <p:cNvSpPr txBox="1">
                <a:spLocks noChangeArrowheads="1"/>
              </p:cNvSpPr>
              <p:nvPr/>
            </p:nvSpPr>
            <p:spPr bwMode="auto">
              <a:xfrm>
                <a:off x="2208" y="336"/>
                <a:ext cx="245" cy="1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36962" name="Text Box 224"/>
            <p:cNvSpPr txBox="1">
              <a:spLocks noChangeArrowheads="1"/>
            </p:cNvSpPr>
            <p:nvPr/>
          </p:nvSpPr>
          <p:spPr bwMode="auto">
            <a:xfrm>
              <a:off x="1632" y="1104"/>
              <a:ext cx="720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36963" name="Text Box 225"/>
            <p:cNvSpPr txBox="1">
              <a:spLocks noChangeArrowheads="1"/>
            </p:cNvSpPr>
            <p:nvPr/>
          </p:nvSpPr>
          <p:spPr bwMode="auto">
            <a:xfrm>
              <a:off x="1536" y="1248"/>
              <a:ext cx="480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sp>
          <p:nvSpPr>
            <p:cNvPr id="36964" name="Text Box 226"/>
            <p:cNvSpPr txBox="1">
              <a:spLocks noChangeArrowheads="1"/>
            </p:cNvSpPr>
            <p:nvPr/>
          </p:nvSpPr>
          <p:spPr bwMode="auto">
            <a:xfrm>
              <a:off x="1488" y="480"/>
              <a:ext cx="721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36965" name="Text Box 227"/>
            <p:cNvSpPr txBox="1">
              <a:spLocks noChangeArrowheads="1"/>
            </p:cNvSpPr>
            <p:nvPr/>
          </p:nvSpPr>
          <p:spPr bwMode="auto">
            <a:xfrm>
              <a:off x="3311" y="480"/>
              <a:ext cx="721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36966" name="Text Box 228"/>
            <p:cNvSpPr txBox="1">
              <a:spLocks noChangeArrowheads="1"/>
            </p:cNvSpPr>
            <p:nvPr/>
          </p:nvSpPr>
          <p:spPr bwMode="auto">
            <a:xfrm>
              <a:off x="3168" y="1104"/>
              <a:ext cx="720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36967" name="Line 229"/>
            <p:cNvSpPr>
              <a:spLocks noChangeShapeType="1"/>
            </p:cNvSpPr>
            <p:nvPr/>
          </p:nvSpPr>
          <p:spPr bwMode="auto">
            <a:xfrm>
              <a:off x="3552" y="816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968" name="Line 230"/>
            <p:cNvSpPr>
              <a:spLocks noChangeShapeType="1"/>
            </p:cNvSpPr>
            <p:nvPr/>
          </p:nvSpPr>
          <p:spPr bwMode="auto">
            <a:xfrm>
              <a:off x="3552" y="1488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969" name="Text Box 231"/>
            <p:cNvSpPr txBox="1">
              <a:spLocks noChangeArrowheads="1"/>
            </p:cNvSpPr>
            <p:nvPr/>
          </p:nvSpPr>
          <p:spPr bwMode="auto">
            <a:xfrm>
              <a:off x="3504" y="1296"/>
              <a:ext cx="480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grpSp>
          <p:nvGrpSpPr>
            <p:cNvPr id="36970" name="Group 232"/>
            <p:cNvGrpSpPr>
              <a:grpSpLocks/>
            </p:cNvGrpSpPr>
            <p:nvPr/>
          </p:nvGrpSpPr>
          <p:grpSpPr bwMode="auto">
            <a:xfrm flipH="1">
              <a:off x="1436" y="528"/>
              <a:ext cx="245" cy="240"/>
              <a:chOff x="2209" y="336"/>
              <a:chExt cx="245" cy="240"/>
            </a:xfrm>
          </p:grpSpPr>
          <p:sp>
            <p:nvSpPr>
              <p:cNvPr id="36974" name="Line 233"/>
              <p:cNvSpPr>
                <a:spLocks noChangeShapeType="1"/>
              </p:cNvSpPr>
              <p:nvPr/>
            </p:nvSpPr>
            <p:spPr bwMode="auto">
              <a:xfrm rot="16200000" flipH="1">
                <a:off x="2328" y="504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975" name="Rectangle 234"/>
              <p:cNvSpPr>
                <a:spLocks noChangeArrowheads="1"/>
              </p:cNvSpPr>
              <p:nvPr/>
            </p:nvSpPr>
            <p:spPr bwMode="auto">
              <a:xfrm flipH="1">
                <a:off x="2256" y="336"/>
                <a:ext cx="191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36976" name="Group 235"/>
              <p:cNvGrpSpPr>
                <a:grpSpLocks/>
              </p:cNvGrpSpPr>
              <p:nvPr/>
            </p:nvGrpSpPr>
            <p:grpSpPr bwMode="auto">
              <a:xfrm flipH="1">
                <a:off x="2256" y="480"/>
                <a:ext cx="62" cy="96"/>
                <a:chOff x="1827" y="2496"/>
                <a:chExt cx="93" cy="96"/>
              </a:xfrm>
            </p:grpSpPr>
            <p:sp>
              <p:nvSpPr>
                <p:cNvPr id="36978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6979" name="Line 23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6977" name="Text Box 238"/>
              <p:cNvSpPr txBox="1">
                <a:spLocks noChangeArrowheads="1"/>
              </p:cNvSpPr>
              <p:nvPr/>
            </p:nvSpPr>
            <p:spPr bwMode="auto">
              <a:xfrm>
                <a:off x="2209" y="336"/>
                <a:ext cx="245" cy="1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36971" name="Line 239"/>
            <p:cNvSpPr>
              <a:spLocks noChangeShapeType="1"/>
            </p:cNvSpPr>
            <p:nvPr/>
          </p:nvSpPr>
          <p:spPr bwMode="auto">
            <a:xfrm>
              <a:off x="2304" y="336"/>
              <a:ext cx="96" cy="0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972" name="Text Box 240"/>
            <p:cNvSpPr txBox="1">
              <a:spLocks noChangeArrowheads="1"/>
            </p:cNvSpPr>
            <p:nvPr/>
          </p:nvSpPr>
          <p:spPr bwMode="auto">
            <a:xfrm>
              <a:off x="2016" y="96"/>
              <a:ext cx="720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Standpipe Hookup</a:t>
              </a:r>
            </a:p>
          </p:txBody>
        </p:sp>
        <p:sp>
          <p:nvSpPr>
            <p:cNvPr id="36973" name="Oval 242"/>
            <p:cNvSpPr>
              <a:spLocks noChangeArrowheads="1"/>
            </p:cNvSpPr>
            <p:nvPr/>
          </p:nvSpPr>
          <p:spPr bwMode="auto">
            <a:xfrm>
              <a:off x="2256" y="3744"/>
              <a:ext cx="96" cy="14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aphicFrame>
        <p:nvGraphicFramePr>
          <p:cNvPr id="36866" name="Object 1024" descr="This is a picture of the burn time clock showing 17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9624296"/>
              </p:ext>
            </p:extLst>
          </p:nvPr>
        </p:nvGraphicFramePr>
        <p:xfrm>
          <a:off x="1295400" y="5641975"/>
          <a:ext cx="5805488" cy="10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4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5641975"/>
                        <a:ext cx="5805488" cy="1063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1" name="Text Box 244"/>
          <p:cNvSpPr txBox="1">
            <a:spLocks noChangeArrowheads="1"/>
          </p:cNvSpPr>
          <p:nvPr/>
        </p:nvSpPr>
        <p:spPr bwMode="auto">
          <a:xfrm>
            <a:off x="6124575" y="5343525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#7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06903630-B92D-4A3E-B1C9-6688CB6AA078}" type="slidenum">
              <a:rPr lang="en-US"/>
              <a:pPr>
                <a:defRPr/>
              </a:pPr>
              <a:t>200</a:t>
            </a:fld>
            <a:endParaRPr lang="en-US" dirty="0"/>
          </a:p>
        </p:txBody>
      </p:sp>
      <p:sp>
        <p:nvSpPr>
          <p:cNvPr id="71683" name="Rectangle 72"/>
          <p:cNvSpPr>
            <a:spLocks noChangeArrowheads="1"/>
          </p:cNvSpPr>
          <p:nvPr/>
        </p:nvSpPr>
        <p:spPr bwMode="auto">
          <a:xfrm>
            <a:off x="1600200" y="0"/>
            <a:ext cx="5791200" cy="6553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1684" name="Line 2"/>
          <p:cNvSpPr>
            <a:spLocks noChangeShapeType="1"/>
          </p:cNvSpPr>
          <p:nvPr/>
        </p:nvSpPr>
        <p:spPr bwMode="auto">
          <a:xfrm>
            <a:off x="1981200" y="61722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1685" name="Line 3"/>
          <p:cNvSpPr>
            <a:spLocks noChangeShapeType="1"/>
          </p:cNvSpPr>
          <p:nvPr/>
        </p:nvSpPr>
        <p:spPr bwMode="auto">
          <a:xfrm>
            <a:off x="1981200" y="5334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1686" name="Line 4"/>
          <p:cNvSpPr>
            <a:spLocks noChangeShapeType="1"/>
          </p:cNvSpPr>
          <p:nvPr/>
        </p:nvSpPr>
        <p:spPr bwMode="auto">
          <a:xfrm flipV="1">
            <a:off x="6172200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1687" name="Line 5"/>
          <p:cNvSpPr>
            <a:spLocks noChangeShapeType="1"/>
          </p:cNvSpPr>
          <p:nvPr/>
        </p:nvSpPr>
        <p:spPr bwMode="auto">
          <a:xfrm>
            <a:off x="19812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1688" name="Line 6"/>
          <p:cNvSpPr>
            <a:spLocks noChangeShapeType="1"/>
          </p:cNvSpPr>
          <p:nvPr/>
        </p:nvSpPr>
        <p:spPr bwMode="auto">
          <a:xfrm>
            <a:off x="19812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1689" name="Line 7"/>
          <p:cNvSpPr>
            <a:spLocks noChangeShapeType="1"/>
          </p:cNvSpPr>
          <p:nvPr/>
        </p:nvSpPr>
        <p:spPr bwMode="auto">
          <a:xfrm>
            <a:off x="59436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1690" name="Line 8"/>
          <p:cNvSpPr>
            <a:spLocks noChangeShapeType="1"/>
          </p:cNvSpPr>
          <p:nvPr/>
        </p:nvSpPr>
        <p:spPr bwMode="auto">
          <a:xfrm>
            <a:off x="59436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1691" name="Line 9"/>
          <p:cNvSpPr>
            <a:spLocks noChangeShapeType="1"/>
          </p:cNvSpPr>
          <p:nvPr/>
        </p:nvSpPr>
        <p:spPr bwMode="auto">
          <a:xfrm>
            <a:off x="2209800" y="1219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1692" name="Line 10"/>
          <p:cNvSpPr>
            <a:spLocks noChangeShapeType="1"/>
          </p:cNvSpPr>
          <p:nvPr/>
        </p:nvSpPr>
        <p:spPr bwMode="auto">
          <a:xfrm>
            <a:off x="5943600" y="1219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1693" name="Line 11"/>
          <p:cNvSpPr>
            <a:spLocks noChangeShapeType="1"/>
          </p:cNvSpPr>
          <p:nvPr/>
        </p:nvSpPr>
        <p:spPr bwMode="auto">
          <a:xfrm flipV="1">
            <a:off x="6172200" y="533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1694" name="Line 12"/>
          <p:cNvSpPr>
            <a:spLocks noChangeShapeType="1"/>
          </p:cNvSpPr>
          <p:nvPr/>
        </p:nvSpPr>
        <p:spPr bwMode="auto">
          <a:xfrm flipV="1">
            <a:off x="1981200" y="533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1695" name="Line 13"/>
          <p:cNvSpPr>
            <a:spLocks noChangeShapeType="1"/>
          </p:cNvSpPr>
          <p:nvPr/>
        </p:nvSpPr>
        <p:spPr bwMode="auto">
          <a:xfrm flipV="1">
            <a:off x="1981200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1696" name="Group 14"/>
          <p:cNvGrpSpPr>
            <a:grpSpLocks/>
          </p:cNvGrpSpPr>
          <p:nvPr/>
        </p:nvGrpSpPr>
        <p:grpSpPr bwMode="auto">
          <a:xfrm>
            <a:off x="3581400" y="533400"/>
            <a:ext cx="1066800" cy="838200"/>
            <a:chOff x="2448" y="336"/>
            <a:chExt cx="672" cy="528"/>
          </a:xfrm>
        </p:grpSpPr>
        <p:sp>
          <p:nvSpPr>
            <p:cNvPr id="71710" name="Line 15"/>
            <p:cNvSpPr>
              <a:spLocks noChangeShapeType="1"/>
            </p:cNvSpPr>
            <p:nvPr/>
          </p:nvSpPr>
          <p:spPr bwMode="auto">
            <a:xfrm rot="10800000" flipH="1" flipV="1">
              <a:off x="2448" y="81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11" name="Line 16"/>
            <p:cNvSpPr>
              <a:spLocks noChangeShapeType="1"/>
            </p:cNvSpPr>
            <p:nvPr/>
          </p:nvSpPr>
          <p:spPr bwMode="auto">
            <a:xfrm rot="10800000">
              <a:off x="2784" y="48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12" name="Line 17"/>
            <p:cNvSpPr>
              <a:spLocks noChangeShapeType="1"/>
            </p:cNvSpPr>
            <p:nvPr/>
          </p:nvSpPr>
          <p:spPr bwMode="auto">
            <a:xfrm rot="10800000" flipH="1" flipV="1">
              <a:off x="2448" y="48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13" name="Line 18"/>
            <p:cNvSpPr>
              <a:spLocks noChangeShapeType="1"/>
            </p:cNvSpPr>
            <p:nvPr/>
          </p:nvSpPr>
          <p:spPr bwMode="auto">
            <a:xfrm rot="10800000" flipV="1">
              <a:off x="2448" y="480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14" name="Text Box 19"/>
            <p:cNvSpPr txBox="1">
              <a:spLocks noChangeArrowheads="1"/>
            </p:cNvSpPr>
            <p:nvPr/>
          </p:nvSpPr>
          <p:spPr bwMode="auto">
            <a:xfrm>
              <a:off x="2477" y="57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ELV</a:t>
              </a:r>
            </a:p>
          </p:txBody>
        </p:sp>
        <p:sp>
          <p:nvSpPr>
            <p:cNvPr id="71715" name="Line 20"/>
            <p:cNvSpPr>
              <a:spLocks noChangeShapeType="1"/>
            </p:cNvSpPr>
            <p:nvPr/>
          </p:nvSpPr>
          <p:spPr bwMode="auto">
            <a:xfrm rot="10800000" flipV="1">
              <a:off x="2784" y="815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16" name="Line 21"/>
            <p:cNvSpPr>
              <a:spLocks noChangeShapeType="1"/>
            </p:cNvSpPr>
            <p:nvPr/>
          </p:nvSpPr>
          <p:spPr bwMode="auto">
            <a:xfrm rot="10800000" flipH="1">
              <a:off x="2784" y="479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17" name="Line 22"/>
            <p:cNvSpPr>
              <a:spLocks noChangeShapeType="1"/>
            </p:cNvSpPr>
            <p:nvPr/>
          </p:nvSpPr>
          <p:spPr bwMode="auto">
            <a:xfrm rot="10800000" flipV="1">
              <a:off x="2784" y="479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18" name="Line 23"/>
            <p:cNvSpPr>
              <a:spLocks noChangeShapeType="1"/>
            </p:cNvSpPr>
            <p:nvPr/>
          </p:nvSpPr>
          <p:spPr bwMode="auto">
            <a:xfrm rot="10800000" flipH="1" flipV="1">
              <a:off x="3120" y="479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19" name="Line 24"/>
            <p:cNvSpPr>
              <a:spLocks noChangeShapeType="1"/>
            </p:cNvSpPr>
            <p:nvPr/>
          </p:nvSpPr>
          <p:spPr bwMode="auto">
            <a:xfrm rot="10800000" flipH="1" flipV="1">
              <a:off x="3120" y="480"/>
              <a:ext cx="0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1720" name="Group 25"/>
            <p:cNvGrpSpPr>
              <a:grpSpLocks/>
            </p:cNvGrpSpPr>
            <p:nvPr/>
          </p:nvGrpSpPr>
          <p:grpSpPr bwMode="auto">
            <a:xfrm rot="-5400000">
              <a:off x="2904" y="696"/>
              <a:ext cx="96" cy="240"/>
              <a:chOff x="3072" y="912"/>
              <a:chExt cx="96" cy="240"/>
            </a:xfrm>
          </p:grpSpPr>
          <p:sp>
            <p:nvSpPr>
              <p:cNvPr id="71749" name="Line 26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1008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750" name="Line 27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91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751" name="Line 28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752" name="Line 29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753" name="Line 30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15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1721" name="Text Box 31"/>
            <p:cNvSpPr txBox="1">
              <a:spLocks noChangeArrowheads="1"/>
            </p:cNvSpPr>
            <p:nvPr/>
          </p:nvSpPr>
          <p:spPr bwMode="auto">
            <a:xfrm flipH="1">
              <a:off x="2803" y="57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ELV</a:t>
              </a:r>
            </a:p>
          </p:txBody>
        </p:sp>
        <p:grpSp>
          <p:nvGrpSpPr>
            <p:cNvPr id="71722" name="Group 32"/>
            <p:cNvGrpSpPr>
              <a:grpSpLocks/>
            </p:cNvGrpSpPr>
            <p:nvPr/>
          </p:nvGrpSpPr>
          <p:grpSpPr bwMode="auto">
            <a:xfrm flipV="1">
              <a:off x="2448" y="336"/>
              <a:ext cx="672" cy="144"/>
              <a:chOff x="2448" y="1680"/>
              <a:chExt cx="672" cy="144"/>
            </a:xfrm>
          </p:grpSpPr>
          <p:sp>
            <p:nvSpPr>
              <p:cNvPr id="71730" name="Line 33"/>
              <p:cNvSpPr>
                <a:spLocks noChangeShapeType="1"/>
              </p:cNvSpPr>
              <p:nvPr/>
            </p:nvSpPr>
            <p:spPr bwMode="auto">
              <a:xfrm rot="16200000" flipV="1">
                <a:off x="252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731" name="Line 34"/>
              <p:cNvSpPr>
                <a:spLocks noChangeShapeType="1"/>
              </p:cNvSpPr>
              <p:nvPr/>
            </p:nvSpPr>
            <p:spPr bwMode="auto">
              <a:xfrm rot="16200000" flipV="1">
                <a:off x="256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732" name="Line 35"/>
              <p:cNvSpPr>
                <a:spLocks noChangeShapeType="1"/>
              </p:cNvSpPr>
              <p:nvPr/>
            </p:nvSpPr>
            <p:spPr bwMode="auto">
              <a:xfrm rot="16200000" flipV="1">
                <a:off x="261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733" name="Line 36"/>
              <p:cNvSpPr>
                <a:spLocks noChangeShapeType="1"/>
              </p:cNvSpPr>
              <p:nvPr/>
            </p:nvSpPr>
            <p:spPr bwMode="auto">
              <a:xfrm rot="16200000" flipV="1">
                <a:off x="266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734" name="Line 37"/>
              <p:cNvSpPr>
                <a:spLocks noChangeShapeType="1"/>
              </p:cNvSpPr>
              <p:nvPr/>
            </p:nvSpPr>
            <p:spPr bwMode="auto">
              <a:xfrm rot="-5400000">
                <a:off x="2616" y="151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735" name="Line 38"/>
              <p:cNvSpPr>
                <a:spLocks noChangeShapeType="1"/>
              </p:cNvSpPr>
              <p:nvPr/>
            </p:nvSpPr>
            <p:spPr bwMode="auto">
              <a:xfrm rot="5400000" flipH="1" flipV="1">
                <a:off x="290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736" name="Line 39"/>
              <p:cNvSpPr>
                <a:spLocks noChangeShapeType="1"/>
              </p:cNvSpPr>
              <p:nvPr/>
            </p:nvSpPr>
            <p:spPr bwMode="auto">
              <a:xfrm rot="5400000" flipH="1" flipV="1">
                <a:off x="285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737" name="Line 40"/>
              <p:cNvSpPr>
                <a:spLocks noChangeShapeType="1"/>
              </p:cNvSpPr>
              <p:nvPr/>
            </p:nvSpPr>
            <p:spPr bwMode="auto">
              <a:xfrm rot="5400000" flipH="1" flipV="1">
                <a:off x="280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738" name="Line 41"/>
              <p:cNvSpPr>
                <a:spLocks noChangeShapeType="1"/>
              </p:cNvSpPr>
              <p:nvPr/>
            </p:nvSpPr>
            <p:spPr bwMode="auto">
              <a:xfrm rot="5400000" flipH="1" flipV="1">
                <a:off x="276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739" name="Line 42"/>
              <p:cNvSpPr>
                <a:spLocks noChangeShapeType="1"/>
              </p:cNvSpPr>
              <p:nvPr/>
            </p:nvSpPr>
            <p:spPr bwMode="auto">
              <a:xfrm rot="5400000" flipH="1">
                <a:off x="2952" y="151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740" name="Line 43"/>
              <p:cNvSpPr>
                <a:spLocks noChangeShapeType="1"/>
              </p:cNvSpPr>
              <p:nvPr/>
            </p:nvSpPr>
            <p:spPr bwMode="auto">
              <a:xfrm rot="5400000" flipH="1" flipV="1">
                <a:off x="271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741" name="Line 44"/>
              <p:cNvSpPr>
                <a:spLocks noChangeShapeType="1"/>
              </p:cNvSpPr>
              <p:nvPr/>
            </p:nvSpPr>
            <p:spPr bwMode="auto">
              <a:xfrm rot="16200000" flipV="1">
                <a:off x="247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742" name="Line 45"/>
              <p:cNvSpPr>
                <a:spLocks noChangeShapeType="1"/>
              </p:cNvSpPr>
              <p:nvPr/>
            </p:nvSpPr>
            <p:spPr bwMode="auto">
              <a:xfrm rot="16200000" flipV="1">
                <a:off x="242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743" name="Line 46"/>
              <p:cNvSpPr>
                <a:spLocks noChangeShapeType="1"/>
              </p:cNvSpPr>
              <p:nvPr/>
            </p:nvSpPr>
            <p:spPr bwMode="auto">
              <a:xfrm rot="16200000" flipV="1">
                <a:off x="237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744" name="Line 47"/>
              <p:cNvSpPr>
                <a:spLocks noChangeShapeType="1"/>
              </p:cNvSpPr>
              <p:nvPr/>
            </p:nvSpPr>
            <p:spPr bwMode="auto">
              <a:xfrm rot="5400000" flipH="1" flipV="1">
                <a:off x="304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745" name="Line 48"/>
              <p:cNvSpPr>
                <a:spLocks noChangeShapeType="1"/>
              </p:cNvSpPr>
              <p:nvPr/>
            </p:nvSpPr>
            <p:spPr bwMode="auto">
              <a:xfrm rot="5400000" flipH="1" flipV="1">
                <a:off x="300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746" name="Line 49"/>
              <p:cNvSpPr>
                <a:spLocks noChangeShapeType="1"/>
              </p:cNvSpPr>
              <p:nvPr/>
            </p:nvSpPr>
            <p:spPr bwMode="auto">
              <a:xfrm rot="5400000" flipH="1" flipV="1">
                <a:off x="295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747" name="Line 50"/>
              <p:cNvSpPr>
                <a:spLocks noChangeShapeType="1"/>
              </p:cNvSpPr>
              <p:nvPr/>
            </p:nvSpPr>
            <p:spPr bwMode="auto">
              <a:xfrm rot="-5400000">
                <a:off x="2616" y="1587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748" name="Line 51"/>
              <p:cNvSpPr>
                <a:spLocks noChangeShapeType="1"/>
              </p:cNvSpPr>
              <p:nvPr/>
            </p:nvSpPr>
            <p:spPr bwMode="auto">
              <a:xfrm rot="5400000" flipH="1">
                <a:off x="2952" y="1587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1723" name="Line 52"/>
            <p:cNvSpPr>
              <a:spLocks noChangeShapeType="1"/>
            </p:cNvSpPr>
            <p:nvPr/>
          </p:nvSpPr>
          <p:spPr bwMode="auto">
            <a:xfrm rot="10800000" flipH="1" flipV="1">
              <a:off x="2448" y="480"/>
              <a:ext cx="0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1724" name="Group 53"/>
            <p:cNvGrpSpPr>
              <a:grpSpLocks/>
            </p:cNvGrpSpPr>
            <p:nvPr/>
          </p:nvGrpSpPr>
          <p:grpSpPr bwMode="auto">
            <a:xfrm rot="-5400000">
              <a:off x="2568" y="696"/>
              <a:ext cx="96" cy="240"/>
              <a:chOff x="3072" y="912"/>
              <a:chExt cx="96" cy="240"/>
            </a:xfrm>
          </p:grpSpPr>
          <p:sp>
            <p:nvSpPr>
              <p:cNvPr id="71725" name="Line 54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1008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726" name="Line 55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91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727" name="Line 56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728" name="Line 57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729" name="Line 58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15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71697" name="Line 59"/>
          <p:cNvSpPr>
            <a:spLocks noChangeShapeType="1"/>
          </p:cNvSpPr>
          <p:nvPr/>
        </p:nvSpPr>
        <p:spPr bwMode="auto">
          <a:xfrm>
            <a:off x="2209800" y="3733800"/>
            <a:ext cx="3733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1698" name="Group 60"/>
          <p:cNvGrpSpPr>
            <a:grpSpLocks/>
          </p:cNvGrpSpPr>
          <p:nvPr/>
        </p:nvGrpSpPr>
        <p:grpSpPr bwMode="auto">
          <a:xfrm>
            <a:off x="3733800" y="3487738"/>
            <a:ext cx="609600" cy="246062"/>
            <a:chOff x="3696" y="2016"/>
            <a:chExt cx="384" cy="155"/>
          </a:xfrm>
        </p:grpSpPr>
        <p:grpSp>
          <p:nvGrpSpPr>
            <p:cNvPr id="71704" name="Group 61"/>
            <p:cNvGrpSpPr>
              <a:grpSpLocks/>
            </p:cNvGrpSpPr>
            <p:nvPr/>
          </p:nvGrpSpPr>
          <p:grpSpPr bwMode="auto">
            <a:xfrm rot="5400000" flipV="1">
              <a:off x="3906" y="1998"/>
              <a:ext cx="155" cy="192"/>
              <a:chOff x="1827" y="2496"/>
              <a:chExt cx="93" cy="96"/>
            </a:xfrm>
          </p:grpSpPr>
          <p:sp>
            <p:nvSpPr>
              <p:cNvPr id="7170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709" name="Line 6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1705" name="Group 64"/>
            <p:cNvGrpSpPr>
              <a:grpSpLocks/>
            </p:cNvGrpSpPr>
            <p:nvPr/>
          </p:nvGrpSpPr>
          <p:grpSpPr bwMode="auto">
            <a:xfrm rot="-5400000" flipH="1" flipV="1">
              <a:off x="3714" y="1998"/>
              <a:ext cx="155" cy="192"/>
              <a:chOff x="1827" y="2496"/>
              <a:chExt cx="93" cy="96"/>
            </a:xfrm>
          </p:grpSpPr>
          <p:sp>
            <p:nvSpPr>
              <p:cNvPr id="7170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707" name="Line 6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71699" name="Line 67"/>
          <p:cNvSpPr>
            <a:spLocks noChangeShapeType="1"/>
          </p:cNvSpPr>
          <p:nvPr/>
        </p:nvSpPr>
        <p:spPr bwMode="auto">
          <a:xfrm>
            <a:off x="4648200" y="12954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1700" name="Text Box 68"/>
          <p:cNvSpPr txBox="1">
            <a:spLocks noChangeArrowheads="1"/>
          </p:cNvSpPr>
          <p:nvPr/>
        </p:nvSpPr>
        <p:spPr bwMode="auto">
          <a:xfrm>
            <a:off x="3505200" y="4953000"/>
            <a:ext cx="1143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Mechanical Room</a:t>
            </a:r>
          </a:p>
        </p:txBody>
      </p:sp>
      <p:sp>
        <p:nvSpPr>
          <p:cNvPr id="71701" name="Text Box 69"/>
          <p:cNvSpPr txBox="1">
            <a:spLocks noChangeArrowheads="1"/>
          </p:cNvSpPr>
          <p:nvPr/>
        </p:nvSpPr>
        <p:spPr bwMode="auto">
          <a:xfrm>
            <a:off x="2667000" y="2057400"/>
            <a:ext cx="1143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Resident Storage Area</a:t>
            </a:r>
          </a:p>
        </p:txBody>
      </p:sp>
      <p:sp>
        <p:nvSpPr>
          <p:cNvPr id="71702" name="Text Box 70"/>
          <p:cNvSpPr txBox="1">
            <a:spLocks noChangeArrowheads="1"/>
          </p:cNvSpPr>
          <p:nvPr/>
        </p:nvSpPr>
        <p:spPr bwMode="auto">
          <a:xfrm>
            <a:off x="4724400" y="1997075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Laundry Area</a:t>
            </a:r>
          </a:p>
        </p:txBody>
      </p:sp>
      <p:sp>
        <p:nvSpPr>
          <p:cNvPr id="71703" name="Text Box 71"/>
          <p:cNvSpPr txBox="1">
            <a:spLocks noChangeArrowheads="1"/>
          </p:cNvSpPr>
          <p:nvPr/>
        </p:nvSpPr>
        <p:spPr bwMode="auto">
          <a:xfrm>
            <a:off x="5791200" y="27432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>
                <a:latin typeface="Arial" charset="0"/>
              </a:rPr>
              <a:t>Basement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B6D21D67-AEBE-4B5E-A721-A348FFD70CFC}" type="slidenum">
              <a:rPr lang="en-US"/>
              <a:pPr>
                <a:defRPr/>
              </a:pPr>
              <a:t>201</a:t>
            </a:fld>
            <a:endParaRPr lang="en-US" dirty="0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2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HIGHRISE-- </a:t>
            </a:r>
            <a:br>
              <a:rPr lang="en-US" sz="4400" dirty="0" smtClean="0"/>
            </a:br>
            <a:r>
              <a:rPr lang="en-US" sz="4400" dirty="0" smtClean="0"/>
              <a:t>4th ITERATION (cont'd)</a:t>
            </a:r>
          </a:p>
        </p:txBody>
      </p:sp>
      <p:graphicFrame>
        <p:nvGraphicFramePr>
          <p:cNvPr id="37890" name="Object 4" descr="This is a picture of the burn time clock showing 18 minutes"/>
          <p:cNvGraphicFramePr>
            <a:graphicFrameLocks noGrp="1" noChangeAspect="1"/>
          </p:cNvGraphicFramePr>
          <p:nvPr>
            <p:ph type="subTitle" idx="1"/>
            <p:extLst>
              <p:ext uri="{D42A27DB-BD31-4B8C-83A1-F6EECF244321}">
                <p14:modId xmlns:p14="http://schemas.microsoft.com/office/powerpoint/2010/main" val="3913975239"/>
              </p:ext>
            </p:extLst>
          </p:nvPr>
        </p:nvGraphicFramePr>
        <p:xfrm>
          <a:off x="1366838" y="3124200"/>
          <a:ext cx="6400800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8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6838" y="3124200"/>
                        <a:ext cx="6400800" cy="1150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6705600" y="2743200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#8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BC926C8E-2FFB-427B-B933-B6379BAF631B}" type="slidenum">
              <a:rPr lang="en-US"/>
              <a:pPr>
                <a:defRPr/>
              </a:pPr>
              <a:t>148</a:t>
            </a:fld>
            <a:endParaRPr lang="en-US" dirty="0"/>
          </a:p>
        </p:txBody>
      </p:sp>
      <p:pic>
        <p:nvPicPr>
          <p:cNvPr id="54275" name="Picture 2" descr="This is a picture of one of the floors in the highrise building"/>
          <p:cNvPicPr>
            <a:picLocks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20115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838200" y="5334000"/>
            <a:ext cx="1905000" cy="37465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/>
              <a:t>Typical Floor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BA2799A0-85A4-4D7A-8B61-4BF5C2778406}" type="slidenum">
              <a:rPr lang="en-US"/>
              <a:pPr>
                <a:defRPr/>
              </a:pPr>
              <a:t>202</a:t>
            </a:fld>
            <a:endParaRPr lang="en-US" dirty="0"/>
          </a:p>
        </p:txBody>
      </p:sp>
      <p:pic>
        <p:nvPicPr>
          <p:cNvPr id="38916" name="Picture 2" descr="This is a picture of the front and side of the same highrise building on fire for 18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65532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5486400" y="4724400"/>
            <a:ext cx="7207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A</a:t>
            </a:r>
          </a:p>
        </p:txBody>
      </p:sp>
      <p:sp>
        <p:nvSpPr>
          <p:cNvPr id="38918" name="Text Box 4"/>
          <p:cNvSpPr txBox="1">
            <a:spLocks noChangeArrowheads="1"/>
          </p:cNvSpPr>
          <p:nvPr/>
        </p:nvSpPr>
        <p:spPr bwMode="auto">
          <a:xfrm>
            <a:off x="3505200" y="4572000"/>
            <a:ext cx="711200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B</a:t>
            </a:r>
          </a:p>
        </p:txBody>
      </p:sp>
      <p:graphicFrame>
        <p:nvGraphicFramePr>
          <p:cNvPr id="38914" name="Object 0" descr="This is a picture of the burn time clock showing 18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2028798"/>
              </p:ext>
            </p:extLst>
          </p:nvPr>
        </p:nvGraphicFramePr>
        <p:xfrm>
          <a:off x="1371600" y="5721350"/>
          <a:ext cx="5808663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2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5721350"/>
                        <a:ext cx="5808663" cy="1060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9" name="Text Box 6"/>
          <p:cNvSpPr txBox="1">
            <a:spLocks noChangeArrowheads="1"/>
          </p:cNvSpPr>
          <p:nvPr/>
        </p:nvSpPr>
        <p:spPr bwMode="auto">
          <a:xfrm>
            <a:off x="6081713" y="5353050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#8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A735BD5C-D637-4318-8210-947C6D4DA05C}" type="slidenum">
              <a:rPr lang="en-US"/>
              <a:pPr>
                <a:defRPr/>
              </a:pPr>
              <a:t>203</a:t>
            </a:fld>
            <a:endParaRPr lang="en-US" dirty="0"/>
          </a:p>
        </p:txBody>
      </p:sp>
      <p:pic>
        <p:nvPicPr>
          <p:cNvPr id="39940" name="Picture 2" descr="This is a picture of the side and back of the same highrise building on fire for 18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0"/>
            <a:ext cx="6324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Text Box 3"/>
          <p:cNvSpPr txBox="1">
            <a:spLocks noChangeArrowheads="1"/>
          </p:cNvSpPr>
          <p:nvPr/>
        </p:nvSpPr>
        <p:spPr bwMode="auto">
          <a:xfrm>
            <a:off x="5257800" y="3581400"/>
            <a:ext cx="711200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B</a:t>
            </a:r>
          </a:p>
        </p:txBody>
      </p:sp>
      <p:sp>
        <p:nvSpPr>
          <p:cNvPr id="39942" name="Text Box 4"/>
          <p:cNvSpPr txBox="1">
            <a:spLocks noChangeArrowheads="1"/>
          </p:cNvSpPr>
          <p:nvPr/>
        </p:nvSpPr>
        <p:spPr bwMode="auto">
          <a:xfrm>
            <a:off x="3657600" y="3352800"/>
            <a:ext cx="7207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Side C</a:t>
            </a:r>
          </a:p>
        </p:txBody>
      </p:sp>
      <p:graphicFrame>
        <p:nvGraphicFramePr>
          <p:cNvPr id="39938" name="Object 0" descr="This is a picture of the burn time clock showing 18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6261889"/>
              </p:ext>
            </p:extLst>
          </p:nvPr>
        </p:nvGraphicFramePr>
        <p:xfrm>
          <a:off x="1425575" y="5721350"/>
          <a:ext cx="5808663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6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5575" y="5721350"/>
                        <a:ext cx="5808663" cy="1060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3" name="Text Box 8"/>
          <p:cNvSpPr txBox="1">
            <a:spLocks noChangeArrowheads="1"/>
          </p:cNvSpPr>
          <p:nvPr/>
        </p:nvSpPr>
        <p:spPr bwMode="auto">
          <a:xfrm>
            <a:off x="6121400" y="5353050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#8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04FD4816-D3BB-45FC-AEF7-82BC3D9F92F2}" type="slidenum">
              <a:rPr lang="en-US"/>
              <a:pPr>
                <a:defRPr/>
              </a:pPr>
              <a:t>204</a:t>
            </a:fld>
            <a:endParaRPr lang="en-US" dirty="0"/>
          </a:p>
        </p:txBody>
      </p:sp>
      <p:pic>
        <p:nvPicPr>
          <p:cNvPr id="40964" name="Picture 2" descr="This is a picture of the back of the same highrise building on fire for 18 minu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0"/>
            <a:ext cx="6553200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4343400" y="3505200"/>
            <a:ext cx="720725" cy="307975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en-US" sz="1400" b="1" dirty="0"/>
              <a:t>Side C</a:t>
            </a:r>
          </a:p>
        </p:txBody>
      </p:sp>
      <p:graphicFrame>
        <p:nvGraphicFramePr>
          <p:cNvPr id="40962" name="Object 0" descr="This is a picture of the burn time clock showing 18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7756337"/>
              </p:ext>
            </p:extLst>
          </p:nvPr>
        </p:nvGraphicFramePr>
        <p:xfrm>
          <a:off x="1501775" y="5721350"/>
          <a:ext cx="5808663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0" name="Chart" r:id="rId4" imgW="5829300" imgH="1047902" progId="MSGraph.Chart.8">
                  <p:embed/>
                </p:oleObj>
              </mc:Choice>
              <mc:Fallback>
                <p:oleObj name="Chart" r:id="rId4" imgW="5829300" imgH="1047902" progId="MSGraph.Char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1775" y="5721350"/>
                        <a:ext cx="5808663" cy="1060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6" name="Text Box 7"/>
          <p:cNvSpPr txBox="1">
            <a:spLocks noChangeArrowheads="1"/>
          </p:cNvSpPr>
          <p:nvPr/>
        </p:nvSpPr>
        <p:spPr bwMode="auto">
          <a:xfrm>
            <a:off x="6211888" y="5338763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#8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2C8A44DE-BA6E-42BE-AC60-4C8688C80453}" type="slidenum">
              <a:rPr lang="en-US"/>
              <a:pPr>
                <a:defRPr/>
              </a:pPr>
              <a:t>205</a:t>
            </a:fld>
            <a:endParaRPr lang="en-US" dirty="0"/>
          </a:p>
        </p:txBody>
      </p:sp>
      <p:sp>
        <p:nvSpPr>
          <p:cNvPr id="72707" name="Rectangle 136"/>
          <p:cNvSpPr>
            <a:spLocks noChangeArrowheads="1"/>
          </p:cNvSpPr>
          <p:nvPr/>
        </p:nvSpPr>
        <p:spPr bwMode="auto">
          <a:xfrm>
            <a:off x="1600200" y="0"/>
            <a:ext cx="5791200" cy="6553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2708" name="Line 2"/>
          <p:cNvSpPr>
            <a:spLocks noChangeShapeType="1"/>
          </p:cNvSpPr>
          <p:nvPr/>
        </p:nvSpPr>
        <p:spPr bwMode="auto">
          <a:xfrm>
            <a:off x="2286000" y="61722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709" name="Line 3"/>
          <p:cNvSpPr>
            <a:spLocks noChangeShapeType="1"/>
          </p:cNvSpPr>
          <p:nvPr/>
        </p:nvSpPr>
        <p:spPr bwMode="auto">
          <a:xfrm>
            <a:off x="2286000" y="5334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710" name="Line 4"/>
          <p:cNvSpPr>
            <a:spLocks noChangeShapeType="1"/>
          </p:cNvSpPr>
          <p:nvPr/>
        </p:nvSpPr>
        <p:spPr bwMode="auto">
          <a:xfrm flipV="1">
            <a:off x="6477000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711" name="Line 5"/>
          <p:cNvSpPr>
            <a:spLocks noChangeShapeType="1"/>
          </p:cNvSpPr>
          <p:nvPr/>
        </p:nvSpPr>
        <p:spPr bwMode="auto">
          <a:xfrm>
            <a:off x="22860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712" name="Line 6"/>
          <p:cNvSpPr>
            <a:spLocks noChangeShapeType="1"/>
          </p:cNvSpPr>
          <p:nvPr/>
        </p:nvSpPr>
        <p:spPr bwMode="auto">
          <a:xfrm>
            <a:off x="22860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713" name="Line 7"/>
          <p:cNvSpPr>
            <a:spLocks noChangeShapeType="1"/>
          </p:cNvSpPr>
          <p:nvPr/>
        </p:nvSpPr>
        <p:spPr bwMode="auto">
          <a:xfrm>
            <a:off x="62484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714" name="Line 8"/>
          <p:cNvSpPr>
            <a:spLocks noChangeShapeType="1"/>
          </p:cNvSpPr>
          <p:nvPr/>
        </p:nvSpPr>
        <p:spPr bwMode="auto">
          <a:xfrm>
            <a:off x="62484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715" name="Line 9"/>
          <p:cNvSpPr>
            <a:spLocks noChangeShapeType="1"/>
          </p:cNvSpPr>
          <p:nvPr/>
        </p:nvSpPr>
        <p:spPr bwMode="auto">
          <a:xfrm>
            <a:off x="2514600" y="1219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716" name="Line 10"/>
          <p:cNvSpPr>
            <a:spLocks noChangeShapeType="1"/>
          </p:cNvSpPr>
          <p:nvPr/>
        </p:nvSpPr>
        <p:spPr bwMode="auto">
          <a:xfrm>
            <a:off x="6248400" y="1219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717" name="Line 11"/>
          <p:cNvSpPr>
            <a:spLocks noChangeShapeType="1"/>
          </p:cNvSpPr>
          <p:nvPr/>
        </p:nvSpPr>
        <p:spPr bwMode="auto">
          <a:xfrm flipV="1">
            <a:off x="6477000" y="533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718" name="Line 12"/>
          <p:cNvSpPr>
            <a:spLocks noChangeShapeType="1"/>
          </p:cNvSpPr>
          <p:nvPr/>
        </p:nvSpPr>
        <p:spPr bwMode="auto">
          <a:xfrm flipV="1">
            <a:off x="2286000" y="533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719" name="Line 13"/>
          <p:cNvSpPr>
            <a:spLocks noChangeShapeType="1"/>
          </p:cNvSpPr>
          <p:nvPr/>
        </p:nvSpPr>
        <p:spPr bwMode="auto">
          <a:xfrm flipV="1">
            <a:off x="2286000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2720" name="Group 14"/>
          <p:cNvGrpSpPr>
            <a:grpSpLocks/>
          </p:cNvGrpSpPr>
          <p:nvPr/>
        </p:nvGrpSpPr>
        <p:grpSpPr bwMode="auto">
          <a:xfrm>
            <a:off x="2438400" y="1752600"/>
            <a:ext cx="152400" cy="838200"/>
            <a:chOff x="1536" y="864"/>
            <a:chExt cx="96" cy="528"/>
          </a:xfrm>
        </p:grpSpPr>
        <p:grpSp>
          <p:nvGrpSpPr>
            <p:cNvPr id="72838" name="Group 15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72840" name="Line 16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841" name="Line 17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839" name="Line 18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2721" name="Group 19"/>
          <p:cNvGrpSpPr>
            <a:grpSpLocks/>
          </p:cNvGrpSpPr>
          <p:nvPr/>
        </p:nvGrpSpPr>
        <p:grpSpPr bwMode="auto">
          <a:xfrm rot="10800000">
            <a:off x="2743200" y="6096000"/>
            <a:ext cx="838200" cy="152400"/>
            <a:chOff x="3216" y="2736"/>
            <a:chExt cx="336" cy="96"/>
          </a:xfrm>
        </p:grpSpPr>
        <p:sp>
          <p:nvSpPr>
            <p:cNvPr id="72836" name="Line 20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837" name="Line 21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2722" name="Line 22"/>
          <p:cNvSpPr>
            <a:spLocks noChangeShapeType="1"/>
          </p:cNvSpPr>
          <p:nvPr/>
        </p:nvSpPr>
        <p:spPr bwMode="auto">
          <a:xfrm>
            <a:off x="2743200" y="6172200"/>
            <a:ext cx="838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2723" name="Group 23"/>
          <p:cNvGrpSpPr>
            <a:grpSpLocks/>
          </p:cNvGrpSpPr>
          <p:nvPr/>
        </p:nvGrpSpPr>
        <p:grpSpPr bwMode="auto">
          <a:xfrm rot="10800000">
            <a:off x="5105400" y="6096000"/>
            <a:ext cx="838200" cy="152400"/>
            <a:chOff x="3216" y="2736"/>
            <a:chExt cx="336" cy="96"/>
          </a:xfrm>
        </p:grpSpPr>
        <p:sp>
          <p:nvSpPr>
            <p:cNvPr id="72834" name="Line 24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835" name="Line 25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2724" name="Line 26"/>
          <p:cNvSpPr>
            <a:spLocks noChangeShapeType="1"/>
          </p:cNvSpPr>
          <p:nvPr/>
        </p:nvSpPr>
        <p:spPr bwMode="auto">
          <a:xfrm>
            <a:off x="5105400" y="6172200"/>
            <a:ext cx="838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2725" name="Group 27"/>
          <p:cNvGrpSpPr>
            <a:grpSpLocks/>
          </p:cNvGrpSpPr>
          <p:nvPr/>
        </p:nvGrpSpPr>
        <p:grpSpPr bwMode="auto">
          <a:xfrm>
            <a:off x="2438400" y="2971800"/>
            <a:ext cx="152400" cy="838200"/>
            <a:chOff x="1536" y="864"/>
            <a:chExt cx="96" cy="528"/>
          </a:xfrm>
        </p:grpSpPr>
        <p:grpSp>
          <p:nvGrpSpPr>
            <p:cNvPr id="72830" name="Group 28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72832" name="Line 2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833" name="Line 3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831" name="Line 31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2726" name="Group 32"/>
          <p:cNvGrpSpPr>
            <a:grpSpLocks/>
          </p:cNvGrpSpPr>
          <p:nvPr/>
        </p:nvGrpSpPr>
        <p:grpSpPr bwMode="auto">
          <a:xfrm>
            <a:off x="2438400" y="4114800"/>
            <a:ext cx="152400" cy="838200"/>
            <a:chOff x="1536" y="864"/>
            <a:chExt cx="96" cy="528"/>
          </a:xfrm>
        </p:grpSpPr>
        <p:grpSp>
          <p:nvGrpSpPr>
            <p:cNvPr id="72826" name="Group 33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72828" name="Line 3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829" name="Line 3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827" name="Line 36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2727" name="Group 37"/>
          <p:cNvGrpSpPr>
            <a:grpSpLocks/>
          </p:cNvGrpSpPr>
          <p:nvPr/>
        </p:nvGrpSpPr>
        <p:grpSpPr bwMode="auto">
          <a:xfrm>
            <a:off x="6172200" y="1676400"/>
            <a:ext cx="152400" cy="838200"/>
            <a:chOff x="1536" y="864"/>
            <a:chExt cx="96" cy="528"/>
          </a:xfrm>
        </p:grpSpPr>
        <p:grpSp>
          <p:nvGrpSpPr>
            <p:cNvPr id="72822" name="Group 38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72824" name="Line 3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825" name="Line 4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823" name="Line 41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2728" name="Group 42"/>
          <p:cNvGrpSpPr>
            <a:grpSpLocks/>
          </p:cNvGrpSpPr>
          <p:nvPr/>
        </p:nvGrpSpPr>
        <p:grpSpPr bwMode="auto">
          <a:xfrm>
            <a:off x="6172200" y="2895600"/>
            <a:ext cx="152400" cy="838200"/>
            <a:chOff x="1536" y="864"/>
            <a:chExt cx="96" cy="528"/>
          </a:xfrm>
        </p:grpSpPr>
        <p:grpSp>
          <p:nvGrpSpPr>
            <p:cNvPr id="72818" name="Group 43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72820" name="Line 4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821" name="Line 4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819" name="Line 46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2729" name="Group 47"/>
          <p:cNvGrpSpPr>
            <a:grpSpLocks/>
          </p:cNvGrpSpPr>
          <p:nvPr/>
        </p:nvGrpSpPr>
        <p:grpSpPr bwMode="auto">
          <a:xfrm>
            <a:off x="6172200" y="4038600"/>
            <a:ext cx="152400" cy="838200"/>
            <a:chOff x="1536" y="864"/>
            <a:chExt cx="96" cy="528"/>
          </a:xfrm>
        </p:grpSpPr>
        <p:grpSp>
          <p:nvGrpSpPr>
            <p:cNvPr id="72814" name="Group 48"/>
            <p:cNvGrpSpPr>
              <a:grpSpLocks/>
            </p:cNvGrpSpPr>
            <p:nvPr/>
          </p:nvGrpSpPr>
          <p:grpSpPr bwMode="auto">
            <a:xfrm rot="-5400000">
              <a:off x="1320" y="1080"/>
              <a:ext cx="528" cy="96"/>
              <a:chOff x="3216" y="2736"/>
              <a:chExt cx="336" cy="96"/>
            </a:xfrm>
          </p:grpSpPr>
          <p:sp>
            <p:nvSpPr>
              <p:cNvPr id="72816" name="Line 49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817" name="Line 50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815" name="Line 51"/>
            <p:cNvSpPr>
              <a:spLocks noChangeShapeType="1"/>
            </p:cNvSpPr>
            <p:nvPr/>
          </p:nvSpPr>
          <p:spPr bwMode="auto">
            <a:xfrm rot="5400000">
              <a:off x="1320" y="112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2730" name="Group 52"/>
          <p:cNvGrpSpPr>
            <a:grpSpLocks/>
          </p:cNvGrpSpPr>
          <p:nvPr/>
        </p:nvGrpSpPr>
        <p:grpSpPr bwMode="auto">
          <a:xfrm rot="10800000">
            <a:off x="2667000" y="457200"/>
            <a:ext cx="838200" cy="152400"/>
            <a:chOff x="3216" y="2736"/>
            <a:chExt cx="336" cy="96"/>
          </a:xfrm>
        </p:grpSpPr>
        <p:sp>
          <p:nvSpPr>
            <p:cNvPr id="72812" name="Line 53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813" name="Line 54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2731" name="Line 55"/>
          <p:cNvSpPr>
            <a:spLocks noChangeShapeType="1"/>
          </p:cNvSpPr>
          <p:nvPr/>
        </p:nvSpPr>
        <p:spPr bwMode="auto">
          <a:xfrm>
            <a:off x="2667000" y="533400"/>
            <a:ext cx="838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2732" name="Group 56"/>
          <p:cNvGrpSpPr>
            <a:grpSpLocks/>
          </p:cNvGrpSpPr>
          <p:nvPr/>
        </p:nvGrpSpPr>
        <p:grpSpPr bwMode="auto">
          <a:xfrm rot="10800000">
            <a:off x="5257800" y="457200"/>
            <a:ext cx="838200" cy="152400"/>
            <a:chOff x="3216" y="2736"/>
            <a:chExt cx="336" cy="96"/>
          </a:xfrm>
        </p:grpSpPr>
        <p:sp>
          <p:nvSpPr>
            <p:cNvPr id="72810" name="Line 57"/>
            <p:cNvSpPr>
              <a:spLocks noChangeShapeType="1"/>
            </p:cNvSpPr>
            <p:nvPr/>
          </p:nvSpPr>
          <p:spPr bwMode="auto">
            <a:xfrm>
              <a:off x="3216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811" name="Line 58"/>
            <p:cNvSpPr>
              <a:spLocks noChangeShapeType="1"/>
            </p:cNvSpPr>
            <p:nvPr/>
          </p:nvSpPr>
          <p:spPr bwMode="auto">
            <a:xfrm>
              <a:off x="3552" y="27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2733" name="Line 59"/>
          <p:cNvSpPr>
            <a:spLocks noChangeShapeType="1"/>
          </p:cNvSpPr>
          <p:nvPr/>
        </p:nvSpPr>
        <p:spPr bwMode="auto">
          <a:xfrm>
            <a:off x="5257800" y="533400"/>
            <a:ext cx="838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2734" name="Group 60"/>
          <p:cNvGrpSpPr>
            <a:grpSpLocks/>
          </p:cNvGrpSpPr>
          <p:nvPr/>
        </p:nvGrpSpPr>
        <p:grpSpPr bwMode="auto">
          <a:xfrm>
            <a:off x="4038600" y="5926138"/>
            <a:ext cx="609600" cy="246062"/>
            <a:chOff x="3696" y="2016"/>
            <a:chExt cx="384" cy="155"/>
          </a:xfrm>
        </p:grpSpPr>
        <p:grpSp>
          <p:nvGrpSpPr>
            <p:cNvPr id="72804" name="Group 61"/>
            <p:cNvGrpSpPr>
              <a:grpSpLocks/>
            </p:cNvGrpSpPr>
            <p:nvPr/>
          </p:nvGrpSpPr>
          <p:grpSpPr bwMode="auto">
            <a:xfrm rot="5400000" flipV="1">
              <a:off x="3906" y="1998"/>
              <a:ext cx="155" cy="192"/>
              <a:chOff x="1827" y="2496"/>
              <a:chExt cx="93" cy="96"/>
            </a:xfrm>
          </p:grpSpPr>
          <p:sp>
            <p:nvSpPr>
              <p:cNvPr id="7280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809" name="Line 6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805" name="Group 64"/>
            <p:cNvGrpSpPr>
              <a:grpSpLocks/>
            </p:cNvGrpSpPr>
            <p:nvPr/>
          </p:nvGrpSpPr>
          <p:grpSpPr bwMode="auto">
            <a:xfrm rot="-5400000" flipH="1" flipV="1">
              <a:off x="3714" y="1998"/>
              <a:ext cx="155" cy="192"/>
              <a:chOff x="1827" y="2496"/>
              <a:chExt cx="93" cy="96"/>
            </a:xfrm>
          </p:grpSpPr>
          <p:sp>
            <p:nvSpPr>
              <p:cNvPr id="7280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807" name="Line 6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72735" name="Line 67"/>
          <p:cNvSpPr>
            <a:spLocks noChangeShapeType="1"/>
          </p:cNvSpPr>
          <p:nvPr/>
        </p:nvSpPr>
        <p:spPr bwMode="auto">
          <a:xfrm>
            <a:off x="2514600" y="1447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736" name="Line 68"/>
          <p:cNvSpPr>
            <a:spLocks noChangeShapeType="1"/>
          </p:cNvSpPr>
          <p:nvPr/>
        </p:nvSpPr>
        <p:spPr bwMode="auto">
          <a:xfrm>
            <a:off x="2514600" y="5257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737" name="Line 69"/>
          <p:cNvSpPr>
            <a:spLocks noChangeShapeType="1"/>
          </p:cNvSpPr>
          <p:nvPr/>
        </p:nvSpPr>
        <p:spPr bwMode="auto">
          <a:xfrm>
            <a:off x="3505200" y="1447800"/>
            <a:ext cx="0" cy="381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738" name="Text Box 70"/>
          <p:cNvSpPr txBox="1">
            <a:spLocks noChangeArrowheads="1"/>
          </p:cNvSpPr>
          <p:nvPr/>
        </p:nvSpPr>
        <p:spPr bwMode="auto">
          <a:xfrm>
            <a:off x="3657600" y="2819400"/>
            <a:ext cx="1371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>
                <a:latin typeface="Arial" charset="0"/>
              </a:rPr>
              <a:t>Lobby and Resident Recreation Area</a:t>
            </a:r>
          </a:p>
        </p:txBody>
      </p:sp>
      <p:sp>
        <p:nvSpPr>
          <p:cNvPr id="72739" name="Text Box 71"/>
          <p:cNvSpPr txBox="1">
            <a:spLocks noChangeArrowheads="1"/>
          </p:cNvSpPr>
          <p:nvPr/>
        </p:nvSpPr>
        <p:spPr bwMode="auto">
          <a:xfrm>
            <a:off x="2514600" y="3124200"/>
            <a:ext cx="1066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Fitness Room</a:t>
            </a:r>
          </a:p>
        </p:txBody>
      </p:sp>
      <p:grpSp>
        <p:nvGrpSpPr>
          <p:cNvPr id="72740" name="Group 72"/>
          <p:cNvGrpSpPr>
            <a:grpSpLocks/>
          </p:cNvGrpSpPr>
          <p:nvPr/>
        </p:nvGrpSpPr>
        <p:grpSpPr bwMode="auto">
          <a:xfrm rot="10800000" flipH="1" flipV="1">
            <a:off x="3276600" y="4800600"/>
            <a:ext cx="228600" cy="304800"/>
            <a:chOff x="1827" y="2496"/>
            <a:chExt cx="93" cy="96"/>
          </a:xfrm>
        </p:grpSpPr>
        <p:sp>
          <p:nvSpPr>
            <p:cNvPr id="72802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803" name="Line 74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2741" name="Group 75"/>
          <p:cNvGrpSpPr>
            <a:grpSpLocks/>
          </p:cNvGrpSpPr>
          <p:nvPr/>
        </p:nvGrpSpPr>
        <p:grpSpPr bwMode="auto">
          <a:xfrm rot="10800000" flipH="1">
            <a:off x="3276600" y="1600200"/>
            <a:ext cx="228600" cy="304800"/>
            <a:chOff x="1827" y="2496"/>
            <a:chExt cx="93" cy="96"/>
          </a:xfrm>
        </p:grpSpPr>
        <p:sp>
          <p:nvSpPr>
            <p:cNvPr id="72800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801" name="Line 77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2742" name="Line 78"/>
          <p:cNvSpPr>
            <a:spLocks noChangeShapeType="1"/>
          </p:cNvSpPr>
          <p:nvPr/>
        </p:nvSpPr>
        <p:spPr bwMode="auto">
          <a:xfrm>
            <a:off x="5257800" y="1447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743" name="Line 79"/>
          <p:cNvSpPr>
            <a:spLocks noChangeShapeType="1"/>
          </p:cNvSpPr>
          <p:nvPr/>
        </p:nvSpPr>
        <p:spPr bwMode="auto">
          <a:xfrm>
            <a:off x="5257800" y="5257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744" name="Line 80"/>
          <p:cNvSpPr>
            <a:spLocks noChangeShapeType="1"/>
          </p:cNvSpPr>
          <p:nvPr/>
        </p:nvSpPr>
        <p:spPr bwMode="auto">
          <a:xfrm>
            <a:off x="5257800" y="1447800"/>
            <a:ext cx="0" cy="381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2745" name="Group 81"/>
          <p:cNvGrpSpPr>
            <a:grpSpLocks/>
          </p:cNvGrpSpPr>
          <p:nvPr/>
        </p:nvGrpSpPr>
        <p:grpSpPr bwMode="auto">
          <a:xfrm rot="10800000" flipV="1">
            <a:off x="5257800" y="4800600"/>
            <a:ext cx="228600" cy="304800"/>
            <a:chOff x="1827" y="2496"/>
            <a:chExt cx="93" cy="96"/>
          </a:xfrm>
        </p:grpSpPr>
        <p:sp>
          <p:nvSpPr>
            <p:cNvPr id="72798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799" name="Line 83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2746" name="Group 84"/>
          <p:cNvGrpSpPr>
            <a:grpSpLocks/>
          </p:cNvGrpSpPr>
          <p:nvPr/>
        </p:nvGrpSpPr>
        <p:grpSpPr bwMode="auto">
          <a:xfrm rot="10800000">
            <a:off x="5257800" y="1600200"/>
            <a:ext cx="228600" cy="304800"/>
            <a:chOff x="1827" y="2496"/>
            <a:chExt cx="93" cy="96"/>
          </a:xfrm>
        </p:grpSpPr>
        <p:sp>
          <p:nvSpPr>
            <p:cNvPr id="72796" name="door"/>
            <p:cNvSpPr>
              <a:spLocks noEditPoints="1" noChangeArrowheads="1"/>
            </p:cNvSpPr>
            <p:nvPr/>
          </p:nvSpPr>
          <p:spPr bwMode="auto">
            <a:xfrm rot="5400000" flipV="1">
              <a:off x="1827" y="2496"/>
              <a:ext cx="93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2555 w 21600"/>
                <a:gd name="T10" fmla="*/ 11148 h 21600"/>
                <a:gd name="T11" fmla="*/ 13471 w 21600"/>
                <a:gd name="T12" fmla="*/ 2020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797" name="Line 86"/>
            <p:cNvSpPr>
              <a:spLocks noChangeShapeType="1"/>
            </p:cNvSpPr>
            <p:nvPr/>
          </p:nvSpPr>
          <p:spPr bwMode="auto">
            <a:xfrm>
              <a:off x="1920" y="2496"/>
              <a:ext cx="0" cy="96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2747" name="Text Box 87"/>
          <p:cNvSpPr txBox="1">
            <a:spLocks noChangeArrowheads="1"/>
          </p:cNvSpPr>
          <p:nvPr/>
        </p:nvSpPr>
        <p:spPr bwMode="auto">
          <a:xfrm>
            <a:off x="5181600" y="3124200"/>
            <a:ext cx="1066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latin typeface="Arial" charset="0"/>
              </a:rPr>
              <a:t>Indoor Pool</a:t>
            </a:r>
          </a:p>
        </p:txBody>
      </p:sp>
      <p:grpSp>
        <p:nvGrpSpPr>
          <p:cNvPr id="72748" name="Group 88"/>
          <p:cNvGrpSpPr>
            <a:grpSpLocks/>
          </p:cNvGrpSpPr>
          <p:nvPr/>
        </p:nvGrpSpPr>
        <p:grpSpPr bwMode="auto">
          <a:xfrm>
            <a:off x="3886200" y="533400"/>
            <a:ext cx="1066800" cy="838200"/>
            <a:chOff x="2448" y="336"/>
            <a:chExt cx="672" cy="528"/>
          </a:xfrm>
        </p:grpSpPr>
        <p:sp>
          <p:nvSpPr>
            <p:cNvPr id="72752" name="Line 89"/>
            <p:cNvSpPr>
              <a:spLocks noChangeShapeType="1"/>
            </p:cNvSpPr>
            <p:nvPr/>
          </p:nvSpPr>
          <p:spPr bwMode="auto">
            <a:xfrm rot="10800000" flipH="1" flipV="1">
              <a:off x="2448" y="81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753" name="Line 90"/>
            <p:cNvSpPr>
              <a:spLocks noChangeShapeType="1"/>
            </p:cNvSpPr>
            <p:nvPr/>
          </p:nvSpPr>
          <p:spPr bwMode="auto">
            <a:xfrm rot="10800000">
              <a:off x="2784" y="48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754" name="Line 91"/>
            <p:cNvSpPr>
              <a:spLocks noChangeShapeType="1"/>
            </p:cNvSpPr>
            <p:nvPr/>
          </p:nvSpPr>
          <p:spPr bwMode="auto">
            <a:xfrm rot="10800000" flipH="1" flipV="1">
              <a:off x="2448" y="48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755" name="Line 92"/>
            <p:cNvSpPr>
              <a:spLocks noChangeShapeType="1"/>
            </p:cNvSpPr>
            <p:nvPr/>
          </p:nvSpPr>
          <p:spPr bwMode="auto">
            <a:xfrm rot="10800000" flipV="1">
              <a:off x="2448" y="480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756" name="Text Box 93"/>
            <p:cNvSpPr txBox="1">
              <a:spLocks noChangeArrowheads="1"/>
            </p:cNvSpPr>
            <p:nvPr/>
          </p:nvSpPr>
          <p:spPr bwMode="auto">
            <a:xfrm>
              <a:off x="2477" y="57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ELV</a:t>
              </a:r>
            </a:p>
          </p:txBody>
        </p:sp>
        <p:sp>
          <p:nvSpPr>
            <p:cNvPr id="72757" name="Line 94"/>
            <p:cNvSpPr>
              <a:spLocks noChangeShapeType="1"/>
            </p:cNvSpPr>
            <p:nvPr/>
          </p:nvSpPr>
          <p:spPr bwMode="auto">
            <a:xfrm rot="10800000" flipV="1">
              <a:off x="2784" y="815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758" name="Line 95"/>
            <p:cNvSpPr>
              <a:spLocks noChangeShapeType="1"/>
            </p:cNvSpPr>
            <p:nvPr/>
          </p:nvSpPr>
          <p:spPr bwMode="auto">
            <a:xfrm rot="10800000" flipH="1">
              <a:off x="2784" y="479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759" name="Line 96"/>
            <p:cNvSpPr>
              <a:spLocks noChangeShapeType="1"/>
            </p:cNvSpPr>
            <p:nvPr/>
          </p:nvSpPr>
          <p:spPr bwMode="auto">
            <a:xfrm rot="10800000" flipV="1">
              <a:off x="2784" y="479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760" name="Line 97"/>
            <p:cNvSpPr>
              <a:spLocks noChangeShapeType="1"/>
            </p:cNvSpPr>
            <p:nvPr/>
          </p:nvSpPr>
          <p:spPr bwMode="auto">
            <a:xfrm rot="10800000" flipH="1" flipV="1">
              <a:off x="3120" y="479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761" name="Line 98"/>
            <p:cNvSpPr>
              <a:spLocks noChangeShapeType="1"/>
            </p:cNvSpPr>
            <p:nvPr/>
          </p:nvSpPr>
          <p:spPr bwMode="auto">
            <a:xfrm rot="10800000" flipH="1" flipV="1">
              <a:off x="3120" y="480"/>
              <a:ext cx="0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2762" name="Group 99"/>
            <p:cNvGrpSpPr>
              <a:grpSpLocks/>
            </p:cNvGrpSpPr>
            <p:nvPr/>
          </p:nvGrpSpPr>
          <p:grpSpPr bwMode="auto">
            <a:xfrm rot="-5400000">
              <a:off x="2904" y="696"/>
              <a:ext cx="96" cy="240"/>
              <a:chOff x="3072" y="912"/>
              <a:chExt cx="96" cy="240"/>
            </a:xfrm>
          </p:grpSpPr>
          <p:sp>
            <p:nvSpPr>
              <p:cNvPr id="72791" name="Line 100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1008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92" name="Line 101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91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93" name="Line 102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94" name="Line 103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95" name="Line 104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15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763" name="Text Box 105"/>
            <p:cNvSpPr txBox="1">
              <a:spLocks noChangeArrowheads="1"/>
            </p:cNvSpPr>
            <p:nvPr/>
          </p:nvSpPr>
          <p:spPr bwMode="auto">
            <a:xfrm flipH="1">
              <a:off x="2803" y="57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ELV</a:t>
              </a:r>
            </a:p>
          </p:txBody>
        </p:sp>
        <p:grpSp>
          <p:nvGrpSpPr>
            <p:cNvPr id="72764" name="Group 106"/>
            <p:cNvGrpSpPr>
              <a:grpSpLocks/>
            </p:cNvGrpSpPr>
            <p:nvPr/>
          </p:nvGrpSpPr>
          <p:grpSpPr bwMode="auto">
            <a:xfrm flipV="1">
              <a:off x="2448" y="336"/>
              <a:ext cx="672" cy="144"/>
              <a:chOff x="2448" y="1680"/>
              <a:chExt cx="672" cy="144"/>
            </a:xfrm>
          </p:grpSpPr>
          <p:sp>
            <p:nvSpPr>
              <p:cNvPr id="72772" name="Line 107"/>
              <p:cNvSpPr>
                <a:spLocks noChangeShapeType="1"/>
              </p:cNvSpPr>
              <p:nvPr/>
            </p:nvSpPr>
            <p:spPr bwMode="auto">
              <a:xfrm rot="16200000" flipV="1">
                <a:off x="252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73" name="Line 108"/>
              <p:cNvSpPr>
                <a:spLocks noChangeShapeType="1"/>
              </p:cNvSpPr>
              <p:nvPr/>
            </p:nvSpPr>
            <p:spPr bwMode="auto">
              <a:xfrm rot="16200000" flipV="1">
                <a:off x="256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74" name="Line 109"/>
              <p:cNvSpPr>
                <a:spLocks noChangeShapeType="1"/>
              </p:cNvSpPr>
              <p:nvPr/>
            </p:nvSpPr>
            <p:spPr bwMode="auto">
              <a:xfrm rot="16200000" flipV="1">
                <a:off x="261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75" name="Line 110"/>
              <p:cNvSpPr>
                <a:spLocks noChangeShapeType="1"/>
              </p:cNvSpPr>
              <p:nvPr/>
            </p:nvSpPr>
            <p:spPr bwMode="auto">
              <a:xfrm rot="16200000" flipV="1">
                <a:off x="266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76" name="Line 111"/>
              <p:cNvSpPr>
                <a:spLocks noChangeShapeType="1"/>
              </p:cNvSpPr>
              <p:nvPr/>
            </p:nvSpPr>
            <p:spPr bwMode="auto">
              <a:xfrm rot="-5400000">
                <a:off x="2616" y="151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77" name="Line 112"/>
              <p:cNvSpPr>
                <a:spLocks noChangeShapeType="1"/>
              </p:cNvSpPr>
              <p:nvPr/>
            </p:nvSpPr>
            <p:spPr bwMode="auto">
              <a:xfrm rot="5400000" flipH="1" flipV="1">
                <a:off x="290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78" name="Line 113"/>
              <p:cNvSpPr>
                <a:spLocks noChangeShapeType="1"/>
              </p:cNvSpPr>
              <p:nvPr/>
            </p:nvSpPr>
            <p:spPr bwMode="auto">
              <a:xfrm rot="5400000" flipH="1" flipV="1">
                <a:off x="285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79" name="Line 114"/>
              <p:cNvSpPr>
                <a:spLocks noChangeShapeType="1"/>
              </p:cNvSpPr>
              <p:nvPr/>
            </p:nvSpPr>
            <p:spPr bwMode="auto">
              <a:xfrm rot="5400000" flipH="1" flipV="1">
                <a:off x="280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80" name="Line 115"/>
              <p:cNvSpPr>
                <a:spLocks noChangeShapeType="1"/>
              </p:cNvSpPr>
              <p:nvPr/>
            </p:nvSpPr>
            <p:spPr bwMode="auto">
              <a:xfrm rot="5400000" flipH="1" flipV="1">
                <a:off x="276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81" name="Line 116"/>
              <p:cNvSpPr>
                <a:spLocks noChangeShapeType="1"/>
              </p:cNvSpPr>
              <p:nvPr/>
            </p:nvSpPr>
            <p:spPr bwMode="auto">
              <a:xfrm rot="5400000" flipH="1">
                <a:off x="2952" y="151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82" name="Line 117"/>
              <p:cNvSpPr>
                <a:spLocks noChangeShapeType="1"/>
              </p:cNvSpPr>
              <p:nvPr/>
            </p:nvSpPr>
            <p:spPr bwMode="auto">
              <a:xfrm rot="5400000" flipH="1" flipV="1">
                <a:off x="271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83" name="Line 118"/>
              <p:cNvSpPr>
                <a:spLocks noChangeShapeType="1"/>
              </p:cNvSpPr>
              <p:nvPr/>
            </p:nvSpPr>
            <p:spPr bwMode="auto">
              <a:xfrm rot="16200000" flipV="1">
                <a:off x="247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84" name="Line 119"/>
              <p:cNvSpPr>
                <a:spLocks noChangeShapeType="1"/>
              </p:cNvSpPr>
              <p:nvPr/>
            </p:nvSpPr>
            <p:spPr bwMode="auto">
              <a:xfrm rot="16200000" flipV="1">
                <a:off x="242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85" name="Line 120"/>
              <p:cNvSpPr>
                <a:spLocks noChangeShapeType="1"/>
              </p:cNvSpPr>
              <p:nvPr/>
            </p:nvSpPr>
            <p:spPr bwMode="auto">
              <a:xfrm rot="16200000" flipV="1">
                <a:off x="237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86" name="Line 121"/>
              <p:cNvSpPr>
                <a:spLocks noChangeShapeType="1"/>
              </p:cNvSpPr>
              <p:nvPr/>
            </p:nvSpPr>
            <p:spPr bwMode="auto">
              <a:xfrm rot="5400000" flipH="1" flipV="1">
                <a:off x="304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87" name="Line 122"/>
              <p:cNvSpPr>
                <a:spLocks noChangeShapeType="1"/>
              </p:cNvSpPr>
              <p:nvPr/>
            </p:nvSpPr>
            <p:spPr bwMode="auto">
              <a:xfrm rot="5400000" flipH="1" flipV="1">
                <a:off x="300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88" name="Line 123"/>
              <p:cNvSpPr>
                <a:spLocks noChangeShapeType="1"/>
              </p:cNvSpPr>
              <p:nvPr/>
            </p:nvSpPr>
            <p:spPr bwMode="auto">
              <a:xfrm rot="5400000" flipH="1" flipV="1">
                <a:off x="295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89" name="Line 124"/>
              <p:cNvSpPr>
                <a:spLocks noChangeShapeType="1"/>
              </p:cNvSpPr>
              <p:nvPr/>
            </p:nvSpPr>
            <p:spPr bwMode="auto">
              <a:xfrm rot="-5400000">
                <a:off x="2616" y="1587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90" name="Line 125"/>
              <p:cNvSpPr>
                <a:spLocks noChangeShapeType="1"/>
              </p:cNvSpPr>
              <p:nvPr/>
            </p:nvSpPr>
            <p:spPr bwMode="auto">
              <a:xfrm rot="5400000" flipH="1">
                <a:off x="2952" y="1587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765" name="Line 126"/>
            <p:cNvSpPr>
              <a:spLocks noChangeShapeType="1"/>
            </p:cNvSpPr>
            <p:nvPr/>
          </p:nvSpPr>
          <p:spPr bwMode="auto">
            <a:xfrm rot="10800000" flipH="1" flipV="1">
              <a:off x="2448" y="480"/>
              <a:ext cx="0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2766" name="Group 127"/>
            <p:cNvGrpSpPr>
              <a:grpSpLocks/>
            </p:cNvGrpSpPr>
            <p:nvPr/>
          </p:nvGrpSpPr>
          <p:grpSpPr bwMode="auto">
            <a:xfrm rot="-5400000">
              <a:off x="2568" y="696"/>
              <a:ext cx="96" cy="240"/>
              <a:chOff x="3072" y="912"/>
              <a:chExt cx="96" cy="240"/>
            </a:xfrm>
          </p:grpSpPr>
          <p:sp>
            <p:nvSpPr>
              <p:cNvPr id="72767" name="Line 128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1008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68" name="Line 129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91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69" name="Line 130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70" name="Line 131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771" name="Line 132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15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72749" name="Line 133"/>
          <p:cNvSpPr>
            <a:spLocks noChangeShapeType="1"/>
          </p:cNvSpPr>
          <p:nvPr/>
        </p:nvSpPr>
        <p:spPr bwMode="auto">
          <a:xfrm>
            <a:off x="3657600" y="381000"/>
            <a:ext cx="76200" cy="1524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750" name="Line 134"/>
          <p:cNvSpPr>
            <a:spLocks noChangeShapeType="1"/>
          </p:cNvSpPr>
          <p:nvPr/>
        </p:nvSpPr>
        <p:spPr bwMode="auto">
          <a:xfrm flipH="1">
            <a:off x="3733800" y="381000"/>
            <a:ext cx="76200" cy="1524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2751" name="Text Box 135"/>
          <p:cNvSpPr txBox="1">
            <a:spLocks noChangeArrowheads="1"/>
          </p:cNvSpPr>
          <p:nvPr/>
        </p:nvSpPr>
        <p:spPr bwMode="auto">
          <a:xfrm>
            <a:off x="3581400" y="152400"/>
            <a:ext cx="1143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Standpipe Hookup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54676BF1-63B4-4F01-8608-45DBFB805560}" type="slidenum">
              <a:rPr lang="en-US"/>
              <a:pPr>
                <a:defRPr/>
              </a:pPr>
              <a:t>206</a:t>
            </a:fld>
            <a:endParaRPr lang="en-US" dirty="0"/>
          </a:p>
        </p:txBody>
      </p:sp>
      <p:sp>
        <p:nvSpPr>
          <p:cNvPr id="41988" name="Rectangle 245"/>
          <p:cNvSpPr>
            <a:spLocks noChangeArrowheads="1"/>
          </p:cNvSpPr>
          <p:nvPr/>
        </p:nvSpPr>
        <p:spPr bwMode="auto">
          <a:xfrm>
            <a:off x="1371600" y="0"/>
            <a:ext cx="5943600" cy="579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1989" name="Text Box 241"/>
          <p:cNvSpPr txBox="1">
            <a:spLocks noChangeArrowheads="1"/>
          </p:cNvSpPr>
          <p:nvPr/>
        </p:nvSpPr>
        <p:spPr bwMode="auto">
          <a:xfrm>
            <a:off x="5410200" y="2667000"/>
            <a:ext cx="1828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>
                <a:latin typeface="Arial" charset="0"/>
              </a:rPr>
              <a:t>2nd to 22nd </a:t>
            </a:r>
            <a:br>
              <a:rPr lang="en-US" sz="1800" b="1" dirty="0">
                <a:latin typeface="Arial" charset="0"/>
              </a:rPr>
            </a:br>
            <a:r>
              <a:rPr lang="en-US" sz="1800" b="1" dirty="0">
                <a:latin typeface="Arial" charset="0"/>
              </a:rPr>
              <a:t>Floor </a:t>
            </a:r>
            <a:br>
              <a:rPr lang="en-US" sz="1800" b="1" dirty="0">
                <a:latin typeface="Arial" charset="0"/>
              </a:rPr>
            </a:br>
            <a:r>
              <a:rPr lang="en-US" sz="1800" b="1" dirty="0">
                <a:latin typeface="Arial" charset="0"/>
              </a:rPr>
              <a:t>Typical</a:t>
            </a:r>
          </a:p>
        </p:txBody>
      </p:sp>
      <p:grpSp>
        <p:nvGrpSpPr>
          <p:cNvPr id="41990" name="Group 246"/>
          <p:cNvGrpSpPr>
            <a:grpSpLocks/>
          </p:cNvGrpSpPr>
          <p:nvPr/>
        </p:nvGrpSpPr>
        <p:grpSpPr bwMode="auto">
          <a:xfrm>
            <a:off x="1524000" y="0"/>
            <a:ext cx="4191000" cy="5638800"/>
            <a:chOff x="1435" y="96"/>
            <a:chExt cx="2650" cy="3840"/>
          </a:xfrm>
        </p:grpSpPr>
        <p:sp>
          <p:nvSpPr>
            <p:cNvPr id="41992" name="Line 2"/>
            <p:cNvSpPr>
              <a:spLocks noChangeShapeType="1"/>
            </p:cNvSpPr>
            <p:nvPr/>
          </p:nvSpPr>
          <p:spPr bwMode="auto">
            <a:xfrm>
              <a:off x="1440" y="3888"/>
              <a:ext cx="26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993" name="Line 3"/>
            <p:cNvSpPr>
              <a:spLocks noChangeShapeType="1"/>
            </p:cNvSpPr>
            <p:nvPr/>
          </p:nvSpPr>
          <p:spPr bwMode="auto">
            <a:xfrm>
              <a:off x="1440" y="336"/>
              <a:ext cx="26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994" name="Line 4"/>
            <p:cNvSpPr>
              <a:spLocks noChangeShapeType="1"/>
            </p:cNvSpPr>
            <p:nvPr/>
          </p:nvSpPr>
          <p:spPr bwMode="auto">
            <a:xfrm flipV="1">
              <a:off x="4080" y="345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995" name="Line 5"/>
            <p:cNvSpPr>
              <a:spLocks noChangeShapeType="1"/>
            </p:cNvSpPr>
            <p:nvPr/>
          </p:nvSpPr>
          <p:spPr bwMode="auto">
            <a:xfrm>
              <a:off x="1440" y="76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996" name="Line 6"/>
            <p:cNvSpPr>
              <a:spLocks noChangeShapeType="1"/>
            </p:cNvSpPr>
            <p:nvPr/>
          </p:nvSpPr>
          <p:spPr bwMode="auto">
            <a:xfrm>
              <a:off x="1440" y="3456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997" name="Line 7"/>
            <p:cNvSpPr>
              <a:spLocks noChangeShapeType="1"/>
            </p:cNvSpPr>
            <p:nvPr/>
          </p:nvSpPr>
          <p:spPr bwMode="auto">
            <a:xfrm>
              <a:off x="3936" y="76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998" name="Line 8"/>
            <p:cNvSpPr>
              <a:spLocks noChangeShapeType="1"/>
            </p:cNvSpPr>
            <p:nvPr/>
          </p:nvSpPr>
          <p:spPr bwMode="auto">
            <a:xfrm>
              <a:off x="3936" y="3456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999" name="Line 9"/>
            <p:cNvSpPr>
              <a:spLocks noChangeShapeType="1"/>
            </p:cNvSpPr>
            <p:nvPr/>
          </p:nvSpPr>
          <p:spPr bwMode="auto">
            <a:xfrm>
              <a:off x="1584" y="768"/>
              <a:ext cx="0" cy="2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00" name="Line 10"/>
            <p:cNvSpPr>
              <a:spLocks noChangeShapeType="1"/>
            </p:cNvSpPr>
            <p:nvPr/>
          </p:nvSpPr>
          <p:spPr bwMode="auto">
            <a:xfrm>
              <a:off x="3936" y="768"/>
              <a:ext cx="0" cy="2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01" name="Line 11"/>
            <p:cNvSpPr>
              <a:spLocks noChangeShapeType="1"/>
            </p:cNvSpPr>
            <p:nvPr/>
          </p:nvSpPr>
          <p:spPr bwMode="auto">
            <a:xfrm flipV="1">
              <a:off x="4080" y="33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02" name="Line 12"/>
            <p:cNvSpPr>
              <a:spLocks noChangeShapeType="1"/>
            </p:cNvSpPr>
            <p:nvPr/>
          </p:nvSpPr>
          <p:spPr bwMode="auto">
            <a:xfrm flipV="1">
              <a:off x="1440" y="33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03" name="Line 13"/>
            <p:cNvSpPr>
              <a:spLocks noChangeShapeType="1"/>
            </p:cNvSpPr>
            <p:nvPr/>
          </p:nvSpPr>
          <p:spPr bwMode="auto">
            <a:xfrm flipV="1">
              <a:off x="1440" y="345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42004" name="Group 14"/>
            <p:cNvGrpSpPr>
              <a:grpSpLocks/>
            </p:cNvGrpSpPr>
            <p:nvPr/>
          </p:nvGrpSpPr>
          <p:grpSpPr bwMode="auto">
            <a:xfrm>
              <a:off x="1536" y="1104"/>
              <a:ext cx="96" cy="528"/>
              <a:chOff x="1536" y="864"/>
              <a:chExt cx="96" cy="528"/>
            </a:xfrm>
          </p:grpSpPr>
          <p:grpSp>
            <p:nvGrpSpPr>
              <p:cNvPr id="42228" name="Group 15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42230" name="Line 1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231" name="Line 1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2229" name="Line 18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2005" name="Group 19"/>
            <p:cNvGrpSpPr>
              <a:grpSpLocks/>
            </p:cNvGrpSpPr>
            <p:nvPr/>
          </p:nvGrpSpPr>
          <p:grpSpPr bwMode="auto">
            <a:xfrm rot="10800000">
              <a:off x="1728" y="3840"/>
              <a:ext cx="528" cy="96"/>
              <a:chOff x="3216" y="2736"/>
              <a:chExt cx="336" cy="96"/>
            </a:xfrm>
          </p:grpSpPr>
          <p:sp>
            <p:nvSpPr>
              <p:cNvPr id="42226" name="Line 2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227" name="Line 2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2006" name="Line 22"/>
            <p:cNvSpPr>
              <a:spLocks noChangeShapeType="1"/>
            </p:cNvSpPr>
            <p:nvPr/>
          </p:nvSpPr>
          <p:spPr bwMode="auto">
            <a:xfrm>
              <a:off x="1728" y="388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42007" name="Group 23"/>
            <p:cNvGrpSpPr>
              <a:grpSpLocks/>
            </p:cNvGrpSpPr>
            <p:nvPr/>
          </p:nvGrpSpPr>
          <p:grpSpPr bwMode="auto">
            <a:xfrm rot="10800000">
              <a:off x="3216" y="3840"/>
              <a:ext cx="528" cy="96"/>
              <a:chOff x="3216" y="2736"/>
              <a:chExt cx="336" cy="96"/>
            </a:xfrm>
          </p:grpSpPr>
          <p:sp>
            <p:nvSpPr>
              <p:cNvPr id="42224" name="Line 2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225" name="Line 2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2008" name="Line 26"/>
            <p:cNvSpPr>
              <a:spLocks noChangeShapeType="1"/>
            </p:cNvSpPr>
            <p:nvPr/>
          </p:nvSpPr>
          <p:spPr bwMode="auto">
            <a:xfrm>
              <a:off x="3216" y="388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42009" name="Group 27"/>
            <p:cNvGrpSpPr>
              <a:grpSpLocks/>
            </p:cNvGrpSpPr>
            <p:nvPr/>
          </p:nvGrpSpPr>
          <p:grpSpPr bwMode="auto">
            <a:xfrm>
              <a:off x="1536" y="1872"/>
              <a:ext cx="96" cy="528"/>
              <a:chOff x="1536" y="864"/>
              <a:chExt cx="96" cy="528"/>
            </a:xfrm>
          </p:grpSpPr>
          <p:grpSp>
            <p:nvGrpSpPr>
              <p:cNvPr id="42220" name="Group 28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42222" name="Line 2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223" name="Line 3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2221" name="Line 31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2010" name="Group 32"/>
            <p:cNvGrpSpPr>
              <a:grpSpLocks/>
            </p:cNvGrpSpPr>
            <p:nvPr/>
          </p:nvGrpSpPr>
          <p:grpSpPr bwMode="auto">
            <a:xfrm>
              <a:off x="1536" y="2592"/>
              <a:ext cx="96" cy="528"/>
              <a:chOff x="1536" y="864"/>
              <a:chExt cx="96" cy="528"/>
            </a:xfrm>
          </p:grpSpPr>
          <p:grpSp>
            <p:nvGrpSpPr>
              <p:cNvPr id="42216" name="Group 33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42218" name="Line 3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219" name="Line 3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2217" name="Line 36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2011" name="Group 37"/>
            <p:cNvGrpSpPr>
              <a:grpSpLocks/>
            </p:cNvGrpSpPr>
            <p:nvPr/>
          </p:nvGrpSpPr>
          <p:grpSpPr bwMode="auto">
            <a:xfrm>
              <a:off x="3888" y="1056"/>
              <a:ext cx="96" cy="528"/>
              <a:chOff x="1536" y="864"/>
              <a:chExt cx="96" cy="528"/>
            </a:xfrm>
          </p:grpSpPr>
          <p:grpSp>
            <p:nvGrpSpPr>
              <p:cNvPr id="42212" name="Group 38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42214" name="Line 3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215" name="Line 4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2213" name="Line 41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2012" name="Group 42"/>
            <p:cNvGrpSpPr>
              <a:grpSpLocks/>
            </p:cNvGrpSpPr>
            <p:nvPr/>
          </p:nvGrpSpPr>
          <p:grpSpPr bwMode="auto">
            <a:xfrm>
              <a:off x="3888" y="1824"/>
              <a:ext cx="96" cy="528"/>
              <a:chOff x="1536" y="864"/>
              <a:chExt cx="96" cy="528"/>
            </a:xfrm>
          </p:grpSpPr>
          <p:grpSp>
            <p:nvGrpSpPr>
              <p:cNvPr id="42208" name="Group 43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42210" name="Line 4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211" name="Line 4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2209" name="Line 46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2013" name="Group 47"/>
            <p:cNvGrpSpPr>
              <a:grpSpLocks/>
            </p:cNvGrpSpPr>
            <p:nvPr/>
          </p:nvGrpSpPr>
          <p:grpSpPr bwMode="auto">
            <a:xfrm>
              <a:off x="3888" y="2544"/>
              <a:ext cx="96" cy="528"/>
              <a:chOff x="1536" y="864"/>
              <a:chExt cx="96" cy="528"/>
            </a:xfrm>
          </p:grpSpPr>
          <p:grpSp>
            <p:nvGrpSpPr>
              <p:cNvPr id="42204" name="Group 48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42206" name="Line 4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207" name="Line 5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2205" name="Line 51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2014" name="Group 52"/>
            <p:cNvGrpSpPr>
              <a:grpSpLocks/>
            </p:cNvGrpSpPr>
            <p:nvPr/>
          </p:nvGrpSpPr>
          <p:grpSpPr bwMode="auto">
            <a:xfrm>
              <a:off x="2448" y="336"/>
              <a:ext cx="672" cy="528"/>
              <a:chOff x="2448" y="336"/>
              <a:chExt cx="672" cy="528"/>
            </a:xfrm>
          </p:grpSpPr>
          <p:sp>
            <p:nvSpPr>
              <p:cNvPr id="42160" name="Line 53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816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161" name="Line 54"/>
              <p:cNvSpPr>
                <a:spLocks noChangeShapeType="1"/>
              </p:cNvSpPr>
              <p:nvPr/>
            </p:nvSpPr>
            <p:spPr bwMode="auto">
              <a:xfrm rot="10800000">
                <a:off x="2784" y="480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162" name="Line 55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480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163" name="Line 56"/>
              <p:cNvSpPr>
                <a:spLocks noChangeShapeType="1"/>
              </p:cNvSpPr>
              <p:nvPr/>
            </p:nvSpPr>
            <p:spPr bwMode="auto">
              <a:xfrm rot="10800000" flipV="1">
                <a:off x="2448" y="480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164" name="Text Box 57"/>
              <p:cNvSpPr txBox="1">
                <a:spLocks noChangeArrowheads="1"/>
              </p:cNvSpPr>
              <p:nvPr/>
            </p:nvSpPr>
            <p:spPr bwMode="auto">
              <a:xfrm>
                <a:off x="2477" y="572"/>
                <a:ext cx="288" cy="1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ELV</a:t>
                </a:r>
              </a:p>
            </p:txBody>
          </p:sp>
          <p:sp>
            <p:nvSpPr>
              <p:cNvPr id="42165" name="Line 58"/>
              <p:cNvSpPr>
                <a:spLocks noChangeShapeType="1"/>
              </p:cNvSpPr>
              <p:nvPr/>
            </p:nvSpPr>
            <p:spPr bwMode="auto">
              <a:xfrm rot="10800000" flipV="1">
                <a:off x="2784" y="815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166" name="Line 59"/>
              <p:cNvSpPr>
                <a:spLocks noChangeShapeType="1"/>
              </p:cNvSpPr>
              <p:nvPr/>
            </p:nvSpPr>
            <p:spPr bwMode="auto">
              <a:xfrm rot="10800000" flipH="1">
                <a:off x="2784" y="479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167" name="Line 60"/>
              <p:cNvSpPr>
                <a:spLocks noChangeShapeType="1"/>
              </p:cNvSpPr>
              <p:nvPr/>
            </p:nvSpPr>
            <p:spPr bwMode="auto">
              <a:xfrm rot="10800000" flipV="1">
                <a:off x="2784" y="479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168" name="Line 61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479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169" name="Line 62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480"/>
                <a:ext cx="0" cy="33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42170" name="Group 63"/>
              <p:cNvGrpSpPr>
                <a:grpSpLocks/>
              </p:cNvGrpSpPr>
              <p:nvPr/>
            </p:nvGrpSpPr>
            <p:grpSpPr bwMode="auto">
              <a:xfrm rot="-5400000">
                <a:off x="2904" y="696"/>
                <a:ext cx="96" cy="240"/>
                <a:chOff x="3072" y="912"/>
                <a:chExt cx="96" cy="240"/>
              </a:xfrm>
            </p:grpSpPr>
            <p:sp>
              <p:nvSpPr>
                <p:cNvPr id="42199" name="Line 64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120" y="100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200" name="Line 65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91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201" name="Line 66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08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202" name="Line 67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56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203" name="Line 68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15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2171" name="Text Box 69"/>
              <p:cNvSpPr txBox="1">
                <a:spLocks noChangeArrowheads="1"/>
              </p:cNvSpPr>
              <p:nvPr/>
            </p:nvSpPr>
            <p:spPr bwMode="auto">
              <a:xfrm flipH="1">
                <a:off x="2805" y="572"/>
                <a:ext cx="288" cy="1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ELV</a:t>
                </a:r>
              </a:p>
            </p:txBody>
          </p:sp>
          <p:grpSp>
            <p:nvGrpSpPr>
              <p:cNvPr id="42172" name="Group 70"/>
              <p:cNvGrpSpPr>
                <a:grpSpLocks/>
              </p:cNvGrpSpPr>
              <p:nvPr/>
            </p:nvGrpSpPr>
            <p:grpSpPr bwMode="auto">
              <a:xfrm flipV="1">
                <a:off x="2448" y="336"/>
                <a:ext cx="672" cy="144"/>
                <a:chOff x="2448" y="1680"/>
                <a:chExt cx="672" cy="144"/>
              </a:xfrm>
            </p:grpSpPr>
            <p:sp>
              <p:nvSpPr>
                <p:cNvPr id="42180" name="Line 7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52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181" name="Line 72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56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182" name="Line 73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61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183" name="Line 74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66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184" name="Line 75"/>
                <p:cNvSpPr>
                  <a:spLocks noChangeShapeType="1"/>
                </p:cNvSpPr>
                <p:nvPr/>
              </p:nvSpPr>
              <p:spPr bwMode="auto">
                <a:xfrm rot="-5400000">
                  <a:off x="2616" y="1512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185" name="Line 76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90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186" name="Line 77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85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187" name="Line 78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80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188" name="Line 79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76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189" name="Line 80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2952" y="1512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190" name="Line 81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71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191" name="Line 82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47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192" name="Line 83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42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193" name="Line 84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37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194" name="Line 85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304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195" name="Line 86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300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196" name="Line 87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95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197" name="Line 88"/>
                <p:cNvSpPr>
                  <a:spLocks noChangeShapeType="1"/>
                </p:cNvSpPr>
                <p:nvPr/>
              </p:nvSpPr>
              <p:spPr bwMode="auto">
                <a:xfrm rot="-5400000">
                  <a:off x="2616" y="1587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198" name="Line 89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2952" y="1587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2173" name="Line 90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480"/>
                <a:ext cx="0" cy="33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42174" name="Group 91"/>
              <p:cNvGrpSpPr>
                <a:grpSpLocks/>
              </p:cNvGrpSpPr>
              <p:nvPr/>
            </p:nvGrpSpPr>
            <p:grpSpPr bwMode="auto">
              <a:xfrm rot="-5400000">
                <a:off x="2568" y="696"/>
                <a:ext cx="96" cy="240"/>
                <a:chOff x="3072" y="912"/>
                <a:chExt cx="96" cy="240"/>
              </a:xfrm>
            </p:grpSpPr>
            <p:sp>
              <p:nvSpPr>
                <p:cNvPr id="42175" name="Line 92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120" y="100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176" name="Line 93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91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177" name="Line 94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08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178" name="Line 95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56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179" name="Line 96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15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42015" name="Group 97"/>
            <p:cNvGrpSpPr>
              <a:grpSpLocks/>
            </p:cNvGrpSpPr>
            <p:nvPr/>
          </p:nvGrpSpPr>
          <p:grpSpPr bwMode="auto">
            <a:xfrm rot="10800000">
              <a:off x="1680" y="288"/>
              <a:ext cx="528" cy="96"/>
              <a:chOff x="3216" y="2736"/>
              <a:chExt cx="336" cy="96"/>
            </a:xfrm>
          </p:grpSpPr>
          <p:sp>
            <p:nvSpPr>
              <p:cNvPr id="42158" name="Line 9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159" name="Line 9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2016" name="Line 100"/>
            <p:cNvSpPr>
              <a:spLocks noChangeShapeType="1"/>
            </p:cNvSpPr>
            <p:nvPr/>
          </p:nvSpPr>
          <p:spPr bwMode="auto">
            <a:xfrm>
              <a:off x="1680" y="336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42017" name="Group 101"/>
            <p:cNvGrpSpPr>
              <a:grpSpLocks/>
            </p:cNvGrpSpPr>
            <p:nvPr/>
          </p:nvGrpSpPr>
          <p:grpSpPr bwMode="auto">
            <a:xfrm rot="10800000">
              <a:off x="3360" y="288"/>
              <a:ext cx="528" cy="96"/>
              <a:chOff x="3216" y="2736"/>
              <a:chExt cx="336" cy="96"/>
            </a:xfrm>
          </p:grpSpPr>
          <p:sp>
            <p:nvSpPr>
              <p:cNvPr id="42156" name="Line 10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157" name="Line 10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2018" name="Line 104"/>
            <p:cNvSpPr>
              <a:spLocks noChangeShapeType="1"/>
            </p:cNvSpPr>
            <p:nvPr/>
          </p:nvSpPr>
          <p:spPr bwMode="auto">
            <a:xfrm>
              <a:off x="3360" y="336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19" name="Line 105"/>
            <p:cNvSpPr>
              <a:spLocks noChangeShapeType="1"/>
            </p:cNvSpPr>
            <p:nvPr/>
          </p:nvSpPr>
          <p:spPr bwMode="auto">
            <a:xfrm>
              <a:off x="1584" y="2496"/>
              <a:ext cx="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20" name="Line 106"/>
            <p:cNvSpPr>
              <a:spLocks noChangeShapeType="1"/>
            </p:cNvSpPr>
            <p:nvPr/>
          </p:nvSpPr>
          <p:spPr bwMode="auto">
            <a:xfrm>
              <a:off x="2736" y="249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21" name="Line 107"/>
            <p:cNvSpPr>
              <a:spLocks noChangeShapeType="1"/>
            </p:cNvSpPr>
            <p:nvPr/>
          </p:nvSpPr>
          <p:spPr bwMode="auto">
            <a:xfrm>
              <a:off x="2112" y="326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22" name="Line 108"/>
            <p:cNvSpPr>
              <a:spLocks noChangeShapeType="1"/>
            </p:cNvSpPr>
            <p:nvPr/>
          </p:nvSpPr>
          <p:spPr bwMode="auto">
            <a:xfrm flipH="1">
              <a:off x="1584" y="3408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23" name="Line 109"/>
            <p:cNvSpPr>
              <a:spLocks noChangeShapeType="1"/>
            </p:cNvSpPr>
            <p:nvPr/>
          </p:nvSpPr>
          <p:spPr bwMode="auto">
            <a:xfrm>
              <a:off x="2352" y="3408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24" name="Line 110"/>
            <p:cNvSpPr>
              <a:spLocks noChangeShapeType="1"/>
            </p:cNvSpPr>
            <p:nvPr/>
          </p:nvSpPr>
          <p:spPr bwMode="auto">
            <a:xfrm>
              <a:off x="2736" y="2496"/>
              <a:ext cx="1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25" name="Line 111"/>
            <p:cNvSpPr>
              <a:spLocks noChangeShapeType="1"/>
            </p:cNvSpPr>
            <p:nvPr/>
          </p:nvSpPr>
          <p:spPr bwMode="auto">
            <a:xfrm flipH="1">
              <a:off x="2352" y="3408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26" name="Line 112"/>
            <p:cNvSpPr>
              <a:spLocks noChangeShapeType="1"/>
            </p:cNvSpPr>
            <p:nvPr/>
          </p:nvSpPr>
          <p:spPr bwMode="auto">
            <a:xfrm flipH="1">
              <a:off x="3408" y="3408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27" name="Line 113"/>
            <p:cNvSpPr>
              <a:spLocks noChangeShapeType="1"/>
            </p:cNvSpPr>
            <p:nvPr/>
          </p:nvSpPr>
          <p:spPr bwMode="auto">
            <a:xfrm>
              <a:off x="3408" y="326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28" name="Line 114"/>
            <p:cNvSpPr>
              <a:spLocks noChangeShapeType="1"/>
            </p:cNvSpPr>
            <p:nvPr/>
          </p:nvSpPr>
          <p:spPr bwMode="auto">
            <a:xfrm>
              <a:off x="3408" y="24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29" name="Line 115"/>
            <p:cNvSpPr>
              <a:spLocks noChangeShapeType="1"/>
            </p:cNvSpPr>
            <p:nvPr/>
          </p:nvSpPr>
          <p:spPr bwMode="auto">
            <a:xfrm flipH="1">
              <a:off x="2736" y="3408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30" name="Line 116"/>
            <p:cNvSpPr>
              <a:spLocks noChangeShapeType="1"/>
            </p:cNvSpPr>
            <p:nvPr/>
          </p:nvSpPr>
          <p:spPr bwMode="auto">
            <a:xfrm>
              <a:off x="3120" y="3408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31" name="Text Box 117"/>
            <p:cNvSpPr txBox="1">
              <a:spLocks noChangeArrowheads="1"/>
            </p:cNvSpPr>
            <p:nvPr/>
          </p:nvSpPr>
          <p:spPr bwMode="auto">
            <a:xfrm>
              <a:off x="1535" y="2976"/>
              <a:ext cx="722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Kitchen/Dining</a:t>
              </a:r>
            </a:p>
          </p:txBody>
        </p:sp>
        <p:grpSp>
          <p:nvGrpSpPr>
            <p:cNvPr id="42032" name="Group 118"/>
            <p:cNvGrpSpPr>
              <a:grpSpLocks/>
            </p:cNvGrpSpPr>
            <p:nvPr/>
          </p:nvGrpSpPr>
          <p:grpSpPr bwMode="auto">
            <a:xfrm>
              <a:off x="2525" y="3168"/>
              <a:ext cx="245" cy="240"/>
              <a:chOff x="2525" y="3168"/>
              <a:chExt cx="245" cy="240"/>
            </a:xfrm>
          </p:grpSpPr>
          <p:grpSp>
            <p:nvGrpSpPr>
              <p:cNvPr id="42149" name="Group 119"/>
              <p:cNvGrpSpPr>
                <a:grpSpLocks/>
              </p:cNvGrpSpPr>
              <p:nvPr/>
            </p:nvGrpSpPr>
            <p:grpSpPr bwMode="auto">
              <a:xfrm rot="5400000">
                <a:off x="2520" y="3191"/>
                <a:ext cx="240" cy="193"/>
                <a:chOff x="2496" y="3167"/>
                <a:chExt cx="240" cy="193"/>
              </a:xfrm>
            </p:grpSpPr>
            <p:sp>
              <p:nvSpPr>
                <p:cNvPr id="42151" name="Line 120"/>
                <p:cNvSpPr>
                  <a:spLocks noChangeShapeType="1"/>
                </p:cNvSpPr>
                <p:nvPr/>
              </p:nvSpPr>
              <p:spPr bwMode="auto">
                <a:xfrm>
                  <a:off x="2736" y="3167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152" name="Rectangle 121"/>
                <p:cNvSpPr>
                  <a:spLocks noChangeArrowheads="1"/>
                </p:cNvSpPr>
                <p:nvPr/>
              </p:nvSpPr>
              <p:spPr bwMode="auto">
                <a:xfrm rot="-5400000">
                  <a:off x="2520" y="3143"/>
                  <a:ext cx="191" cy="24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grpSp>
              <p:nvGrpSpPr>
                <p:cNvPr id="42153" name="Group 122"/>
                <p:cNvGrpSpPr>
                  <a:grpSpLocks/>
                </p:cNvGrpSpPr>
                <p:nvPr/>
              </p:nvGrpSpPr>
              <p:grpSpPr bwMode="auto">
                <a:xfrm rot="16200000" flipH="1">
                  <a:off x="2657" y="3281"/>
                  <a:ext cx="62" cy="96"/>
                  <a:chOff x="1827" y="2496"/>
                  <a:chExt cx="93" cy="96"/>
                </a:xfrm>
              </p:grpSpPr>
              <p:sp>
                <p:nvSpPr>
                  <p:cNvPr id="42154" name="door"/>
                  <p:cNvSpPr>
                    <a:spLocks noEditPoints="1" noChangeArrowheads="1"/>
                  </p:cNvSpPr>
                  <p:nvPr/>
                </p:nvSpPr>
                <p:spPr bwMode="auto">
                  <a:xfrm rot="5400000" flipV="1">
                    <a:off x="1827" y="2496"/>
                    <a:ext cx="93" cy="9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2555 w 21600"/>
                      <a:gd name="T10" fmla="*/ 11148 h 21600"/>
                      <a:gd name="T11" fmla="*/ 13471 w 21600"/>
                      <a:gd name="T12" fmla="*/ 20206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>
                        <a:moveTo>
                          <a:pt x="21600" y="21600"/>
                        </a:moveTo>
                        <a:lnTo>
                          <a:pt x="6007" y="127"/>
                        </a:lnTo>
                        <a:lnTo>
                          <a:pt x="4665" y="2541"/>
                        </a:lnTo>
                        <a:lnTo>
                          <a:pt x="3579" y="5209"/>
                        </a:lnTo>
                        <a:lnTo>
                          <a:pt x="2492" y="8259"/>
                        </a:lnTo>
                        <a:lnTo>
                          <a:pt x="1598" y="11308"/>
                        </a:lnTo>
                        <a:lnTo>
                          <a:pt x="959" y="14739"/>
                        </a:lnTo>
                        <a:lnTo>
                          <a:pt x="383" y="18169"/>
                        </a:lnTo>
                        <a:lnTo>
                          <a:pt x="0" y="21600"/>
                        </a:lnTo>
                      </a:path>
                    </a:pathLst>
                  </a:cu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42155" name="Line 124"/>
                  <p:cNvSpPr>
                    <a:spLocks noChangeShapeType="1"/>
                  </p:cNvSpPr>
                  <p:nvPr/>
                </p:nvSpPr>
                <p:spPr bwMode="auto">
                  <a:xfrm>
                    <a:off x="1920" y="2496"/>
                    <a:ext cx="0" cy="96"/>
                  </a:xfrm>
                  <a:prstGeom prst="line">
                    <a:avLst/>
                  </a:prstGeom>
                  <a:noFill/>
                  <a:ln w="158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</p:grpSp>
          <p:sp>
            <p:nvSpPr>
              <p:cNvPr id="42150" name="Text Box 125"/>
              <p:cNvSpPr txBox="1">
                <a:spLocks noChangeArrowheads="1"/>
              </p:cNvSpPr>
              <p:nvPr/>
            </p:nvSpPr>
            <p:spPr bwMode="auto">
              <a:xfrm>
                <a:off x="2525" y="3196"/>
                <a:ext cx="245" cy="1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42033" name="Line 126"/>
            <p:cNvSpPr>
              <a:spLocks noChangeShapeType="1"/>
            </p:cNvSpPr>
            <p:nvPr/>
          </p:nvSpPr>
          <p:spPr bwMode="auto">
            <a:xfrm rot="16200000" flipH="1">
              <a:off x="2808" y="333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34" name="Rectangle 127"/>
            <p:cNvSpPr>
              <a:spLocks noChangeArrowheads="1"/>
            </p:cNvSpPr>
            <p:nvPr/>
          </p:nvSpPr>
          <p:spPr bwMode="auto">
            <a:xfrm flipH="1">
              <a:off x="2736" y="3168"/>
              <a:ext cx="191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42035" name="Group 128"/>
            <p:cNvGrpSpPr>
              <a:grpSpLocks/>
            </p:cNvGrpSpPr>
            <p:nvPr/>
          </p:nvGrpSpPr>
          <p:grpSpPr bwMode="auto">
            <a:xfrm>
              <a:off x="2867" y="3312"/>
              <a:ext cx="62" cy="96"/>
              <a:chOff x="1827" y="2496"/>
              <a:chExt cx="93" cy="96"/>
            </a:xfrm>
          </p:grpSpPr>
          <p:sp>
            <p:nvSpPr>
              <p:cNvPr id="4214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148" name="Line 13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2036" name="Text Box 131"/>
            <p:cNvSpPr txBox="1">
              <a:spLocks noChangeArrowheads="1"/>
            </p:cNvSpPr>
            <p:nvPr/>
          </p:nvSpPr>
          <p:spPr bwMode="auto">
            <a:xfrm>
              <a:off x="2688" y="3197"/>
              <a:ext cx="245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LAV</a:t>
              </a:r>
            </a:p>
          </p:txBody>
        </p:sp>
        <p:grpSp>
          <p:nvGrpSpPr>
            <p:cNvPr id="42037" name="Group 132"/>
            <p:cNvGrpSpPr>
              <a:grpSpLocks/>
            </p:cNvGrpSpPr>
            <p:nvPr/>
          </p:nvGrpSpPr>
          <p:grpSpPr bwMode="auto">
            <a:xfrm rot="-5400000">
              <a:off x="2184" y="3384"/>
              <a:ext cx="96" cy="144"/>
              <a:chOff x="1827" y="2496"/>
              <a:chExt cx="93" cy="96"/>
            </a:xfrm>
          </p:grpSpPr>
          <p:sp>
            <p:nvSpPr>
              <p:cNvPr id="4214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146" name="Line 13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2038" name="Line 135"/>
            <p:cNvSpPr>
              <a:spLocks noChangeShapeType="1"/>
            </p:cNvSpPr>
            <p:nvPr/>
          </p:nvSpPr>
          <p:spPr bwMode="auto">
            <a:xfrm>
              <a:off x="2112" y="24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42039" name="Group 136"/>
            <p:cNvGrpSpPr>
              <a:grpSpLocks/>
            </p:cNvGrpSpPr>
            <p:nvPr/>
          </p:nvGrpSpPr>
          <p:grpSpPr bwMode="auto">
            <a:xfrm rot="5400000" flipH="1">
              <a:off x="2424" y="3384"/>
              <a:ext cx="96" cy="144"/>
              <a:chOff x="1827" y="2496"/>
              <a:chExt cx="93" cy="96"/>
            </a:xfrm>
          </p:grpSpPr>
          <p:sp>
            <p:nvSpPr>
              <p:cNvPr id="4214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144" name="Line 13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2040" name="Group 139"/>
            <p:cNvGrpSpPr>
              <a:grpSpLocks/>
            </p:cNvGrpSpPr>
            <p:nvPr/>
          </p:nvGrpSpPr>
          <p:grpSpPr bwMode="auto">
            <a:xfrm rot="-5400000">
              <a:off x="2952" y="3384"/>
              <a:ext cx="96" cy="144"/>
              <a:chOff x="1827" y="2496"/>
              <a:chExt cx="93" cy="96"/>
            </a:xfrm>
          </p:grpSpPr>
          <p:sp>
            <p:nvSpPr>
              <p:cNvPr id="4214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142" name="Line 14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2041" name="Group 142"/>
            <p:cNvGrpSpPr>
              <a:grpSpLocks/>
            </p:cNvGrpSpPr>
            <p:nvPr/>
          </p:nvGrpSpPr>
          <p:grpSpPr bwMode="auto">
            <a:xfrm rot="5400000" flipH="1">
              <a:off x="3192" y="3384"/>
              <a:ext cx="96" cy="144"/>
              <a:chOff x="1827" y="2496"/>
              <a:chExt cx="93" cy="96"/>
            </a:xfrm>
          </p:grpSpPr>
          <p:sp>
            <p:nvSpPr>
              <p:cNvPr id="4213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140" name="Line 14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2042" name="Text Box 145"/>
            <p:cNvSpPr txBox="1">
              <a:spLocks noChangeArrowheads="1"/>
            </p:cNvSpPr>
            <p:nvPr/>
          </p:nvSpPr>
          <p:spPr bwMode="auto">
            <a:xfrm>
              <a:off x="2064" y="2784"/>
              <a:ext cx="720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42043" name="Text Box 146"/>
            <p:cNvSpPr txBox="1">
              <a:spLocks noChangeArrowheads="1"/>
            </p:cNvSpPr>
            <p:nvPr/>
          </p:nvSpPr>
          <p:spPr bwMode="auto">
            <a:xfrm>
              <a:off x="1535" y="3552"/>
              <a:ext cx="722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42044" name="Text Box 147"/>
            <p:cNvSpPr txBox="1">
              <a:spLocks noChangeArrowheads="1"/>
            </p:cNvSpPr>
            <p:nvPr/>
          </p:nvSpPr>
          <p:spPr bwMode="auto">
            <a:xfrm>
              <a:off x="2208" y="3552"/>
              <a:ext cx="720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42045" name="Text Box 148"/>
            <p:cNvSpPr txBox="1">
              <a:spLocks noChangeArrowheads="1"/>
            </p:cNvSpPr>
            <p:nvPr/>
          </p:nvSpPr>
          <p:spPr bwMode="auto">
            <a:xfrm>
              <a:off x="2544" y="3552"/>
              <a:ext cx="720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42046" name="Text Box 149"/>
            <p:cNvSpPr txBox="1">
              <a:spLocks noChangeArrowheads="1"/>
            </p:cNvSpPr>
            <p:nvPr/>
          </p:nvSpPr>
          <p:spPr bwMode="auto">
            <a:xfrm>
              <a:off x="3264" y="3552"/>
              <a:ext cx="721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42047" name="Text Box 150"/>
            <p:cNvSpPr txBox="1">
              <a:spLocks noChangeArrowheads="1"/>
            </p:cNvSpPr>
            <p:nvPr/>
          </p:nvSpPr>
          <p:spPr bwMode="auto">
            <a:xfrm>
              <a:off x="3264" y="2976"/>
              <a:ext cx="721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Kitchen/Dining</a:t>
              </a:r>
            </a:p>
          </p:txBody>
        </p:sp>
        <p:sp>
          <p:nvSpPr>
            <p:cNvPr id="42048" name="Text Box 151"/>
            <p:cNvSpPr txBox="1">
              <a:spLocks noChangeArrowheads="1"/>
            </p:cNvSpPr>
            <p:nvPr/>
          </p:nvSpPr>
          <p:spPr bwMode="auto">
            <a:xfrm>
              <a:off x="2688" y="2784"/>
              <a:ext cx="720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grpSp>
          <p:nvGrpSpPr>
            <p:cNvPr id="42049" name="Group 152"/>
            <p:cNvGrpSpPr>
              <a:grpSpLocks/>
            </p:cNvGrpSpPr>
            <p:nvPr/>
          </p:nvGrpSpPr>
          <p:grpSpPr bwMode="auto">
            <a:xfrm rot="-5400000">
              <a:off x="2568" y="2472"/>
              <a:ext cx="96" cy="144"/>
              <a:chOff x="1827" y="2496"/>
              <a:chExt cx="93" cy="96"/>
            </a:xfrm>
          </p:grpSpPr>
          <p:sp>
            <p:nvSpPr>
              <p:cNvPr id="4213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138" name="Line 15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2050" name="Group 155"/>
            <p:cNvGrpSpPr>
              <a:grpSpLocks/>
            </p:cNvGrpSpPr>
            <p:nvPr/>
          </p:nvGrpSpPr>
          <p:grpSpPr bwMode="auto">
            <a:xfrm rot="5400000" flipH="1">
              <a:off x="2808" y="2472"/>
              <a:ext cx="96" cy="144"/>
              <a:chOff x="1827" y="2496"/>
              <a:chExt cx="93" cy="96"/>
            </a:xfrm>
          </p:grpSpPr>
          <p:sp>
            <p:nvSpPr>
              <p:cNvPr id="4213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136" name="Line 15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2051" name="Line 158"/>
            <p:cNvSpPr>
              <a:spLocks noChangeShapeType="1"/>
            </p:cNvSpPr>
            <p:nvPr/>
          </p:nvSpPr>
          <p:spPr bwMode="auto">
            <a:xfrm>
              <a:off x="1584" y="1728"/>
              <a:ext cx="8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52" name="Line 159"/>
            <p:cNvSpPr>
              <a:spLocks noChangeShapeType="1"/>
            </p:cNvSpPr>
            <p:nvPr/>
          </p:nvSpPr>
          <p:spPr bwMode="auto">
            <a:xfrm>
              <a:off x="3120" y="1728"/>
              <a:ext cx="8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53" name="Line 160"/>
            <p:cNvSpPr>
              <a:spLocks noChangeShapeType="1"/>
            </p:cNvSpPr>
            <p:nvPr/>
          </p:nvSpPr>
          <p:spPr bwMode="auto">
            <a:xfrm>
              <a:off x="3120" y="1728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54" name="Line 161"/>
            <p:cNvSpPr>
              <a:spLocks noChangeShapeType="1"/>
            </p:cNvSpPr>
            <p:nvPr/>
          </p:nvSpPr>
          <p:spPr bwMode="auto">
            <a:xfrm>
              <a:off x="2448" y="1728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55" name="Line 162"/>
            <p:cNvSpPr>
              <a:spLocks noChangeShapeType="1"/>
            </p:cNvSpPr>
            <p:nvPr/>
          </p:nvSpPr>
          <p:spPr bwMode="auto">
            <a:xfrm>
              <a:off x="1968" y="211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56" name="Text Box 163"/>
            <p:cNvSpPr txBox="1">
              <a:spLocks noChangeArrowheads="1"/>
            </p:cNvSpPr>
            <p:nvPr/>
          </p:nvSpPr>
          <p:spPr bwMode="auto">
            <a:xfrm>
              <a:off x="1535" y="2026"/>
              <a:ext cx="481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sp>
          <p:nvSpPr>
            <p:cNvPr id="42057" name="Text Box 164"/>
            <p:cNvSpPr txBox="1">
              <a:spLocks noChangeArrowheads="1"/>
            </p:cNvSpPr>
            <p:nvPr/>
          </p:nvSpPr>
          <p:spPr bwMode="auto">
            <a:xfrm>
              <a:off x="1728" y="1824"/>
              <a:ext cx="720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42058" name="Line 165"/>
            <p:cNvSpPr>
              <a:spLocks noChangeShapeType="1"/>
            </p:cNvSpPr>
            <p:nvPr/>
          </p:nvSpPr>
          <p:spPr bwMode="auto">
            <a:xfrm>
              <a:off x="1968" y="2112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42059" name="Group 166"/>
            <p:cNvGrpSpPr>
              <a:grpSpLocks/>
            </p:cNvGrpSpPr>
            <p:nvPr/>
          </p:nvGrpSpPr>
          <p:grpSpPr bwMode="auto">
            <a:xfrm rot="10800000" flipH="1">
              <a:off x="2352" y="1776"/>
              <a:ext cx="96" cy="144"/>
              <a:chOff x="1827" y="2496"/>
              <a:chExt cx="93" cy="96"/>
            </a:xfrm>
          </p:grpSpPr>
          <p:sp>
            <p:nvSpPr>
              <p:cNvPr id="4213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134" name="Line 16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2060" name="Group 169"/>
            <p:cNvGrpSpPr>
              <a:grpSpLocks/>
            </p:cNvGrpSpPr>
            <p:nvPr/>
          </p:nvGrpSpPr>
          <p:grpSpPr bwMode="auto">
            <a:xfrm rot="5400000" flipV="1">
              <a:off x="2328" y="1992"/>
              <a:ext cx="96" cy="144"/>
              <a:chOff x="1827" y="2496"/>
              <a:chExt cx="93" cy="96"/>
            </a:xfrm>
          </p:grpSpPr>
          <p:sp>
            <p:nvSpPr>
              <p:cNvPr id="4213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132" name="Line 17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2061" name="Group 172"/>
            <p:cNvGrpSpPr>
              <a:grpSpLocks/>
            </p:cNvGrpSpPr>
            <p:nvPr/>
          </p:nvGrpSpPr>
          <p:grpSpPr bwMode="auto">
            <a:xfrm>
              <a:off x="1920" y="2256"/>
              <a:ext cx="245" cy="240"/>
              <a:chOff x="1920" y="2256"/>
              <a:chExt cx="245" cy="240"/>
            </a:xfrm>
          </p:grpSpPr>
          <p:sp>
            <p:nvSpPr>
              <p:cNvPr id="42125" name="Line 173"/>
              <p:cNvSpPr>
                <a:spLocks noChangeShapeType="1"/>
              </p:cNvSpPr>
              <p:nvPr/>
            </p:nvSpPr>
            <p:spPr bwMode="auto">
              <a:xfrm rot="16200000" flipH="1">
                <a:off x="2040" y="2424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126" name="Rectangle 174"/>
              <p:cNvSpPr>
                <a:spLocks noChangeArrowheads="1"/>
              </p:cNvSpPr>
              <p:nvPr/>
            </p:nvSpPr>
            <p:spPr bwMode="auto">
              <a:xfrm flipH="1">
                <a:off x="1968" y="2256"/>
                <a:ext cx="191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42127" name="Group 175"/>
              <p:cNvGrpSpPr>
                <a:grpSpLocks/>
              </p:cNvGrpSpPr>
              <p:nvPr/>
            </p:nvGrpSpPr>
            <p:grpSpPr bwMode="auto">
              <a:xfrm>
                <a:off x="2099" y="2400"/>
                <a:ext cx="62" cy="96"/>
                <a:chOff x="1827" y="2496"/>
                <a:chExt cx="93" cy="96"/>
              </a:xfrm>
            </p:grpSpPr>
            <p:sp>
              <p:nvSpPr>
                <p:cNvPr id="42129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130" name="Line 17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2128" name="Text Box 178"/>
              <p:cNvSpPr txBox="1">
                <a:spLocks noChangeArrowheads="1"/>
              </p:cNvSpPr>
              <p:nvPr/>
            </p:nvSpPr>
            <p:spPr bwMode="auto">
              <a:xfrm>
                <a:off x="1920" y="2284"/>
                <a:ext cx="245" cy="1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grpSp>
          <p:nvGrpSpPr>
            <p:cNvPr id="42062" name="Group 179"/>
            <p:cNvGrpSpPr>
              <a:grpSpLocks/>
            </p:cNvGrpSpPr>
            <p:nvPr/>
          </p:nvGrpSpPr>
          <p:grpSpPr bwMode="auto">
            <a:xfrm rot="10800000">
              <a:off x="3120" y="1776"/>
              <a:ext cx="96" cy="144"/>
              <a:chOff x="1827" y="2496"/>
              <a:chExt cx="93" cy="96"/>
            </a:xfrm>
          </p:grpSpPr>
          <p:sp>
            <p:nvSpPr>
              <p:cNvPr id="4212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124" name="Line 18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2063" name="Line 182"/>
            <p:cNvSpPr>
              <a:spLocks noChangeShapeType="1"/>
            </p:cNvSpPr>
            <p:nvPr/>
          </p:nvSpPr>
          <p:spPr bwMode="auto">
            <a:xfrm>
              <a:off x="3120" y="2112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64" name="Line 183"/>
            <p:cNvSpPr>
              <a:spLocks noChangeShapeType="1"/>
            </p:cNvSpPr>
            <p:nvPr/>
          </p:nvSpPr>
          <p:spPr bwMode="auto">
            <a:xfrm>
              <a:off x="3600" y="211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42065" name="Group 184"/>
            <p:cNvGrpSpPr>
              <a:grpSpLocks/>
            </p:cNvGrpSpPr>
            <p:nvPr/>
          </p:nvGrpSpPr>
          <p:grpSpPr bwMode="auto">
            <a:xfrm>
              <a:off x="3389" y="2256"/>
              <a:ext cx="245" cy="240"/>
              <a:chOff x="2525" y="3168"/>
              <a:chExt cx="245" cy="240"/>
            </a:xfrm>
          </p:grpSpPr>
          <p:grpSp>
            <p:nvGrpSpPr>
              <p:cNvPr id="42116" name="Group 185"/>
              <p:cNvGrpSpPr>
                <a:grpSpLocks/>
              </p:cNvGrpSpPr>
              <p:nvPr/>
            </p:nvGrpSpPr>
            <p:grpSpPr bwMode="auto">
              <a:xfrm rot="5400000">
                <a:off x="2520" y="3191"/>
                <a:ext cx="240" cy="193"/>
                <a:chOff x="2496" y="3167"/>
                <a:chExt cx="240" cy="193"/>
              </a:xfrm>
            </p:grpSpPr>
            <p:sp>
              <p:nvSpPr>
                <p:cNvPr id="42118" name="Line 186"/>
                <p:cNvSpPr>
                  <a:spLocks noChangeShapeType="1"/>
                </p:cNvSpPr>
                <p:nvPr/>
              </p:nvSpPr>
              <p:spPr bwMode="auto">
                <a:xfrm>
                  <a:off x="2736" y="3167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119" name="Rectangle 187"/>
                <p:cNvSpPr>
                  <a:spLocks noChangeArrowheads="1"/>
                </p:cNvSpPr>
                <p:nvPr/>
              </p:nvSpPr>
              <p:spPr bwMode="auto">
                <a:xfrm rot="-5400000">
                  <a:off x="2520" y="3143"/>
                  <a:ext cx="191" cy="24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grpSp>
              <p:nvGrpSpPr>
                <p:cNvPr id="42120" name="Group 188"/>
                <p:cNvGrpSpPr>
                  <a:grpSpLocks/>
                </p:cNvGrpSpPr>
                <p:nvPr/>
              </p:nvGrpSpPr>
              <p:grpSpPr bwMode="auto">
                <a:xfrm rot="16200000" flipH="1">
                  <a:off x="2657" y="3281"/>
                  <a:ext cx="62" cy="96"/>
                  <a:chOff x="1827" y="2496"/>
                  <a:chExt cx="93" cy="96"/>
                </a:xfrm>
              </p:grpSpPr>
              <p:sp>
                <p:nvSpPr>
                  <p:cNvPr id="42121" name="door"/>
                  <p:cNvSpPr>
                    <a:spLocks noEditPoints="1" noChangeArrowheads="1"/>
                  </p:cNvSpPr>
                  <p:nvPr/>
                </p:nvSpPr>
                <p:spPr bwMode="auto">
                  <a:xfrm rot="5400000" flipV="1">
                    <a:off x="1827" y="2496"/>
                    <a:ext cx="93" cy="9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2555 w 21600"/>
                      <a:gd name="T10" fmla="*/ 11148 h 21600"/>
                      <a:gd name="T11" fmla="*/ 13471 w 21600"/>
                      <a:gd name="T12" fmla="*/ 20206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>
                        <a:moveTo>
                          <a:pt x="21600" y="21600"/>
                        </a:moveTo>
                        <a:lnTo>
                          <a:pt x="6007" y="127"/>
                        </a:lnTo>
                        <a:lnTo>
                          <a:pt x="4665" y="2541"/>
                        </a:lnTo>
                        <a:lnTo>
                          <a:pt x="3579" y="5209"/>
                        </a:lnTo>
                        <a:lnTo>
                          <a:pt x="2492" y="8259"/>
                        </a:lnTo>
                        <a:lnTo>
                          <a:pt x="1598" y="11308"/>
                        </a:lnTo>
                        <a:lnTo>
                          <a:pt x="959" y="14739"/>
                        </a:lnTo>
                        <a:lnTo>
                          <a:pt x="383" y="18169"/>
                        </a:lnTo>
                        <a:lnTo>
                          <a:pt x="0" y="21600"/>
                        </a:lnTo>
                      </a:path>
                    </a:pathLst>
                  </a:cu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42122" name="Line 190"/>
                  <p:cNvSpPr>
                    <a:spLocks noChangeShapeType="1"/>
                  </p:cNvSpPr>
                  <p:nvPr/>
                </p:nvSpPr>
                <p:spPr bwMode="auto">
                  <a:xfrm>
                    <a:off x="1920" y="2496"/>
                    <a:ext cx="0" cy="96"/>
                  </a:xfrm>
                  <a:prstGeom prst="line">
                    <a:avLst/>
                  </a:prstGeom>
                  <a:noFill/>
                  <a:ln w="158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</p:grpSp>
          <p:sp>
            <p:nvSpPr>
              <p:cNvPr id="42117" name="Text Box 191"/>
              <p:cNvSpPr txBox="1">
                <a:spLocks noChangeArrowheads="1"/>
              </p:cNvSpPr>
              <p:nvPr/>
            </p:nvSpPr>
            <p:spPr bwMode="auto">
              <a:xfrm>
                <a:off x="2525" y="3196"/>
                <a:ext cx="245" cy="1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grpSp>
          <p:nvGrpSpPr>
            <p:cNvPr id="42066" name="Group 192"/>
            <p:cNvGrpSpPr>
              <a:grpSpLocks/>
            </p:cNvGrpSpPr>
            <p:nvPr/>
          </p:nvGrpSpPr>
          <p:grpSpPr bwMode="auto">
            <a:xfrm rot="-5400000" flipH="1" flipV="1">
              <a:off x="3144" y="1992"/>
              <a:ext cx="96" cy="144"/>
              <a:chOff x="1827" y="2496"/>
              <a:chExt cx="93" cy="96"/>
            </a:xfrm>
          </p:grpSpPr>
          <p:sp>
            <p:nvSpPr>
              <p:cNvPr id="4211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115" name="Line 19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2067" name="Text Box 195"/>
            <p:cNvSpPr txBox="1">
              <a:spLocks noChangeArrowheads="1"/>
            </p:cNvSpPr>
            <p:nvPr/>
          </p:nvSpPr>
          <p:spPr bwMode="auto">
            <a:xfrm>
              <a:off x="1872" y="2112"/>
              <a:ext cx="720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42068" name="Text Box 196"/>
            <p:cNvSpPr txBox="1">
              <a:spLocks noChangeArrowheads="1"/>
            </p:cNvSpPr>
            <p:nvPr/>
          </p:nvSpPr>
          <p:spPr bwMode="auto">
            <a:xfrm>
              <a:off x="2928" y="2112"/>
              <a:ext cx="720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42069" name="Text Box 197"/>
            <p:cNvSpPr txBox="1">
              <a:spLocks noChangeArrowheads="1"/>
            </p:cNvSpPr>
            <p:nvPr/>
          </p:nvSpPr>
          <p:spPr bwMode="auto">
            <a:xfrm>
              <a:off x="3120" y="1824"/>
              <a:ext cx="720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42070" name="Text Box 198"/>
            <p:cNvSpPr txBox="1">
              <a:spLocks noChangeArrowheads="1"/>
            </p:cNvSpPr>
            <p:nvPr/>
          </p:nvSpPr>
          <p:spPr bwMode="auto">
            <a:xfrm>
              <a:off x="3504" y="2026"/>
              <a:ext cx="481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sp>
          <p:nvSpPr>
            <p:cNvPr id="42071" name="Line 199"/>
            <p:cNvSpPr>
              <a:spLocks noChangeShapeType="1"/>
            </p:cNvSpPr>
            <p:nvPr/>
          </p:nvSpPr>
          <p:spPr bwMode="auto">
            <a:xfrm>
              <a:off x="2304" y="33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72" name="Line 200"/>
            <p:cNvSpPr>
              <a:spLocks noChangeShapeType="1"/>
            </p:cNvSpPr>
            <p:nvPr/>
          </p:nvSpPr>
          <p:spPr bwMode="auto">
            <a:xfrm>
              <a:off x="3264" y="33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42073" name="Group 201"/>
            <p:cNvGrpSpPr>
              <a:grpSpLocks/>
            </p:cNvGrpSpPr>
            <p:nvPr/>
          </p:nvGrpSpPr>
          <p:grpSpPr bwMode="auto">
            <a:xfrm rot="10800000" flipH="1" flipV="1">
              <a:off x="2208" y="1536"/>
              <a:ext cx="96" cy="144"/>
              <a:chOff x="1827" y="2496"/>
              <a:chExt cx="93" cy="96"/>
            </a:xfrm>
          </p:grpSpPr>
          <p:sp>
            <p:nvSpPr>
              <p:cNvPr id="4211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113" name="Line 20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2074" name="Group 204"/>
            <p:cNvGrpSpPr>
              <a:grpSpLocks/>
            </p:cNvGrpSpPr>
            <p:nvPr/>
          </p:nvGrpSpPr>
          <p:grpSpPr bwMode="auto">
            <a:xfrm rot="10800000" flipV="1">
              <a:off x="3264" y="1536"/>
              <a:ext cx="96" cy="144"/>
              <a:chOff x="1827" y="2496"/>
              <a:chExt cx="93" cy="96"/>
            </a:xfrm>
          </p:grpSpPr>
          <p:sp>
            <p:nvSpPr>
              <p:cNvPr id="4211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111" name="Line 20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2075" name="Line 207"/>
            <p:cNvSpPr>
              <a:spLocks noChangeShapeType="1"/>
            </p:cNvSpPr>
            <p:nvPr/>
          </p:nvSpPr>
          <p:spPr bwMode="auto">
            <a:xfrm>
              <a:off x="1584" y="816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76" name="Line 208"/>
            <p:cNvSpPr>
              <a:spLocks noChangeShapeType="1"/>
            </p:cNvSpPr>
            <p:nvPr/>
          </p:nvSpPr>
          <p:spPr bwMode="auto">
            <a:xfrm>
              <a:off x="3264" y="816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42077" name="Group 209"/>
            <p:cNvGrpSpPr>
              <a:grpSpLocks/>
            </p:cNvGrpSpPr>
            <p:nvPr/>
          </p:nvGrpSpPr>
          <p:grpSpPr bwMode="auto">
            <a:xfrm rot="5400000" flipV="1">
              <a:off x="2184" y="696"/>
              <a:ext cx="96" cy="144"/>
              <a:chOff x="1827" y="2496"/>
              <a:chExt cx="93" cy="96"/>
            </a:xfrm>
          </p:grpSpPr>
          <p:sp>
            <p:nvSpPr>
              <p:cNvPr id="4210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109" name="Line 21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2078" name="Group 212"/>
            <p:cNvGrpSpPr>
              <a:grpSpLocks/>
            </p:cNvGrpSpPr>
            <p:nvPr/>
          </p:nvGrpSpPr>
          <p:grpSpPr bwMode="auto">
            <a:xfrm rot="-5400000" flipH="1" flipV="1">
              <a:off x="3288" y="696"/>
              <a:ext cx="96" cy="144"/>
              <a:chOff x="1827" y="2496"/>
              <a:chExt cx="93" cy="96"/>
            </a:xfrm>
          </p:grpSpPr>
          <p:sp>
            <p:nvSpPr>
              <p:cNvPr id="4210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107" name="Line 21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42079" name="Line 215"/>
            <p:cNvSpPr>
              <a:spLocks noChangeShapeType="1"/>
            </p:cNvSpPr>
            <p:nvPr/>
          </p:nvSpPr>
          <p:spPr bwMode="auto">
            <a:xfrm>
              <a:off x="1968" y="816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80" name="Line 216"/>
            <p:cNvSpPr>
              <a:spLocks noChangeShapeType="1"/>
            </p:cNvSpPr>
            <p:nvPr/>
          </p:nvSpPr>
          <p:spPr bwMode="auto">
            <a:xfrm>
              <a:off x="1968" y="1488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42081" name="Group 217"/>
            <p:cNvGrpSpPr>
              <a:grpSpLocks/>
            </p:cNvGrpSpPr>
            <p:nvPr/>
          </p:nvGrpSpPr>
          <p:grpSpPr bwMode="auto">
            <a:xfrm>
              <a:off x="3840" y="528"/>
              <a:ext cx="245" cy="240"/>
              <a:chOff x="2208" y="336"/>
              <a:chExt cx="245" cy="240"/>
            </a:xfrm>
          </p:grpSpPr>
          <p:sp>
            <p:nvSpPr>
              <p:cNvPr id="42100" name="Line 218"/>
              <p:cNvSpPr>
                <a:spLocks noChangeShapeType="1"/>
              </p:cNvSpPr>
              <p:nvPr/>
            </p:nvSpPr>
            <p:spPr bwMode="auto">
              <a:xfrm rot="16200000" flipH="1">
                <a:off x="2328" y="504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101" name="Rectangle 219"/>
              <p:cNvSpPr>
                <a:spLocks noChangeArrowheads="1"/>
              </p:cNvSpPr>
              <p:nvPr/>
            </p:nvSpPr>
            <p:spPr bwMode="auto">
              <a:xfrm flipH="1">
                <a:off x="2256" y="336"/>
                <a:ext cx="191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42102" name="Group 220"/>
              <p:cNvGrpSpPr>
                <a:grpSpLocks/>
              </p:cNvGrpSpPr>
              <p:nvPr/>
            </p:nvGrpSpPr>
            <p:grpSpPr bwMode="auto">
              <a:xfrm flipH="1">
                <a:off x="2256" y="480"/>
                <a:ext cx="62" cy="96"/>
                <a:chOff x="1827" y="2496"/>
                <a:chExt cx="93" cy="96"/>
              </a:xfrm>
            </p:grpSpPr>
            <p:sp>
              <p:nvSpPr>
                <p:cNvPr id="42104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105" name="Line 222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2103" name="Text Box 223"/>
              <p:cNvSpPr txBox="1">
                <a:spLocks noChangeArrowheads="1"/>
              </p:cNvSpPr>
              <p:nvPr/>
            </p:nvSpPr>
            <p:spPr bwMode="auto">
              <a:xfrm>
                <a:off x="2208" y="336"/>
                <a:ext cx="245" cy="1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42082" name="Text Box 224"/>
            <p:cNvSpPr txBox="1">
              <a:spLocks noChangeArrowheads="1"/>
            </p:cNvSpPr>
            <p:nvPr/>
          </p:nvSpPr>
          <p:spPr bwMode="auto">
            <a:xfrm>
              <a:off x="1632" y="1104"/>
              <a:ext cx="719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42083" name="Text Box 225"/>
            <p:cNvSpPr txBox="1">
              <a:spLocks noChangeArrowheads="1"/>
            </p:cNvSpPr>
            <p:nvPr/>
          </p:nvSpPr>
          <p:spPr bwMode="auto">
            <a:xfrm>
              <a:off x="1535" y="1248"/>
              <a:ext cx="481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sp>
          <p:nvSpPr>
            <p:cNvPr id="42084" name="Text Box 226"/>
            <p:cNvSpPr txBox="1">
              <a:spLocks noChangeArrowheads="1"/>
            </p:cNvSpPr>
            <p:nvPr/>
          </p:nvSpPr>
          <p:spPr bwMode="auto">
            <a:xfrm>
              <a:off x="1488" y="480"/>
              <a:ext cx="720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42085" name="Text Box 227"/>
            <p:cNvSpPr txBox="1">
              <a:spLocks noChangeArrowheads="1"/>
            </p:cNvSpPr>
            <p:nvPr/>
          </p:nvSpPr>
          <p:spPr bwMode="auto">
            <a:xfrm>
              <a:off x="3312" y="480"/>
              <a:ext cx="720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42086" name="Text Box 228"/>
            <p:cNvSpPr txBox="1">
              <a:spLocks noChangeArrowheads="1"/>
            </p:cNvSpPr>
            <p:nvPr/>
          </p:nvSpPr>
          <p:spPr bwMode="auto">
            <a:xfrm>
              <a:off x="3169" y="1104"/>
              <a:ext cx="719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42087" name="Line 229"/>
            <p:cNvSpPr>
              <a:spLocks noChangeShapeType="1"/>
            </p:cNvSpPr>
            <p:nvPr/>
          </p:nvSpPr>
          <p:spPr bwMode="auto">
            <a:xfrm>
              <a:off x="3552" y="816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88" name="Line 230"/>
            <p:cNvSpPr>
              <a:spLocks noChangeShapeType="1"/>
            </p:cNvSpPr>
            <p:nvPr/>
          </p:nvSpPr>
          <p:spPr bwMode="auto">
            <a:xfrm>
              <a:off x="3552" y="1488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89" name="Text Box 231"/>
            <p:cNvSpPr txBox="1">
              <a:spLocks noChangeArrowheads="1"/>
            </p:cNvSpPr>
            <p:nvPr/>
          </p:nvSpPr>
          <p:spPr bwMode="auto">
            <a:xfrm>
              <a:off x="3504" y="1296"/>
              <a:ext cx="481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grpSp>
          <p:nvGrpSpPr>
            <p:cNvPr id="42090" name="Group 232"/>
            <p:cNvGrpSpPr>
              <a:grpSpLocks/>
            </p:cNvGrpSpPr>
            <p:nvPr/>
          </p:nvGrpSpPr>
          <p:grpSpPr bwMode="auto">
            <a:xfrm flipH="1">
              <a:off x="1435" y="528"/>
              <a:ext cx="245" cy="240"/>
              <a:chOff x="2208" y="336"/>
              <a:chExt cx="245" cy="240"/>
            </a:xfrm>
          </p:grpSpPr>
          <p:sp>
            <p:nvSpPr>
              <p:cNvPr id="42094" name="Line 233"/>
              <p:cNvSpPr>
                <a:spLocks noChangeShapeType="1"/>
              </p:cNvSpPr>
              <p:nvPr/>
            </p:nvSpPr>
            <p:spPr bwMode="auto">
              <a:xfrm rot="16200000" flipH="1">
                <a:off x="2328" y="504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095" name="Rectangle 234"/>
              <p:cNvSpPr>
                <a:spLocks noChangeArrowheads="1"/>
              </p:cNvSpPr>
              <p:nvPr/>
            </p:nvSpPr>
            <p:spPr bwMode="auto">
              <a:xfrm flipH="1">
                <a:off x="2256" y="336"/>
                <a:ext cx="191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42096" name="Group 235"/>
              <p:cNvGrpSpPr>
                <a:grpSpLocks/>
              </p:cNvGrpSpPr>
              <p:nvPr/>
            </p:nvGrpSpPr>
            <p:grpSpPr bwMode="auto">
              <a:xfrm flipH="1">
                <a:off x="2256" y="480"/>
                <a:ext cx="62" cy="96"/>
                <a:chOff x="1827" y="2496"/>
                <a:chExt cx="93" cy="96"/>
              </a:xfrm>
            </p:grpSpPr>
            <p:sp>
              <p:nvSpPr>
                <p:cNvPr id="42098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2099" name="Line 23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42097" name="Text Box 238"/>
              <p:cNvSpPr txBox="1">
                <a:spLocks noChangeArrowheads="1"/>
              </p:cNvSpPr>
              <p:nvPr/>
            </p:nvSpPr>
            <p:spPr bwMode="auto">
              <a:xfrm>
                <a:off x="2208" y="336"/>
                <a:ext cx="245" cy="1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42091" name="Line 239"/>
            <p:cNvSpPr>
              <a:spLocks noChangeShapeType="1"/>
            </p:cNvSpPr>
            <p:nvPr/>
          </p:nvSpPr>
          <p:spPr bwMode="auto">
            <a:xfrm>
              <a:off x="2304" y="336"/>
              <a:ext cx="96" cy="0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092" name="Text Box 240"/>
            <p:cNvSpPr txBox="1">
              <a:spLocks noChangeArrowheads="1"/>
            </p:cNvSpPr>
            <p:nvPr/>
          </p:nvSpPr>
          <p:spPr bwMode="auto">
            <a:xfrm>
              <a:off x="2016" y="96"/>
              <a:ext cx="720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Standpipe Hookup</a:t>
              </a:r>
            </a:p>
          </p:txBody>
        </p:sp>
        <p:sp>
          <p:nvSpPr>
            <p:cNvPr id="42093" name="Oval 242"/>
            <p:cNvSpPr>
              <a:spLocks noChangeArrowheads="1"/>
            </p:cNvSpPr>
            <p:nvPr/>
          </p:nvSpPr>
          <p:spPr bwMode="auto">
            <a:xfrm>
              <a:off x="2256" y="3744"/>
              <a:ext cx="96" cy="14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aphicFrame>
        <p:nvGraphicFramePr>
          <p:cNvPr id="41986" name="Object 0" descr="This is a picture of the burn time clock showing 18 minut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67491"/>
              </p:ext>
            </p:extLst>
          </p:nvPr>
        </p:nvGraphicFramePr>
        <p:xfrm>
          <a:off x="1362075" y="5721350"/>
          <a:ext cx="5808663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4" name="Chart" r:id="rId3" imgW="5829300" imgH="1047902" progId="MSGraph.Chart.8">
                  <p:embed/>
                </p:oleObj>
              </mc:Choice>
              <mc:Fallback>
                <p:oleObj name="Chart" r:id="rId3" imgW="5829300" imgH="1047902" progId="MSGraph.Char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2075" y="5721350"/>
                        <a:ext cx="5808663" cy="1060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1" name="Text Box 244"/>
          <p:cNvSpPr txBox="1">
            <a:spLocks noChangeArrowheads="1"/>
          </p:cNvSpPr>
          <p:nvPr/>
        </p:nvSpPr>
        <p:spPr bwMode="auto">
          <a:xfrm>
            <a:off x="6062663" y="5486400"/>
            <a:ext cx="1089025" cy="342900"/>
          </a:xfrm>
          <a:prstGeom prst="rect">
            <a:avLst/>
          </a:prstGeom>
          <a:solidFill>
            <a:srgbClr val="EFF509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/>
              <a:t>Message #8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803DB5FA-3279-4A14-B913-D30E740FFAFB}" type="slidenum">
              <a:rPr lang="en-US"/>
              <a:pPr>
                <a:defRPr/>
              </a:pPr>
              <a:t>207</a:t>
            </a:fld>
            <a:endParaRPr lang="en-US" dirty="0"/>
          </a:p>
        </p:txBody>
      </p:sp>
      <p:sp>
        <p:nvSpPr>
          <p:cNvPr id="73731" name="Rectangle 72"/>
          <p:cNvSpPr>
            <a:spLocks noChangeArrowheads="1"/>
          </p:cNvSpPr>
          <p:nvPr/>
        </p:nvSpPr>
        <p:spPr bwMode="auto">
          <a:xfrm>
            <a:off x="1600200" y="0"/>
            <a:ext cx="5791200" cy="6553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3732" name="Line 2"/>
          <p:cNvSpPr>
            <a:spLocks noChangeShapeType="1"/>
          </p:cNvSpPr>
          <p:nvPr/>
        </p:nvSpPr>
        <p:spPr bwMode="auto">
          <a:xfrm>
            <a:off x="2057400" y="61722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3733" name="Line 3"/>
          <p:cNvSpPr>
            <a:spLocks noChangeShapeType="1"/>
          </p:cNvSpPr>
          <p:nvPr/>
        </p:nvSpPr>
        <p:spPr bwMode="auto">
          <a:xfrm>
            <a:off x="2057400" y="5334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3734" name="Line 4"/>
          <p:cNvSpPr>
            <a:spLocks noChangeShapeType="1"/>
          </p:cNvSpPr>
          <p:nvPr/>
        </p:nvSpPr>
        <p:spPr bwMode="auto">
          <a:xfrm flipV="1">
            <a:off x="6248400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3735" name="Line 5"/>
          <p:cNvSpPr>
            <a:spLocks noChangeShapeType="1"/>
          </p:cNvSpPr>
          <p:nvPr/>
        </p:nvSpPr>
        <p:spPr bwMode="auto">
          <a:xfrm>
            <a:off x="20574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3736" name="Line 6"/>
          <p:cNvSpPr>
            <a:spLocks noChangeShapeType="1"/>
          </p:cNvSpPr>
          <p:nvPr/>
        </p:nvSpPr>
        <p:spPr bwMode="auto">
          <a:xfrm>
            <a:off x="20574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3737" name="Line 7"/>
          <p:cNvSpPr>
            <a:spLocks noChangeShapeType="1"/>
          </p:cNvSpPr>
          <p:nvPr/>
        </p:nvSpPr>
        <p:spPr bwMode="auto">
          <a:xfrm>
            <a:off x="60198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3738" name="Line 8"/>
          <p:cNvSpPr>
            <a:spLocks noChangeShapeType="1"/>
          </p:cNvSpPr>
          <p:nvPr/>
        </p:nvSpPr>
        <p:spPr bwMode="auto">
          <a:xfrm>
            <a:off x="60198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3739" name="Line 9"/>
          <p:cNvSpPr>
            <a:spLocks noChangeShapeType="1"/>
          </p:cNvSpPr>
          <p:nvPr/>
        </p:nvSpPr>
        <p:spPr bwMode="auto">
          <a:xfrm>
            <a:off x="2286000" y="1219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3740" name="Line 10"/>
          <p:cNvSpPr>
            <a:spLocks noChangeShapeType="1"/>
          </p:cNvSpPr>
          <p:nvPr/>
        </p:nvSpPr>
        <p:spPr bwMode="auto">
          <a:xfrm>
            <a:off x="6019800" y="1219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3741" name="Line 11"/>
          <p:cNvSpPr>
            <a:spLocks noChangeShapeType="1"/>
          </p:cNvSpPr>
          <p:nvPr/>
        </p:nvSpPr>
        <p:spPr bwMode="auto">
          <a:xfrm flipV="1">
            <a:off x="6248400" y="533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3742" name="Line 12"/>
          <p:cNvSpPr>
            <a:spLocks noChangeShapeType="1"/>
          </p:cNvSpPr>
          <p:nvPr/>
        </p:nvSpPr>
        <p:spPr bwMode="auto">
          <a:xfrm flipV="1">
            <a:off x="2057400" y="533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3743" name="Line 13"/>
          <p:cNvSpPr>
            <a:spLocks noChangeShapeType="1"/>
          </p:cNvSpPr>
          <p:nvPr/>
        </p:nvSpPr>
        <p:spPr bwMode="auto">
          <a:xfrm flipV="1">
            <a:off x="2057400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3744" name="Group 14"/>
          <p:cNvGrpSpPr>
            <a:grpSpLocks/>
          </p:cNvGrpSpPr>
          <p:nvPr/>
        </p:nvGrpSpPr>
        <p:grpSpPr bwMode="auto">
          <a:xfrm>
            <a:off x="3657600" y="533400"/>
            <a:ext cx="1066800" cy="838200"/>
            <a:chOff x="2448" y="336"/>
            <a:chExt cx="672" cy="528"/>
          </a:xfrm>
        </p:grpSpPr>
        <p:sp>
          <p:nvSpPr>
            <p:cNvPr id="73758" name="Line 15"/>
            <p:cNvSpPr>
              <a:spLocks noChangeShapeType="1"/>
            </p:cNvSpPr>
            <p:nvPr/>
          </p:nvSpPr>
          <p:spPr bwMode="auto">
            <a:xfrm rot="10800000" flipH="1" flipV="1">
              <a:off x="2448" y="81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759" name="Line 16"/>
            <p:cNvSpPr>
              <a:spLocks noChangeShapeType="1"/>
            </p:cNvSpPr>
            <p:nvPr/>
          </p:nvSpPr>
          <p:spPr bwMode="auto">
            <a:xfrm rot="10800000">
              <a:off x="2784" y="48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760" name="Line 17"/>
            <p:cNvSpPr>
              <a:spLocks noChangeShapeType="1"/>
            </p:cNvSpPr>
            <p:nvPr/>
          </p:nvSpPr>
          <p:spPr bwMode="auto">
            <a:xfrm rot="10800000" flipH="1" flipV="1">
              <a:off x="2448" y="48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761" name="Line 18"/>
            <p:cNvSpPr>
              <a:spLocks noChangeShapeType="1"/>
            </p:cNvSpPr>
            <p:nvPr/>
          </p:nvSpPr>
          <p:spPr bwMode="auto">
            <a:xfrm rot="10800000" flipV="1">
              <a:off x="2448" y="480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762" name="Text Box 19"/>
            <p:cNvSpPr txBox="1">
              <a:spLocks noChangeArrowheads="1"/>
            </p:cNvSpPr>
            <p:nvPr/>
          </p:nvSpPr>
          <p:spPr bwMode="auto">
            <a:xfrm>
              <a:off x="2477" y="57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ELV</a:t>
              </a:r>
            </a:p>
          </p:txBody>
        </p:sp>
        <p:sp>
          <p:nvSpPr>
            <p:cNvPr id="73763" name="Line 20"/>
            <p:cNvSpPr>
              <a:spLocks noChangeShapeType="1"/>
            </p:cNvSpPr>
            <p:nvPr/>
          </p:nvSpPr>
          <p:spPr bwMode="auto">
            <a:xfrm rot="10800000" flipV="1">
              <a:off x="2784" y="815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764" name="Line 21"/>
            <p:cNvSpPr>
              <a:spLocks noChangeShapeType="1"/>
            </p:cNvSpPr>
            <p:nvPr/>
          </p:nvSpPr>
          <p:spPr bwMode="auto">
            <a:xfrm rot="10800000" flipH="1">
              <a:off x="2784" y="479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765" name="Line 22"/>
            <p:cNvSpPr>
              <a:spLocks noChangeShapeType="1"/>
            </p:cNvSpPr>
            <p:nvPr/>
          </p:nvSpPr>
          <p:spPr bwMode="auto">
            <a:xfrm rot="10800000" flipV="1">
              <a:off x="2784" y="479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766" name="Line 23"/>
            <p:cNvSpPr>
              <a:spLocks noChangeShapeType="1"/>
            </p:cNvSpPr>
            <p:nvPr/>
          </p:nvSpPr>
          <p:spPr bwMode="auto">
            <a:xfrm rot="10800000" flipH="1" flipV="1">
              <a:off x="3120" y="479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767" name="Line 24"/>
            <p:cNvSpPr>
              <a:spLocks noChangeShapeType="1"/>
            </p:cNvSpPr>
            <p:nvPr/>
          </p:nvSpPr>
          <p:spPr bwMode="auto">
            <a:xfrm rot="10800000" flipH="1" flipV="1">
              <a:off x="3120" y="480"/>
              <a:ext cx="0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3768" name="Group 25"/>
            <p:cNvGrpSpPr>
              <a:grpSpLocks/>
            </p:cNvGrpSpPr>
            <p:nvPr/>
          </p:nvGrpSpPr>
          <p:grpSpPr bwMode="auto">
            <a:xfrm rot="-5400000">
              <a:off x="2904" y="696"/>
              <a:ext cx="96" cy="240"/>
              <a:chOff x="3072" y="912"/>
              <a:chExt cx="96" cy="240"/>
            </a:xfrm>
          </p:grpSpPr>
          <p:sp>
            <p:nvSpPr>
              <p:cNvPr id="73797" name="Line 26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1008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98" name="Line 27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91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99" name="Line 28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00" name="Line 29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01" name="Line 30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15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3769" name="Text Box 31"/>
            <p:cNvSpPr txBox="1">
              <a:spLocks noChangeArrowheads="1"/>
            </p:cNvSpPr>
            <p:nvPr/>
          </p:nvSpPr>
          <p:spPr bwMode="auto">
            <a:xfrm flipH="1">
              <a:off x="2803" y="57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ELV</a:t>
              </a:r>
            </a:p>
          </p:txBody>
        </p:sp>
        <p:grpSp>
          <p:nvGrpSpPr>
            <p:cNvPr id="73770" name="Group 32"/>
            <p:cNvGrpSpPr>
              <a:grpSpLocks/>
            </p:cNvGrpSpPr>
            <p:nvPr/>
          </p:nvGrpSpPr>
          <p:grpSpPr bwMode="auto">
            <a:xfrm flipV="1">
              <a:off x="2448" y="336"/>
              <a:ext cx="672" cy="144"/>
              <a:chOff x="2448" y="1680"/>
              <a:chExt cx="672" cy="144"/>
            </a:xfrm>
          </p:grpSpPr>
          <p:sp>
            <p:nvSpPr>
              <p:cNvPr id="73778" name="Line 33"/>
              <p:cNvSpPr>
                <a:spLocks noChangeShapeType="1"/>
              </p:cNvSpPr>
              <p:nvPr/>
            </p:nvSpPr>
            <p:spPr bwMode="auto">
              <a:xfrm rot="16200000" flipV="1">
                <a:off x="252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79" name="Line 34"/>
              <p:cNvSpPr>
                <a:spLocks noChangeShapeType="1"/>
              </p:cNvSpPr>
              <p:nvPr/>
            </p:nvSpPr>
            <p:spPr bwMode="auto">
              <a:xfrm rot="16200000" flipV="1">
                <a:off x="256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80" name="Line 35"/>
              <p:cNvSpPr>
                <a:spLocks noChangeShapeType="1"/>
              </p:cNvSpPr>
              <p:nvPr/>
            </p:nvSpPr>
            <p:spPr bwMode="auto">
              <a:xfrm rot="16200000" flipV="1">
                <a:off x="261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81" name="Line 36"/>
              <p:cNvSpPr>
                <a:spLocks noChangeShapeType="1"/>
              </p:cNvSpPr>
              <p:nvPr/>
            </p:nvSpPr>
            <p:spPr bwMode="auto">
              <a:xfrm rot="16200000" flipV="1">
                <a:off x="266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82" name="Line 37"/>
              <p:cNvSpPr>
                <a:spLocks noChangeShapeType="1"/>
              </p:cNvSpPr>
              <p:nvPr/>
            </p:nvSpPr>
            <p:spPr bwMode="auto">
              <a:xfrm rot="-5400000">
                <a:off x="2616" y="151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83" name="Line 38"/>
              <p:cNvSpPr>
                <a:spLocks noChangeShapeType="1"/>
              </p:cNvSpPr>
              <p:nvPr/>
            </p:nvSpPr>
            <p:spPr bwMode="auto">
              <a:xfrm rot="5400000" flipH="1" flipV="1">
                <a:off x="290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84" name="Line 39"/>
              <p:cNvSpPr>
                <a:spLocks noChangeShapeType="1"/>
              </p:cNvSpPr>
              <p:nvPr/>
            </p:nvSpPr>
            <p:spPr bwMode="auto">
              <a:xfrm rot="5400000" flipH="1" flipV="1">
                <a:off x="285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85" name="Line 40"/>
              <p:cNvSpPr>
                <a:spLocks noChangeShapeType="1"/>
              </p:cNvSpPr>
              <p:nvPr/>
            </p:nvSpPr>
            <p:spPr bwMode="auto">
              <a:xfrm rot="5400000" flipH="1" flipV="1">
                <a:off x="280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86" name="Line 41"/>
              <p:cNvSpPr>
                <a:spLocks noChangeShapeType="1"/>
              </p:cNvSpPr>
              <p:nvPr/>
            </p:nvSpPr>
            <p:spPr bwMode="auto">
              <a:xfrm rot="5400000" flipH="1" flipV="1">
                <a:off x="276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87" name="Line 42"/>
              <p:cNvSpPr>
                <a:spLocks noChangeShapeType="1"/>
              </p:cNvSpPr>
              <p:nvPr/>
            </p:nvSpPr>
            <p:spPr bwMode="auto">
              <a:xfrm rot="5400000" flipH="1">
                <a:off x="2952" y="151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88" name="Line 43"/>
              <p:cNvSpPr>
                <a:spLocks noChangeShapeType="1"/>
              </p:cNvSpPr>
              <p:nvPr/>
            </p:nvSpPr>
            <p:spPr bwMode="auto">
              <a:xfrm rot="5400000" flipH="1" flipV="1">
                <a:off x="271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89" name="Line 44"/>
              <p:cNvSpPr>
                <a:spLocks noChangeShapeType="1"/>
              </p:cNvSpPr>
              <p:nvPr/>
            </p:nvSpPr>
            <p:spPr bwMode="auto">
              <a:xfrm rot="16200000" flipV="1">
                <a:off x="247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90" name="Line 45"/>
              <p:cNvSpPr>
                <a:spLocks noChangeShapeType="1"/>
              </p:cNvSpPr>
              <p:nvPr/>
            </p:nvSpPr>
            <p:spPr bwMode="auto">
              <a:xfrm rot="16200000" flipV="1">
                <a:off x="242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91" name="Line 46"/>
              <p:cNvSpPr>
                <a:spLocks noChangeShapeType="1"/>
              </p:cNvSpPr>
              <p:nvPr/>
            </p:nvSpPr>
            <p:spPr bwMode="auto">
              <a:xfrm rot="16200000" flipV="1">
                <a:off x="237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92" name="Line 47"/>
              <p:cNvSpPr>
                <a:spLocks noChangeShapeType="1"/>
              </p:cNvSpPr>
              <p:nvPr/>
            </p:nvSpPr>
            <p:spPr bwMode="auto">
              <a:xfrm rot="5400000" flipH="1" flipV="1">
                <a:off x="304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93" name="Line 48"/>
              <p:cNvSpPr>
                <a:spLocks noChangeShapeType="1"/>
              </p:cNvSpPr>
              <p:nvPr/>
            </p:nvSpPr>
            <p:spPr bwMode="auto">
              <a:xfrm rot="5400000" flipH="1" flipV="1">
                <a:off x="300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94" name="Line 49"/>
              <p:cNvSpPr>
                <a:spLocks noChangeShapeType="1"/>
              </p:cNvSpPr>
              <p:nvPr/>
            </p:nvSpPr>
            <p:spPr bwMode="auto">
              <a:xfrm rot="5400000" flipH="1" flipV="1">
                <a:off x="295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95" name="Line 50"/>
              <p:cNvSpPr>
                <a:spLocks noChangeShapeType="1"/>
              </p:cNvSpPr>
              <p:nvPr/>
            </p:nvSpPr>
            <p:spPr bwMode="auto">
              <a:xfrm rot="-5400000">
                <a:off x="2616" y="1587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96" name="Line 51"/>
              <p:cNvSpPr>
                <a:spLocks noChangeShapeType="1"/>
              </p:cNvSpPr>
              <p:nvPr/>
            </p:nvSpPr>
            <p:spPr bwMode="auto">
              <a:xfrm rot="5400000" flipH="1">
                <a:off x="2952" y="1587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3771" name="Line 52"/>
            <p:cNvSpPr>
              <a:spLocks noChangeShapeType="1"/>
            </p:cNvSpPr>
            <p:nvPr/>
          </p:nvSpPr>
          <p:spPr bwMode="auto">
            <a:xfrm rot="10800000" flipH="1" flipV="1">
              <a:off x="2448" y="480"/>
              <a:ext cx="0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3772" name="Group 53"/>
            <p:cNvGrpSpPr>
              <a:grpSpLocks/>
            </p:cNvGrpSpPr>
            <p:nvPr/>
          </p:nvGrpSpPr>
          <p:grpSpPr bwMode="auto">
            <a:xfrm rot="-5400000">
              <a:off x="2568" y="696"/>
              <a:ext cx="96" cy="240"/>
              <a:chOff x="3072" y="912"/>
              <a:chExt cx="96" cy="240"/>
            </a:xfrm>
          </p:grpSpPr>
          <p:sp>
            <p:nvSpPr>
              <p:cNvPr id="73773" name="Line 54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1008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74" name="Line 55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91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75" name="Line 56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76" name="Line 57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77" name="Line 58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15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73745" name="Line 59"/>
          <p:cNvSpPr>
            <a:spLocks noChangeShapeType="1"/>
          </p:cNvSpPr>
          <p:nvPr/>
        </p:nvSpPr>
        <p:spPr bwMode="auto">
          <a:xfrm>
            <a:off x="2286000" y="3733800"/>
            <a:ext cx="3733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3746" name="Group 60"/>
          <p:cNvGrpSpPr>
            <a:grpSpLocks/>
          </p:cNvGrpSpPr>
          <p:nvPr/>
        </p:nvGrpSpPr>
        <p:grpSpPr bwMode="auto">
          <a:xfrm>
            <a:off x="3810000" y="3487738"/>
            <a:ext cx="609600" cy="246062"/>
            <a:chOff x="3696" y="2016"/>
            <a:chExt cx="384" cy="155"/>
          </a:xfrm>
        </p:grpSpPr>
        <p:grpSp>
          <p:nvGrpSpPr>
            <p:cNvPr id="73752" name="Group 61"/>
            <p:cNvGrpSpPr>
              <a:grpSpLocks/>
            </p:cNvGrpSpPr>
            <p:nvPr/>
          </p:nvGrpSpPr>
          <p:grpSpPr bwMode="auto">
            <a:xfrm rot="5400000" flipV="1">
              <a:off x="3906" y="1998"/>
              <a:ext cx="155" cy="192"/>
              <a:chOff x="1827" y="2496"/>
              <a:chExt cx="93" cy="96"/>
            </a:xfrm>
          </p:grpSpPr>
          <p:sp>
            <p:nvSpPr>
              <p:cNvPr id="7375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57" name="Line 6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3753" name="Group 64"/>
            <p:cNvGrpSpPr>
              <a:grpSpLocks/>
            </p:cNvGrpSpPr>
            <p:nvPr/>
          </p:nvGrpSpPr>
          <p:grpSpPr bwMode="auto">
            <a:xfrm rot="-5400000" flipH="1" flipV="1">
              <a:off x="3714" y="1998"/>
              <a:ext cx="155" cy="192"/>
              <a:chOff x="1827" y="2496"/>
              <a:chExt cx="93" cy="96"/>
            </a:xfrm>
          </p:grpSpPr>
          <p:sp>
            <p:nvSpPr>
              <p:cNvPr id="7375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55" name="Line 6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73747" name="Line 67"/>
          <p:cNvSpPr>
            <a:spLocks noChangeShapeType="1"/>
          </p:cNvSpPr>
          <p:nvPr/>
        </p:nvSpPr>
        <p:spPr bwMode="auto">
          <a:xfrm>
            <a:off x="4724400" y="12954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3748" name="Text Box 68"/>
          <p:cNvSpPr txBox="1">
            <a:spLocks noChangeArrowheads="1"/>
          </p:cNvSpPr>
          <p:nvPr/>
        </p:nvSpPr>
        <p:spPr bwMode="auto">
          <a:xfrm>
            <a:off x="3581400" y="4953000"/>
            <a:ext cx="1143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Mechanical Room</a:t>
            </a:r>
          </a:p>
        </p:txBody>
      </p:sp>
      <p:sp>
        <p:nvSpPr>
          <p:cNvPr id="73749" name="Text Box 69"/>
          <p:cNvSpPr txBox="1">
            <a:spLocks noChangeArrowheads="1"/>
          </p:cNvSpPr>
          <p:nvPr/>
        </p:nvSpPr>
        <p:spPr bwMode="auto">
          <a:xfrm>
            <a:off x="2743200" y="2057400"/>
            <a:ext cx="1143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Resident Storage Area</a:t>
            </a:r>
          </a:p>
        </p:txBody>
      </p:sp>
      <p:sp>
        <p:nvSpPr>
          <p:cNvPr id="73750" name="Text Box 70"/>
          <p:cNvSpPr txBox="1">
            <a:spLocks noChangeArrowheads="1"/>
          </p:cNvSpPr>
          <p:nvPr/>
        </p:nvSpPr>
        <p:spPr bwMode="auto">
          <a:xfrm>
            <a:off x="4800600" y="1997075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Laundry Area</a:t>
            </a:r>
          </a:p>
        </p:txBody>
      </p:sp>
      <p:sp>
        <p:nvSpPr>
          <p:cNvPr id="73751" name="Text Box 71"/>
          <p:cNvSpPr txBox="1">
            <a:spLocks noChangeArrowheads="1"/>
          </p:cNvSpPr>
          <p:nvPr/>
        </p:nvSpPr>
        <p:spPr bwMode="auto">
          <a:xfrm>
            <a:off x="5791200" y="28956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>
                <a:latin typeface="Arial" charset="0"/>
              </a:rPr>
              <a:t>Basement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F41EBAF1-1098-41DB-A7CD-4071F71990E5}" type="slidenum">
              <a:rPr lang="en-US"/>
              <a:pPr>
                <a:defRPr/>
              </a:pPr>
              <a:t>149</a:t>
            </a:fld>
            <a:endParaRPr lang="en-US" dirty="0"/>
          </a:p>
        </p:txBody>
      </p:sp>
      <p:sp>
        <p:nvSpPr>
          <p:cNvPr id="55299" name="Rectangle 136"/>
          <p:cNvSpPr>
            <a:spLocks noChangeArrowheads="1"/>
          </p:cNvSpPr>
          <p:nvPr/>
        </p:nvSpPr>
        <p:spPr bwMode="auto">
          <a:xfrm>
            <a:off x="1371600" y="0"/>
            <a:ext cx="6400800" cy="6400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55300" name="Group 137"/>
          <p:cNvGrpSpPr>
            <a:grpSpLocks/>
          </p:cNvGrpSpPr>
          <p:nvPr/>
        </p:nvGrpSpPr>
        <p:grpSpPr bwMode="auto">
          <a:xfrm>
            <a:off x="2514600" y="152400"/>
            <a:ext cx="4267200" cy="5943600"/>
            <a:chOff x="1440" y="96"/>
            <a:chExt cx="2640" cy="3840"/>
          </a:xfrm>
        </p:grpSpPr>
        <p:sp>
          <p:nvSpPr>
            <p:cNvPr id="55301" name="Line 2"/>
            <p:cNvSpPr>
              <a:spLocks noChangeShapeType="1"/>
            </p:cNvSpPr>
            <p:nvPr/>
          </p:nvSpPr>
          <p:spPr bwMode="auto">
            <a:xfrm>
              <a:off x="1440" y="3888"/>
              <a:ext cx="26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302" name="Line 3"/>
            <p:cNvSpPr>
              <a:spLocks noChangeShapeType="1"/>
            </p:cNvSpPr>
            <p:nvPr/>
          </p:nvSpPr>
          <p:spPr bwMode="auto">
            <a:xfrm>
              <a:off x="1440" y="336"/>
              <a:ext cx="26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303" name="Line 4"/>
            <p:cNvSpPr>
              <a:spLocks noChangeShapeType="1"/>
            </p:cNvSpPr>
            <p:nvPr/>
          </p:nvSpPr>
          <p:spPr bwMode="auto">
            <a:xfrm flipV="1">
              <a:off x="4080" y="345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304" name="Line 5"/>
            <p:cNvSpPr>
              <a:spLocks noChangeShapeType="1"/>
            </p:cNvSpPr>
            <p:nvPr/>
          </p:nvSpPr>
          <p:spPr bwMode="auto">
            <a:xfrm>
              <a:off x="1440" y="76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305" name="Line 6"/>
            <p:cNvSpPr>
              <a:spLocks noChangeShapeType="1"/>
            </p:cNvSpPr>
            <p:nvPr/>
          </p:nvSpPr>
          <p:spPr bwMode="auto">
            <a:xfrm>
              <a:off x="1440" y="3456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306" name="Line 7"/>
            <p:cNvSpPr>
              <a:spLocks noChangeShapeType="1"/>
            </p:cNvSpPr>
            <p:nvPr/>
          </p:nvSpPr>
          <p:spPr bwMode="auto">
            <a:xfrm>
              <a:off x="3936" y="76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307" name="Line 8"/>
            <p:cNvSpPr>
              <a:spLocks noChangeShapeType="1"/>
            </p:cNvSpPr>
            <p:nvPr/>
          </p:nvSpPr>
          <p:spPr bwMode="auto">
            <a:xfrm>
              <a:off x="3936" y="3456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308" name="Line 9"/>
            <p:cNvSpPr>
              <a:spLocks noChangeShapeType="1"/>
            </p:cNvSpPr>
            <p:nvPr/>
          </p:nvSpPr>
          <p:spPr bwMode="auto">
            <a:xfrm>
              <a:off x="1584" y="768"/>
              <a:ext cx="0" cy="2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309" name="Line 10"/>
            <p:cNvSpPr>
              <a:spLocks noChangeShapeType="1"/>
            </p:cNvSpPr>
            <p:nvPr/>
          </p:nvSpPr>
          <p:spPr bwMode="auto">
            <a:xfrm>
              <a:off x="3936" y="768"/>
              <a:ext cx="0" cy="2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310" name="Line 11"/>
            <p:cNvSpPr>
              <a:spLocks noChangeShapeType="1"/>
            </p:cNvSpPr>
            <p:nvPr/>
          </p:nvSpPr>
          <p:spPr bwMode="auto">
            <a:xfrm flipV="1">
              <a:off x="4080" y="33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311" name="Line 12"/>
            <p:cNvSpPr>
              <a:spLocks noChangeShapeType="1"/>
            </p:cNvSpPr>
            <p:nvPr/>
          </p:nvSpPr>
          <p:spPr bwMode="auto">
            <a:xfrm flipV="1">
              <a:off x="1440" y="33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312" name="Line 13"/>
            <p:cNvSpPr>
              <a:spLocks noChangeShapeType="1"/>
            </p:cNvSpPr>
            <p:nvPr/>
          </p:nvSpPr>
          <p:spPr bwMode="auto">
            <a:xfrm flipV="1">
              <a:off x="1440" y="345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5313" name="Group 14"/>
            <p:cNvGrpSpPr>
              <a:grpSpLocks/>
            </p:cNvGrpSpPr>
            <p:nvPr/>
          </p:nvGrpSpPr>
          <p:grpSpPr bwMode="auto">
            <a:xfrm>
              <a:off x="1536" y="1104"/>
              <a:ext cx="96" cy="528"/>
              <a:chOff x="1536" y="864"/>
              <a:chExt cx="96" cy="528"/>
            </a:xfrm>
          </p:grpSpPr>
          <p:grpSp>
            <p:nvGrpSpPr>
              <p:cNvPr id="55431" name="Group 15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55433" name="Line 1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434" name="Line 1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5432" name="Line 18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5314" name="Group 19"/>
            <p:cNvGrpSpPr>
              <a:grpSpLocks/>
            </p:cNvGrpSpPr>
            <p:nvPr/>
          </p:nvGrpSpPr>
          <p:grpSpPr bwMode="auto">
            <a:xfrm rot="10800000">
              <a:off x="1728" y="3840"/>
              <a:ext cx="528" cy="96"/>
              <a:chOff x="3216" y="2736"/>
              <a:chExt cx="336" cy="96"/>
            </a:xfrm>
          </p:grpSpPr>
          <p:sp>
            <p:nvSpPr>
              <p:cNvPr id="55429" name="Line 2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5430" name="Line 2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5315" name="Line 22"/>
            <p:cNvSpPr>
              <a:spLocks noChangeShapeType="1"/>
            </p:cNvSpPr>
            <p:nvPr/>
          </p:nvSpPr>
          <p:spPr bwMode="auto">
            <a:xfrm>
              <a:off x="1728" y="388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5316" name="Group 23"/>
            <p:cNvGrpSpPr>
              <a:grpSpLocks/>
            </p:cNvGrpSpPr>
            <p:nvPr/>
          </p:nvGrpSpPr>
          <p:grpSpPr bwMode="auto">
            <a:xfrm rot="10800000">
              <a:off x="3216" y="3840"/>
              <a:ext cx="528" cy="96"/>
              <a:chOff x="3216" y="2736"/>
              <a:chExt cx="336" cy="96"/>
            </a:xfrm>
          </p:grpSpPr>
          <p:sp>
            <p:nvSpPr>
              <p:cNvPr id="55427" name="Line 2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5428" name="Line 2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5317" name="Line 26"/>
            <p:cNvSpPr>
              <a:spLocks noChangeShapeType="1"/>
            </p:cNvSpPr>
            <p:nvPr/>
          </p:nvSpPr>
          <p:spPr bwMode="auto">
            <a:xfrm>
              <a:off x="3216" y="388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5318" name="Group 27"/>
            <p:cNvGrpSpPr>
              <a:grpSpLocks/>
            </p:cNvGrpSpPr>
            <p:nvPr/>
          </p:nvGrpSpPr>
          <p:grpSpPr bwMode="auto">
            <a:xfrm>
              <a:off x="1536" y="1872"/>
              <a:ext cx="96" cy="528"/>
              <a:chOff x="1536" y="864"/>
              <a:chExt cx="96" cy="528"/>
            </a:xfrm>
          </p:grpSpPr>
          <p:grpSp>
            <p:nvGrpSpPr>
              <p:cNvPr id="55423" name="Group 28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55425" name="Line 2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426" name="Line 3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5424" name="Line 31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5319" name="Group 32"/>
            <p:cNvGrpSpPr>
              <a:grpSpLocks/>
            </p:cNvGrpSpPr>
            <p:nvPr/>
          </p:nvGrpSpPr>
          <p:grpSpPr bwMode="auto">
            <a:xfrm>
              <a:off x="1536" y="2592"/>
              <a:ext cx="96" cy="528"/>
              <a:chOff x="1536" y="864"/>
              <a:chExt cx="96" cy="528"/>
            </a:xfrm>
          </p:grpSpPr>
          <p:grpSp>
            <p:nvGrpSpPr>
              <p:cNvPr id="55419" name="Group 33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55421" name="Line 3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422" name="Line 3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5420" name="Line 36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5320" name="Group 37"/>
            <p:cNvGrpSpPr>
              <a:grpSpLocks/>
            </p:cNvGrpSpPr>
            <p:nvPr/>
          </p:nvGrpSpPr>
          <p:grpSpPr bwMode="auto">
            <a:xfrm>
              <a:off x="3888" y="1056"/>
              <a:ext cx="96" cy="528"/>
              <a:chOff x="1536" y="864"/>
              <a:chExt cx="96" cy="528"/>
            </a:xfrm>
          </p:grpSpPr>
          <p:grpSp>
            <p:nvGrpSpPr>
              <p:cNvPr id="55415" name="Group 38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55417" name="Line 3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418" name="Line 4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5416" name="Line 41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5321" name="Group 42"/>
            <p:cNvGrpSpPr>
              <a:grpSpLocks/>
            </p:cNvGrpSpPr>
            <p:nvPr/>
          </p:nvGrpSpPr>
          <p:grpSpPr bwMode="auto">
            <a:xfrm>
              <a:off x="3888" y="1824"/>
              <a:ext cx="96" cy="528"/>
              <a:chOff x="1536" y="864"/>
              <a:chExt cx="96" cy="528"/>
            </a:xfrm>
          </p:grpSpPr>
          <p:grpSp>
            <p:nvGrpSpPr>
              <p:cNvPr id="55411" name="Group 43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55413" name="Line 4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414" name="Line 4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5412" name="Line 46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5322" name="Group 47"/>
            <p:cNvGrpSpPr>
              <a:grpSpLocks/>
            </p:cNvGrpSpPr>
            <p:nvPr/>
          </p:nvGrpSpPr>
          <p:grpSpPr bwMode="auto">
            <a:xfrm>
              <a:off x="3888" y="2544"/>
              <a:ext cx="96" cy="528"/>
              <a:chOff x="1536" y="864"/>
              <a:chExt cx="96" cy="528"/>
            </a:xfrm>
          </p:grpSpPr>
          <p:grpSp>
            <p:nvGrpSpPr>
              <p:cNvPr id="55407" name="Group 48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55409" name="Line 4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410" name="Line 5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5408" name="Line 51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5323" name="Group 52"/>
            <p:cNvGrpSpPr>
              <a:grpSpLocks/>
            </p:cNvGrpSpPr>
            <p:nvPr/>
          </p:nvGrpSpPr>
          <p:grpSpPr bwMode="auto">
            <a:xfrm rot="10800000">
              <a:off x="1680" y="288"/>
              <a:ext cx="528" cy="96"/>
              <a:chOff x="3216" y="2736"/>
              <a:chExt cx="336" cy="96"/>
            </a:xfrm>
          </p:grpSpPr>
          <p:sp>
            <p:nvSpPr>
              <p:cNvPr id="55405" name="Line 53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5406" name="Line 54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5324" name="Line 55"/>
            <p:cNvSpPr>
              <a:spLocks noChangeShapeType="1"/>
            </p:cNvSpPr>
            <p:nvPr/>
          </p:nvSpPr>
          <p:spPr bwMode="auto">
            <a:xfrm>
              <a:off x="1680" y="336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5325" name="Group 56"/>
            <p:cNvGrpSpPr>
              <a:grpSpLocks/>
            </p:cNvGrpSpPr>
            <p:nvPr/>
          </p:nvGrpSpPr>
          <p:grpSpPr bwMode="auto">
            <a:xfrm rot="10800000">
              <a:off x="3312" y="288"/>
              <a:ext cx="528" cy="96"/>
              <a:chOff x="3216" y="2736"/>
              <a:chExt cx="336" cy="96"/>
            </a:xfrm>
          </p:grpSpPr>
          <p:sp>
            <p:nvSpPr>
              <p:cNvPr id="55403" name="Line 57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5404" name="Line 58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5326" name="Line 59"/>
            <p:cNvSpPr>
              <a:spLocks noChangeShapeType="1"/>
            </p:cNvSpPr>
            <p:nvPr/>
          </p:nvSpPr>
          <p:spPr bwMode="auto">
            <a:xfrm>
              <a:off x="3312" y="336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5327" name="Group 60"/>
            <p:cNvGrpSpPr>
              <a:grpSpLocks/>
            </p:cNvGrpSpPr>
            <p:nvPr/>
          </p:nvGrpSpPr>
          <p:grpSpPr bwMode="auto">
            <a:xfrm>
              <a:off x="2544" y="3733"/>
              <a:ext cx="384" cy="155"/>
              <a:chOff x="3696" y="2016"/>
              <a:chExt cx="384" cy="155"/>
            </a:xfrm>
          </p:grpSpPr>
          <p:grpSp>
            <p:nvGrpSpPr>
              <p:cNvPr id="55397" name="Group 61"/>
              <p:cNvGrpSpPr>
                <a:grpSpLocks/>
              </p:cNvGrpSpPr>
              <p:nvPr/>
            </p:nvGrpSpPr>
            <p:grpSpPr bwMode="auto">
              <a:xfrm rot="5400000" flipV="1">
                <a:off x="3906" y="1998"/>
                <a:ext cx="155" cy="192"/>
                <a:chOff x="1827" y="2496"/>
                <a:chExt cx="93" cy="96"/>
              </a:xfrm>
            </p:grpSpPr>
            <p:sp>
              <p:nvSpPr>
                <p:cNvPr id="55401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402" name="Line 63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55398" name="Group 64"/>
              <p:cNvGrpSpPr>
                <a:grpSpLocks/>
              </p:cNvGrpSpPr>
              <p:nvPr/>
            </p:nvGrpSpPr>
            <p:grpSpPr bwMode="auto">
              <a:xfrm rot="-5400000" flipH="1" flipV="1">
                <a:off x="3714" y="1998"/>
                <a:ext cx="155" cy="192"/>
                <a:chOff x="1827" y="2496"/>
                <a:chExt cx="93" cy="96"/>
              </a:xfrm>
            </p:grpSpPr>
            <p:sp>
              <p:nvSpPr>
                <p:cNvPr id="55399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400" name="Line 66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55328" name="Line 67"/>
            <p:cNvSpPr>
              <a:spLocks noChangeShapeType="1"/>
            </p:cNvSpPr>
            <p:nvPr/>
          </p:nvSpPr>
          <p:spPr bwMode="auto">
            <a:xfrm>
              <a:off x="1584" y="91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329" name="Line 68"/>
            <p:cNvSpPr>
              <a:spLocks noChangeShapeType="1"/>
            </p:cNvSpPr>
            <p:nvPr/>
          </p:nvSpPr>
          <p:spPr bwMode="auto">
            <a:xfrm>
              <a:off x="1584" y="331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330" name="Line 69"/>
            <p:cNvSpPr>
              <a:spLocks noChangeShapeType="1"/>
            </p:cNvSpPr>
            <p:nvPr/>
          </p:nvSpPr>
          <p:spPr bwMode="auto">
            <a:xfrm>
              <a:off x="2208" y="912"/>
              <a:ext cx="0" cy="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331" name="Text Box 70"/>
            <p:cNvSpPr txBox="1">
              <a:spLocks noChangeArrowheads="1"/>
            </p:cNvSpPr>
            <p:nvPr/>
          </p:nvSpPr>
          <p:spPr bwMode="auto">
            <a:xfrm>
              <a:off x="2304" y="1776"/>
              <a:ext cx="864" cy="7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 dirty="0">
                  <a:latin typeface="Arial" charset="0"/>
                </a:rPr>
                <a:t>Lobby and Resident Recreation Area</a:t>
              </a:r>
            </a:p>
          </p:txBody>
        </p:sp>
        <p:sp>
          <p:nvSpPr>
            <p:cNvPr id="55332" name="Text Box 71"/>
            <p:cNvSpPr txBox="1">
              <a:spLocks noChangeArrowheads="1"/>
            </p:cNvSpPr>
            <p:nvPr/>
          </p:nvSpPr>
          <p:spPr bwMode="auto">
            <a:xfrm>
              <a:off x="1585" y="1968"/>
              <a:ext cx="671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Fitness Room</a:t>
              </a:r>
            </a:p>
          </p:txBody>
        </p:sp>
        <p:grpSp>
          <p:nvGrpSpPr>
            <p:cNvPr id="55333" name="Group 72"/>
            <p:cNvGrpSpPr>
              <a:grpSpLocks/>
            </p:cNvGrpSpPr>
            <p:nvPr/>
          </p:nvGrpSpPr>
          <p:grpSpPr bwMode="auto">
            <a:xfrm rot="10800000" flipH="1" flipV="1">
              <a:off x="2064" y="3024"/>
              <a:ext cx="144" cy="192"/>
              <a:chOff x="1827" y="2496"/>
              <a:chExt cx="93" cy="96"/>
            </a:xfrm>
          </p:grpSpPr>
          <p:sp>
            <p:nvSpPr>
              <p:cNvPr id="5539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5396" name="Line 7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5334" name="Group 75"/>
            <p:cNvGrpSpPr>
              <a:grpSpLocks/>
            </p:cNvGrpSpPr>
            <p:nvPr/>
          </p:nvGrpSpPr>
          <p:grpSpPr bwMode="auto">
            <a:xfrm rot="10800000" flipH="1">
              <a:off x="2064" y="1008"/>
              <a:ext cx="144" cy="192"/>
              <a:chOff x="1827" y="2496"/>
              <a:chExt cx="93" cy="96"/>
            </a:xfrm>
          </p:grpSpPr>
          <p:sp>
            <p:nvSpPr>
              <p:cNvPr id="5539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5394" name="Line 7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5335" name="Line 78"/>
            <p:cNvSpPr>
              <a:spLocks noChangeShapeType="1"/>
            </p:cNvSpPr>
            <p:nvPr/>
          </p:nvSpPr>
          <p:spPr bwMode="auto">
            <a:xfrm>
              <a:off x="3312" y="91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336" name="Line 79"/>
            <p:cNvSpPr>
              <a:spLocks noChangeShapeType="1"/>
            </p:cNvSpPr>
            <p:nvPr/>
          </p:nvSpPr>
          <p:spPr bwMode="auto">
            <a:xfrm>
              <a:off x="3312" y="331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337" name="Line 80"/>
            <p:cNvSpPr>
              <a:spLocks noChangeShapeType="1"/>
            </p:cNvSpPr>
            <p:nvPr/>
          </p:nvSpPr>
          <p:spPr bwMode="auto">
            <a:xfrm>
              <a:off x="3312" y="912"/>
              <a:ext cx="0" cy="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5338" name="Group 81"/>
            <p:cNvGrpSpPr>
              <a:grpSpLocks/>
            </p:cNvGrpSpPr>
            <p:nvPr/>
          </p:nvGrpSpPr>
          <p:grpSpPr bwMode="auto">
            <a:xfrm rot="10800000" flipV="1">
              <a:off x="3312" y="3024"/>
              <a:ext cx="144" cy="192"/>
              <a:chOff x="1827" y="2496"/>
              <a:chExt cx="93" cy="96"/>
            </a:xfrm>
          </p:grpSpPr>
          <p:sp>
            <p:nvSpPr>
              <p:cNvPr id="5539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5392" name="Line 8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5339" name="Group 84"/>
            <p:cNvGrpSpPr>
              <a:grpSpLocks/>
            </p:cNvGrpSpPr>
            <p:nvPr/>
          </p:nvGrpSpPr>
          <p:grpSpPr bwMode="auto">
            <a:xfrm rot="10800000">
              <a:off x="3312" y="1008"/>
              <a:ext cx="144" cy="192"/>
              <a:chOff x="1827" y="2496"/>
              <a:chExt cx="93" cy="96"/>
            </a:xfrm>
          </p:grpSpPr>
          <p:sp>
            <p:nvSpPr>
              <p:cNvPr id="5538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5390" name="Line 8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5340" name="Text Box 87"/>
            <p:cNvSpPr txBox="1">
              <a:spLocks noChangeArrowheads="1"/>
            </p:cNvSpPr>
            <p:nvPr/>
          </p:nvSpPr>
          <p:spPr bwMode="auto">
            <a:xfrm>
              <a:off x="3264" y="1968"/>
              <a:ext cx="671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Indoor Pool</a:t>
              </a:r>
            </a:p>
          </p:txBody>
        </p:sp>
        <p:grpSp>
          <p:nvGrpSpPr>
            <p:cNvPr id="55341" name="Group 88"/>
            <p:cNvGrpSpPr>
              <a:grpSpLocks/>
            </p:cNvGrpSpPr>
            <p:nvPr/>
          </p:nvGrpSpPr>
          <p:grpSpPr bwMode="auto">
            <a:xfrm>
              <a:off x="2448" y="336"/>
              <a:ext cx="672" cy="528"/>
              <a:chOff x="2448" y="336"/>
              <a:chExt cx="672" cy="528"/>
            </a:xfrm>
          </p:grpSpPr>
          <p:sp>
            <p:nvSpPr>
              <p:cNvPr id="55345" name="Line 89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816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5346" name="Line 90"/>
              <p:cNvSpPr>
                <a:spLocks noChangeShapeType="1"/>
              </p:cNvSpPr>
              <p:nvPr/>
            </p:nvSpPr>
            <p:spPr bwMode="auto">
              <a:xfrm rot="10800000">
                <a:off x="2784" y="480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5347" name="Line 91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480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5348" name="Line 92"/>
              <p:cNvSpPr>
                <a:spLocks noChangeShapeType="1"/>
              </p:cNvSpPr>
              <p:nvPr/>
            </p:nvSpPr>
            <p:spPr bwMode="auto">
              <a:xfrm rot="10800000" flipV="1">
                <a:off x="2448" y="480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5349" name="Text Box 93"/>
              <p:cNvSpPr txBox="1">
                <a:spLocks noChangeArrowheads="1"/>
              </p:cNvSpPr>
              <p:nvPr/>
            </p:nvSpPr>
            <p:spPr bwMode="auto">
              <a:xfrm>
                <a:off x="2477" y="572"/>
                <a:ext cx="288" cy="1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ELV</a:t>
                </a:r>
              </a:p>
            </p:txBody>
          </p:sp>
          <p:sp>
            <p:nvSpPr>
              <p:cNvPr id="55350" name="Line 94"/>
              <p:cNvSpPr>
                <a:spLocks noChangeShapeType="1"/>
              </p:cNvSpPr>
              <p:nvPr/>
            </p:nvSpPr>
            <p:spPr bwMode="auto">
              <a:xfrm rot="10800000" flipV="1">
                <a:off x="2784" y="815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5351" name="Line 95"/>
              <p:cNvSpPr>
                <a:spLocks noChangeShapeType="1"/>
              </p:cNvSpPr>
              <p:nvPr/>
            </p:nvSpPr>
            <p:spPr bwMode="auto">
              <a:xfrm rot="10800000" flipH="1">
                <a:off x="2784" y="479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5352" name="Line 96"/>
              <p:cNvSpPr>
                <a:spLocks noChangeShapeType="1"/>
              </p:cNvSpPr>
              <p:nvPr/>
            </p:nvSpPr>
            <p:spPr bwMode="auto">
              <a:xfrm rot="10800000" flipV="1">
                <a:off x="2784" y="479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5353" name="Line 97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479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5354" name="Line 98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480"/>
                <a:ext cx="0" cy="33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55355" name="Group 99"/>
              <p:cNvGrpSpPr>
                <a:grpSpLocks/>
              </p:cNvGrpSpPr>
              <p:nvPr/>
            </p:nvGrpSpPr>
            <p:grpSpPr bwMode="auto">
              <a:xfrm rot="-5400000">
                <a:off x="2904" y="696"/>
                <a:ext cx="96" cy="240"/>
                <a:chOff x="3072" y="912"/>
                <a:chExt cx="96" cy="240"/>
              </a:xfrm>
            </p:grpSpPr>
            <p:sp>
              <p:nvSpPr>
                <p:cNvPr id="55384" name="Line 100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120" y="100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385" name="Line 101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91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386" name="Line 102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08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387" name="Line 103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56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388" name="Line 104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15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5356" name="Text Box 105"/>
              <p:cNvSpPr txBox="1">
                <a:spLocks noChangeArrowheads="1"/>
              </p:cNvSpPr>
              <p:nvPr/>
            </p:nvSpPr>
            <p:spPr bwMode="auto">
              <a:xfrm flipH="1">
                <a:off x="2806" y="572"/>
                <a:ext cx="288" cy="1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ELV</a:t>
                </a:r>
              </a:p>
            </p:txBody>
          </p:sp>
          <p:grpSp>
            <p:nvGrpSpPr>
              <p:cNvPr id="55357" name="Group 106"/>
              <p:cNvGrpSpPr>
                <a:grpSpLocks/>
              </p:cNvGrpSpPr>
              <p:nvPr/>
            </p:nvGrpSpPr>
            <p:grpSpPr bwMode="auto">
              <a:xfrm flipV="1">
                <a:off x="2448" y="336"/>
                <a:ext cx="672" cy="144"/>
                <a:chOff x="2448" y="1680"/>
                <a:chExt cx="672" cy="144"/>
              </a:xfrm>
            </p:grpSpPr>
            <p:sp>
              <p:nvSpPr>
                <p:cNvPr id="55365" name="Line 107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52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366" name="Line 108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56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367" name="Line 109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61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368" name="Line 11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66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369" name="Line 111"/>
                <p:cNvSpPr>
                  <a:spLocks noChangeShapeType="1"/>
                </p:cNvSpPr>
                <p:nvPr/>
              </p:nvSpPr>
              <p:spPr bwMode="auto">
                <a:xfrm rot="-5400000">
                  <a:off x="2616" y="1512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370" name="Line 112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90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371" name="Line 113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85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372" name="Line 114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80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373" name="Line 115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76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374" name="Line 116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2952" y="1512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375" name="Line 117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71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376" name="Line 118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47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377" name="Line 119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42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378" name="Line 12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37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379" name="Line 121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304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380" name="Line 122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300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381" name="Line 123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95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382" name="Line 124"/>
                <p:cNvSpPr>
                  <a:spLocks noChangeShapeType="1"/>
                </p:cNvSpPr>
                <p:nvPr/>
              </p:nvSpPr>
              <p:spPr bwMode="auto">
                <a:xfrm rot="-5400000">
                  <a:off x="2616" y="1587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383" name="Line 125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2952" y="1587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5358" name="Line 126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480"/>
                <a:ext cx="0" cy="33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55359" name="Group 127"/>
              <p:cNvGrpSpPr>
                <a:grpSpLocks/>
              </p:cNvGrpSpPr>
              <p:nvPr/>
            </p:nvGrpSpPr>
            <p:grpSpPr bwMode="auto">
              <a:xfrm rot="-5400000">
                <a:off x="2568" y="696"/>
                <a:ext cx="96" cy="240"/>
                <a:chOff x="3072" y="912"/>
                <a:chExt cx="96" cy="240"/>
              </a:xfrm>
            </p:grpSpPr>
            <p:sp>
              <p:nvSpPr>
                <p:cNvPr id="55360" name="Line 128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120" y="100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361" name="Line 129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91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362" name="Line 130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08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363" name="Line 131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56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5364" name="Line 132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15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55342" name="Line 133"/>
            <p:cNvSpPr>
              <a:spLocks noChangeShapeType="1"/>
            </p:cNvSpPr>
            <p:nvPr/>
          </p:nvSpPr>
          <p:spPr bwMode="auto">
            <a:xfrm>
              <a:off x="2304" y="240"/>
              <a:ext cx="48" cy="96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343" name="Line 134"/>
            <p:cNvSpPr>
              <a:spLocks noChangeShapeType="1"/>
            </p:cNvSpPr>
            <p:nvPr/>
          </p:nvSpPr>
          <p:spPr bwMode="auto">
            <a:xfrm flipH="1">
              <a:off x="2352" y="240"/>
              <a:ext cx="48" cy="96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344" name="Text Box 135"/>
            <p:cNvSpPr txBox="1">
              <a:spLocks noChangeArrowheads="1"/>
            </p:cNvSpPr>
            <p:nvPr/>
          </p:nvSpPr>
          <p:spPr bwMode="auto">
            <a:xfrm>
              <a:off x="2256" y="96"/>
              <a:ext cx="720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Standpipe Hookup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191AA0FD-F5DD-4623-A8C2-D2BA2E1F363F}" type="slidenum">
              <a:rPr lang="en-US"/>
              <a:pPr>
                <a:defRPr/>
              </a:pPr>
              <a:t>150</a:t>
            </a:fld>
            <a:endParaRPr lang="en-US" dirty="0"/>
          </a:p>
        </p:txBody>
      </p:sp>
      <p:sp>
        <p:nvSpPr>
          <p:cNvPr id="56323" name="Rectangle 256"/>
          <p:cNvSpPr>
            <a:spLocks noChangeArrowheads="1"/>
          </p:cNvSpPr>
          <p:nvPr/>
        </p:nvSpPr>
        <p:spPr bwMode="auto">
          <a:xfrm>
            <a:off x="0" y="0"/>
            <a:ext cx="9144000" cy="6172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56324" name="Group 257"/>
          <p:cNvGrpSpPr>
            <a:grpSpLocks/>
          </p:cNvGrpSpPr>
          <p:nvPr/>
        </p:nvGrpSpPr>
        <p:grpSpPr bwMode="auto">
          <a:xfrm>
            <a:off x="533400" y="0"/>
            <a:ext cx="7772400" cy="6102350"/>
            <a:chOff x="528" y="0"/>
            <a:chExt cx="4752" cy="4221"/>
          </a:xfrm>
        </p:grpSpPr>
        <p:sp>
          <p:nvSpPr>
            <p:cNvPr id="56325" name="Line 2"/>
            <p:cNvSpPr>
              <a:spLocks noChangeShapeType="1"/>
            </p:cNvSpPr>
            <p:nvPr/>
          </p:nvSpPr>
          <p:spPr bwMode="auto">
            <a:xfrm>
              <a:off x="1440" y="3888"/>
              <a:ext cx="26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326" name="Line 3"/>
            <p:cNvSpPr>
              <a:spLocks noChangeShapeType="1"/>
            </p:cNvSpPr>
            <p:nvPr/>
          </p:nvSpPr>
          <p:spPr bwMode="auto">
            <a:xfrm>
              <a:off x="1440" y="336"/>
              <a:ext cx="26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327" name="Line 4"/>
            <p:cNvSpPr>
              <a:spLocks noChangeShapeType="1"/>
            </p:cNvSpPr>
            <p:nvPr/>
          </p:nvSpPr>
          <p:spPr bwMode="auto">
            <a:xfrm flipV="1">
              <a:off x="4080" y="345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328" name="Line 5"/>
            <p:cNvSpPr>
              <a:spLocks noChangeShapeType="1"/>
            </p:cNvSpPr>
            <p:nvPr/>
          </p:nvSpPr>
          <p:spPr bwMode="auto">
            <a:xfrm>
              <a:off x="1440" y="76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329" name="Line 6"/>
            <p:cNvSpPr>
              <a:spLocks noChangeShapeType="1"/>
            </p:cNvSpPr>
            <p:nvPr/>
          </p:nvSpPr>
          <p:spPr bwMode="auto">
            <a:xfrm>
              <a:off x="1440" y="3456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330" name="Line 7"/>
            <p:cNvSpPr>
              <a:spLocks noChangeShapeType="1"/>
            </p:cNvSpPr>
            <p:nvPr/>
          </p:nvSpPr>
          <p:spPr bwMode="auto">
            <a:xfrm>
              <a:off x="3936" y="76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331" name="Line 8"/>
            <p:cNvSpPr>
              <a:spLocks noChangeShapeType="1"/>
            </p:cNvSpPr>
            <p:nvPr/>
          </p:nvSpPr>
          <p:spPr bwMode="auto">
            <a:xfrm>
              <a:off x="3936" y="3456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332" name="Line 9"/>
            <p:cNvSpPr>
              <a:spLocks noChangeShapeType="1"/>
            </p:cNvSpPr>
            <p:nvPr/>
          </p:nvSpPr>
          <p:spPr bwMode="auto">
            <a:xfrm>
              <a:off x="1584" y="768"/>
              <a:ext cx="0" cy="2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333" name="Line 10"/>
            <p:cNvSpPr>
              <a:spLocks noChangeShapeType="1"/>
            </p:cNvSpPr>
            <p:nvPr/>
          </p:nvSpPr>
          <p:spPr bwMode="auto">
            <a:xfrm>
              <a:off x="3936" y="768"/>
              <a:ext cx="0" cy="2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334" name="Line 11"/>
            <p:cNvSpPr>
              <a:spLocks noChangeShapeType="1"/>
            </p:cNvSpPr>
            <p:nvPr/>
          </p:nvSpPr>
          <p:spPr bwMode="auto">
            <a:xfrm flipV="1">
              <a:off x="4080" y="33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335" name="Line 12"/>
            <p:cNvSpPr>
              <a:spLocks noChangeShapeType="1"/>
            </p:cNvSpPr>
            <p:nvPr/>
          </p:nvSpPr>
          <p:spPr bwMode="auto">
            <a:xfrm flipV="1">
              <a:off x="1440" y="33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336" name="Line 13"/>
            <p:cNvSpPr>
              <a:spLocks noChangeShapeType="1"/>
            </p:cNvSpPr>
            <p:nvPr/>
          </p:nvSpPr>
          <p:spPr bwMode="auto">
            <a:xfrm flipV="1">
              <a:off x="1440" y="345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6337" name="Group 14"/>
            <p:cNvGrpSpPr>
              <a:grpSpLocks/>
            </p:cNvGrpSpPr>
            <p:nvPr/>
          </p:nvGrpSpPr>
          <p:grpSpPr bwMode="auto">
            <a:xfrm>
              <a:off x="1536" y="1104"/>
              <a:ext cx="96" cy="528"/>
              <a:chOff x="1536" y="864"/>
              <a:chExt cx="96" cy="528"/>
            </a:xfrm>
          </p:grpSpPr>
          <p:grpSp>
            <p:nvGrpSpPr>
              <p:cNvPr id="56574" name="Group 15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56576" name="Line 1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577" name="Line 1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6575" name="Line 18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6338" name="Group 19"/>
            <p:cNvGrpSpPr>
              <a:grpSpLocks/>
            </p:cNvGrpSpPr>
            <p:nvPr/>
          </p:nvGrpSpPr>
          <p:grpSpPr bwMode="auto">
            <a:xfrm rot="10800000">
              <a:off x="1728" y="3840"/>
              <a:ext cx="528" cy="96"/>
              <a:chOff x="3216" y="2736"/>
              <a:chExt cx="336" cy="96"/>
            </a:xfrm>
          </p:grpSpPr>
          <p:sp>
            <p:nvSpPr>
              <p:cNvPr id="56572" name="Line 20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573" name="Line 21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6339" name="Line 22"/>
            <p:cNvSpPr>
              <a:spLocks noChangeShapeType="1"/>
            </p:cNvSpPr>
            <p:nvPr/>
          </p:nvSpPr>
          <p:spPr bwMode="auto">
            <a:xfrm>
              <a:off x="1728" y="388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6340" name="Group 23"/>
            <p:cNvGrpSpPr>
              <a:grpSpLocks/>
            </p:cNvGrpSpPr>
            <p:nvPr/>
          </p:nvGrpSpPr>
          <p:grpSpPr bwMode="auto">
            <a:xfrm rot="10800000">
              <a:off x="3216" y="3840"/>
              <a:ext cx="528" cy="96"/>
              <a:chOff x="3216" y="2736"/>
              <a:chExt cx="336" cy="96"/>
            </a:xfrm>
          </p:grpSpPr>
          <p:sp>
            <p:nvSpPr>
              <p:cNvPr id="56570" name="Line 24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571" name="Line 25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6341" name="Line 26"/>
            <p:cNvSpPr>
              <a:spLocks noChangeShapeType="1"/>
            </p:cNvSpPr>
            <p:nvPr/>
          </p:nvSpPr>
          <p:spPr bwMode="auto">
            <a:xfrm>
              <a:off x="3216" y="3888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6342" name="Group 27"/>
            <p:cNvGrpSpPr>
              <a:grpSpLocks/>
            </p:cNvGrpSpPr>
            <p:nvPr/>
          </p:nvGrpSpPr>
          <p:grpSpPr bwMode="auto">
            <a:xfrm>
              <a:off x="1536" y="1872"/>
              <a:ext cx="96" cy="528"/>
              <a:chOff x="1536" y="864"/>
              <a:chExt cx="96" cy="528"/>
            </a:xfrm>
          </p:grpSpPr>
          <p:grpSp>
            <p:nvGrpSpPr>
              <p:cNvPr id="56566" name="Group 28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56568" name="Line 2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569" name="Line 3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6567" name="Line 31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6343" name="Group 32"/>
            <p:cNvGrpSpPr>
              <a:grpSpLocks/>
            </p:cNvGrpSpPr>
            <p:nvPr/>
          </p:nvGrpSpPr>
          <p:grpSpPr bwMode="auto">
            <a:xfrm>
              <a:off x="1536" y="2592"/>
              <a:ext cx="96" cy="528"/>
              <a:chOff x="1536" y="864"/>
              <a:chExt cx="96" cy="528"/>
            </a:xfrm>
          </p:grpSpPr>
          <p:grpSp>
            <p:nvGrpSpPr>
              <p:cNvPr id="56562" name="Group 33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56564" name="Line 3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565" name="Line 3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6563" name="Line 36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6344" name="Group 37"/>
            <p:cNvGrpSpPr>
              <a:grpSpLocks/>
            </p:cNvGrpSpPr>
            <p:nvPr/>
          </p:nvGrpSpPr>
          <p:grpSpPr bwMode="auto">
            <a:xfrm>
              <a:off x="3888" y="1056"/>
              <a:ext cx="96" cy="528"/>
              <a:chOff x="1536" y="864"/>
              <a:chExt cx="96" cy="528"/>
            </a:xfrm>
          </p:grpSpPr>
          <p:grpSp>
            <p:nvGrpSpPr>
              <p:cNvPr id="56558" name="Group 38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56560" name="Line 3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561" name="Line 4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6559" name="Line 41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6345" name="Group 42"/>
            <p:cNvGrpSpPr>
              <a:grpSpLocks/>
            </p:cNvGrpSpPr>
            <p:nvPr/>
          </p:nvGrpSpPr>
          <p:grpSpPr bwMode="auto">
            <a:xfrm>
              <a:off x="3888" y="1824"/>
              <a:ext cx="96" cy="528"/>
              <a:chOff x="1536" y="864"/>
              <a:chExt cx="96" cy="528"/>
            </a:xfrm>
          </p:grpSpPr>
          <p:grpSp>
            <p:nvGrpSpPr>
              <p:cNvPr id="56554" name="Group 43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56556" name="Line 4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557" name="Line 4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6555" name="Line 46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6346" name="Group 47"/>
            <p:cNvGrpSpPr>
              <a:grpSpLocks/>
            </p:cNvGrpSpPr>
            <p:nvPr/>
          </p:nvGrpSpPr>
          <p:grpSpPr bwMode="auto">
            <a:xfrm>
              <a:off x="3888" y="2544"/>
              <a:ext cx="96" cy="528"/>
              <a:chOff x="1536" y="864"/>
              <a:chExt cx="96" cy="528"/>
            </a:xfrm>
          </p:grpSpPr>
          <p:grpSp>
            <p:nvGrpSpPr>
              <p:cNvPr id="56550" name="Group 48"/>
              <p:cNvGrpSpPr>
                <a:grpSpLocks/>
              </p:cNvGrpSpPr>
              <p:nvPr/>
            </p:nvGrpSpPr>
            <p:grpSpPr bwMode="auto">
              <a:xfrm rot="-5400000">
                <a:off x="1320" y="1080"/>
                <a:ext cx="528" cy="96"/>
                <a:chOff x="3216" y="2736"/>
                <a:chExt cx="336" cy="96"/>
              </a:xfrm>
            </p:grpSpPr>
            <p:sp>
              <p:nvSpPr>
                <p:cNvPr id="56552" name="Line 4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553" name="Line 5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6551" name="Line 51"/>
              <p:cNvSpPr>
                <a:spLocks noChangeShapeType="1"/>
              </p:cNvSpPr>
              <p:nvPr/>
            </p:nvSpPr>
            <p:spPr bwMode="auto">
              <a:xfrm rot="5400000">
                <a:off x="1320" y="1128"/>
                <a:ext cx="52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6347" name="Group 52"/>
            <p:cNvGrpSpPr>
              <a:grpSpLocks/>
            </p:cNvGrpSpPr>
            <p:nvPr/>
          </p:nvGrpSpPr>
          <p:grpSpPr bwMode="auto">
            <a:xfrm>
              <a:off x="2448" y="336"/>
              <a:ext cx="672" cy="528"/>
              <a:chOff x="2448" y="336"/>
              <a:chExt cx="672" cy="528"/>
            </a:xfrm>
          </p:grpSpPr>
          <p:sp>
            <p:nvSpPr>
              <p:cNvPr id="56506" name="Line 53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816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507" name="Line 54"/>
              <p:cNvSpPr>
                <a:spLocks noChangeShapeType="1"/>
              </p:cNvSpPr>
              <p:nvPr/>
            </p:nvSpPr>
            <p:spPr bwMode="auto">
              <a:xfrm rot="10800000">
                <a:off x="2784" y="480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508" name="Line 55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480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509" name="Line 56"/>
              <p:cNvSpPr>
                <a:spLocks noChangeShapeType="1"/>
              </p:cNvSpPr>
              <p:nvPr/>
            </p:nvSpPr>
            <p:spPr bwMode="auto">
              <a:xfrm rot="10800000" flipV="1">
                <a:off x="2448" y="480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510" name="Text Box 57"/>
              <p:cNvSpPr txBox="1">
                <a:spLocks noChangeArrowheads="1"/>
              </p:cNvSpPr>
              <p:nvPr/>
            </p:nvSpPr>
            <p:spPr bwMode="auto">
              <a:xfrm>
                <a:off x="2477" y="572"/>
                <a:ext cx="289" cy="1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ELV</a:t>
                </a:r>
              </a:p>
            </p:txBody>
          </p:sp>
          <p:sp>
            <p:nvSpPr>
              <p:cNvPr id="56511" name="Line 58"/>
              <p:cNvSpPr>
                <a:spLocks noChangeShapeType="1"/>
              </p:cNvSpPr>
              <p:nvPr/>
            </p:nvSpPr>
            <p:spPr bwMode="auto">
              <a:xfrm rot="10800000" flipV="1">
                <a:off x="2784" y="815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512" name="Line 59"/>
              <p:cNvSpPr>
                <a:spLocks noChangeShapeType="1"/>
              </p:cNvSpPr>
              <p:nvPr/>
            </p:nvSpPr>
            <p:spPr bwMode="auto">
              <a:xfrm rot="10800000" flipH="1">
                <a:off x="2784" y="479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513" name="Line 60"/>
              <p:cNvSpPr>
                <a:spLocks noChangeShapeType="1"/>
              </p:cNvSpPr>
              <p:nvPr/>
            </p:nvSpPr>
            <p:spPr bwMode="auto">
              <a:xfrm rot="10800000" flipV="1">
                <a:off x="2784" y="479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514" name="Line 61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479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515" name="Line 62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480"/>
                <a:ext cx="0" cy="33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56516" name="Group 63"/>
              <p:cNvGrpSpPr>
                <a:grpSpLocks/>
              </p:cNvGrpSpPr>
              <p:nvPr/>
            </p:nvGrpSpPr>
            <p:grpSpPr bwMode="auto">
              <a:xfrm rot="-5400000">
                <a:off x="2904" y="696"/>
                <a:ext cx="96" cy="240"/>
                <a:chOff x="3072" y="912"/>
                <a:chExt cx="96" cy="240"/>
              </a:xfrm>
            </p:grpSpPr>
            <p:sp>
              <p:nvSpPr>
                <p:cNvPr id="56545" name="Line 64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120" y="100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546" name="Line 65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91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547" name="Line 66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08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548" name="Line 67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56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549" name="Line 68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15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6517" name="Text Box 69"/>
              <p:cNvSpPr txBox="1">
                <a:spLocks noChangeArrowheads="1"/>
              </p:cNvSpPr>
              <p:nvPr/>
            </p:nvSpPr>
            <p:spPr bwMode="auto">
              <a:xfrm flipH="1">
                <a:off x="2806" y="572"/>
                <a:ext cx="288" cy="1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ELV</a:t>
                </a:r>
              </a:p>
            </p:txBody>
          </p:sp>
          <p:grpSp>
            <p:nvGrpSpPr>
              <p:cNvPr id="56518" name="Group 70"/>
              <p:cNvGrpSpPr>
                <a:grpSpLocks/>
              </p:cNvGrpSpPr>
              <p:nvPr/>
            </p:nvGrpSpPr>
            <p:grpSpPr bwMode="auto">
              <a:xfrm flipV="1">
                <a:off x="2448" y="336"/>
                <a:ext cx="672" cy="144"/>
                <a:chOff x="2448" y="1680"/>
                <a:chExt cx="672" cy="144"/>
              </a:xfrm>
            </p:grpSpPr>
            <p:sp>
              <p:nvSpPr>
                <p:cNvPr id="56526" name="Line 7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52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527" name="Line 72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56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528" name="Line 73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61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529" name="Line 74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66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530" name="Line 75"/>
                <p:cNvSpPr>
                  <a:spLocks noChangeShapeType="1"/>
                </p:cNvSpPr>
                <p:nvPr/>
              </p:nvSpPr>
              <p:spPr bwMode="auto">
                <a:xfrm rot="-5400000">
                  <a:off x="2616" y="1512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531" name="Line 76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90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532" name="Line 77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85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533" name="Line 78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80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534" name="Line 79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76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535" name="Line 80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2952" y="1512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536" name="Line 81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71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537" name="Line 82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47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538" name="Line 83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424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539" name="Line 84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376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540" name="Line 85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3048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541" name="Line 86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3000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542" name="Line 87"/>
                <p:cNvSpPr>
                  <a:spLocks noChangeShapeType="1"/>
                </p:cNvSpPr>
                <p:nvPr/>
              </p:nvSpPr>
              <p:spPr bwMode="auto">
                <a:xfrm rot="5400000" flipH="1" flipV="1">
                  <a:off x="2952" y="175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543" name="Line 88"/>
                <p:cNvSpPr>
                  <a:spLocks noChangeShapeType="1"/>
                </p:cNvSpPr>
                <p:nvPr/>
              </p:nvSpPr>
              <p:spPr bwMode="auto">
                <a:xfrm rot="-5400000">
                  <a:off x="2616" y="1587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544" name="Line 89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2952" y="1587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6519" name="Line 90"/>
              <p:cNvSpPr>
                <a:spLocks noChangeShapeType="1"/>
              </p:cNvSpPr>
              <p:nvPr/>
            </p:nvSpPr>
            <p:spPr bwMode="auto">
              <a:xfrm rot="10800000" flipH="1" flipV="1">
                <a:off x="2448" y="480"/>
                <a:ext cx="0" cy="33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56520" name="Group 91"/>
              <p:cNvGrpSpPr>
                <a:grpSpLocks/>
              </p:cNvGrpSpPr>
              <p:nvPr/>
            </p:nvGrpSpPr>
            <p:grpSpPr bwMode="auto">
              <a:xfrm rot="-5400000">
                <a:off x="2568" y="696"/>
                <a:ext cx="96" cy="240"/>
                <a:chOff x="3072" y="912"/>
                <a:chExt cx="96" cy="240"/>
              </a:xfrm>
            </p:grpSpPr>
            <p:sp>
              <p:nvSpPr>
                <p:cNvPr id="56521" name="Line 92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120" y="100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522" name="Line 93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91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523" name="Line 94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08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524" name="Line 95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056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525" name="Line 96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3072" y="1152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56348" name="Group 97"/>
            <p:cNvGrpSpPr>
              <a:grpSpLocks/>
            </p:cNvGrpSpPr>
            <p:nvPr/>
          </p:nvGrpSpPr>
          <p:grpSpPr bwMode="auto">
            <a:xfrm rot="10800000">
              <a:off x="1680" y="288"/>
              <a:ext cx="528" cy="96"/>
              <a:chOff x="3216" y="2736"/>
              <a:chExt cx="336" cy="96"/>
            </a:xfrm>
          </p:grpSpPr>
          <p:sp>
            <p:nvSpPr>
              <p:cNvPr id="56504" name="Line 98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505" name="Line 99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6349" name="Line 100"/>
            <p:cNvSpPr>
              <a:spLocks noChangeShapeType="1"/>
            </p:cNvSpPr>
            <p:nvPr/>
          </p:nvSpPr>
          <p:spPr bwMode="auto">
            <a:xfrm>
              <a:off x="1680" y="336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6350" name="Group 101"/>
            <p:cNvGrpSpPr>
              <a:grpSpLocks/>
            </p:cNvGrpSpPr>
            <p:nvPr/>
          </p:nvGrpSpPr>
          <p:grpSpPr bwMode="auto">
            <a:xfrm rot="10800000">
              <a:off x="3360" y="288"/>
              <a:ext cx="528" cy="96"/>
              <a:chOff x="3216" y="2736"/>
              <a:chExt cx="336" cy="96"/>
            </a:xfrm>
          </p:grpSpPr>
          <p:sp>
            <p:nvSpPr>
              <p:cNvPr id="56502" name="Line 102"/>
              <p:cNvSpPr>
                <a:spLocks noChangeShapeType="1"/>
              </p:cNvSpPr>
              <p:nvPr/>
            </p:nvSpPr>
            <p:spPr bwMode="auto">
              <a:xfrm>
                <a:off x="3216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503" name="Line 103"/>
              <p:cNvSpPr>
                <a:spLocks noChangeShapeType="1"/>
              </p:cNvSpPr>
              <p:nvPr/>
            </p:nvSpPr>
            <p:spPr bwMode="auto">
              <a:xfrm>
                <a:off x="3552" y="27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6351" name="Line 104"/>
            <p:cNvSpPr>
              <a:spLocks noChangeShapeType="1"/>
            </p:cNvSpPr>
            <p:nvPr/>
          </p:nvSpPr>
          <p:spPr bwMode="auto">
            <a:xfrm>
              <a:off x="3360" y="336"/>
              <a:ext cx="52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352" name="Line 105"/>
            <p:cNvSpPr>
              <a:spLocks noChangeShapeType="1"/>
            </p:cNvSpPr>
            <p:nvPr/>
          </p:nvSpPr>
          <p:spPr bwMode="auto">
            <a:xfrm>
              <a:off x="1584" y="2496"/>
              <a:ext cx="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353" name="Line 106"/>
            <p:cNvSpPr>
              <a:spLocks noChangeShapeType="1"/>
            </p:cNvSpPr>
            <p:nvPr/>
          </p:nvSpPr>
          <p:spPr bwMode="auto">
            <a:xfrm>
              <a:off x="2736" y="249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354" name="Line 107"/>
            <p:cNvSpPr>
              <a:spLocks noChangeShapeType="1"/>
            </p:cNvSpPr>
            <p:nvPr/>
          </p:nvSpPr>
          <p:spPr bwMode="auto">
            <a:xfrm>
              <a:off x="2112" y="326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355" name="Line 108"/>
            <p:cNvSpPr>
              <a:spLocks noChangeShapeType="1"/>
            </p:cNvSpPr>
            <p:nvPr/>
          </p:nvSpPr>
          <p:spPr bwMode="auto">
            <a:xfrm flipH="1">
              <a:off x="1584" y="3408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356" name="Line 109"/>
            <p:cNvSpPr>
              <a:spLocks noChangeShapeType="1"/>
            </p:cNvSpPr>
            <p:nvPr/>
          </p:nvSpPr>
          <p:spPr bwMode="auto">
            <a:xfrm>
              <a:off x="2352" y="3408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357" name="Line 110"/>
            <p:cNvSpPr>
              <a:spLocks noChangeShapeType="1"/>
            </p:cNvSpPr>
            <p:nvPr/>
          </p:nvSpPr>
          <p:spPr bwMode="auto">
            <a:xfrm>
              <a:off x="2736" y="2496"/>
              <a:ext cx="1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358" name="Line 111"/>
            <p:cNvSpPr>
              <a:spLocks noChangeShapeType="1"/>
            </p:cNvSpPr>
            <p:nvPr/>
          </p:nvSpPr>
          <p:spPr bwMode="auto">
            <a:xfrm flipH="1">
              <a:off x="2352" y="3408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359" name="Line 112"/>
            <p:cNvSpPr>
              <a:spLocks noChangeShapeType="1"/>
            </p:cNvSpPr>
            <p:nvPr/>
          </p:nvSpPr>
          <p:spPr bwMode="auto">
            <a:xfrm flipH="1">
              <a:off x="3408" y="3408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360" name="Line 113"/>
            <p:cNvSpPr>
              <a:spLocks noChangeShapeType="1"/>
            </p:cNvSpPr>
            <p:nvPr/>
          </p:nvSpPr>
          <p:spPr bwMode="auto">
            <a:xfrm>
              <a:off x="3408" y="326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361" name="Line 114"/>
            <p:cNvSpPr>
              <a:spLocks noChangeShapeType="1"/>
            </p:cNvSpPr>
            <p:nvPr/>
          </p:nvSpPr>
          <p:spPr bwMode="auto">
            <a:xfrm>
              <a:off x="3408" y="24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362" name="Line 115"/>
            <p:cNvSpPr>
              <a:spLocks noChangeShapeType="1"/>
            </p:cNvSpPr>
            <p:nvPr/>
          </p:nvSpPr>
          <p:spPr bwMode="auto">
            <a:xfrm flipH="1">
              <a:off x="2736" y="3408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363" name="Line 116"/>
            <p:cNvSpPr>
              <a:spLocks noChangeShapeType="1"/>
            </p:cNvSpPr>
            <p:nvPr/>
          </p:nvSpPr>
          <p:spPr bwMode="auto">
            <a:xfrm>
              <a:off x="3120" y="3408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364" name="Text Box 117"/>
            <p:cNvSpPr txBox="1">
              <a:spLocks noChangeArrowheads="1"/>
            </p:cNvSpPr>
            <p:nvPr/>
          </p:nvSpPr>
          <p:spPr bwMode="auto">
            <a:xfrm>
              <a:off x="1536" y="2976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Kitchen/Dining</a:t>
              </a:r>
            </a:p>
          </p:txBody>
        </p:sp>
        <p:grpSp>
          <p:nvGrpSpPr>
            <p:cNvPr id="56365" name="Group 118"/>
            <p:cNvGrpSpPr>
              <a:grpSpLocks/>
            </p:cNvGrpSpPr>
            <p:nvPr/>
          </p:nvGrpSpPr>
          <p:grpSpPr bwMode="auto">
            <a:xfrm>
              <a:off x="2525" y="3168"/>
              <a:ext cx="245" cy="240"/>
              <a:chOff x="2525" y="3168"/>
              <a:chExt cx="245" cy="240"/>
            </a:xfrm>
          </p:grpSpPr>
          <p:grpSp>
            <p:nvGrpSpPr>
              <p:cNvPr id="56495" name="Group 119"/>
              <p:cNvGrpSpPr>
                <a:grpSpLocks/>
              </p:cNvGrpSpPr>
              <p:nvPr/>
            </p:nvGrpSpPr>
            <p:grpSpPr bwMode="auto">
              <a:xfrm rot="5400000">
                <a:off x="2520" y="3191"/>
                <a:ext cx="240" cy="193"/>
                <a:chOff x="2496" y="3167"/>
                <a:chExt cx="240" cy="193"/>
              </a:xfrm>
            </p:grpSpPr>
            <p:sp>
              <p:nvSpPr>
                <p:cNvPr id="56497" name="Line 120"/>
                <p:cNvSpPr>
                  <a:spLocks noChangeShapeType="1"/>
                </p:cNvSpPr>
                <p:nvPr/>
              </p:nvSpPr>
              <p:spPr bwMode="auto">
                <a:xfrm>
                  <a:off x="2736" y="3167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498" name="Rectangle 121"/>
                <p:cNvSpPr>
                  <a:spLocks noChangeArrowheads="1"/>
                </p:cNvSpPr>
                <p:nvPr/>
              </p:nvSpPr>
              <p:spPr bwMode="auto">
                <a:xfrm rot="-5400000">
                  <a:off x="2520" y="3143"/>
                  <a:ext cx="191" cy="24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grpSp>
              <p:nvGrpSpPr>
                <p:cNvPr id="56499" name="Group 122"/>
                <p:cNvGrpSpPr>
                  <a:grpSpLocks/>
                </p:cNvGrpSpPr>
                <p:nvPr/>
              </p:nvGrpSpPr>
              <p:grpSpPr bwMode="auto">
                <a:xfrm rot="16200000" flipH="1">
                  <a:off x="2657" y="3281"/>
                  <a:ext cx="62" cy="96"/>
                  <a:chOff x="1827" y="2496"/>
                  <a:chExt cx="93" cy="96"/>
                </a:xfrm>
              </p:grpSpPr>
              <p:sp>
                <p:nvSpPr>
                  <p:cNvPr id="56500" name="door"/>
                  <p:cNvSpPr>
                    <a:spLocks noEditPoints="1" noChangeArrowheads="1"/>
                  </p:cNvSpPr>
                  <p:nvPr/>
                </p:nvSpPr>
                <p:spPr bwMode="auto">
                  <a:xfrm rot="5400000" flipV="1">
                    <a:off x="1827" y="2496"/>
                    <a:ext cx="93" cy="9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2555 w 21600"/>
                      <a:gd name="T10" fmla="*/ 11148 h 21600"/>
                      <a:gd name="T11" fmla="*/ 13471 w 21600"/>
                      <a:gd name="T12" fmla="*/ 20206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>
                        <a:moveTo>
                          <a:pt x="21600" y="21600"/>
                        </a:moveTo>
                        <a:lnTo>
                          <a:pt x="6007" y="127"/>
                        </a:lnTo>
                        <a:lnTo>
                          <a:pt x="4665" y="2541"/>
                        </a:lnTo>
                        <a:lnTo>
                          <a:pt x="3579" y="5209"/>
                        </a:lnTo>
                        <a:lnTo>
                          <a:pt x="2492" y="8259"/>
                        </a:lnTo>
                        <a:lnTo>
                          <a:pt x="1598" y="11308"/>
                        </a:lnTo>
                        <a:lnTo>
                          <a:pt x="959" y="14739"/>
                        </a:lnTo>
                        <a:lnTo>
                          <a:pt x="383" y="18169"/>
                        </a:lnTo>
                        <a:lnTo>
                          <a:pt x="0" y="21600"/>
                        </a:lnTo>
                      </a:path>
                    </a:pathLst>
                  </a:cu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56501" name="Line 124"/>
                  <p:cNvSpPr>
                    <a:spLocks noChangeShapeType="1"/>
                  </p:cNvSpPr>
                  <p:nvPr/>
                </p:nvSpPr>
                <p:spPr bwMode="auto">
                  <a:xfrm>
                    <a:off x="1920" y="2496"/>
                    <a:ext cx="0" cy="96"/>
                  </a:xfrm>
                  <a:prstGeom prst="line">
                    <a:avLst/>
                  </a:prstGeom>
                  <a:noFill/>
                  <a:ln w="158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</p:grpSp>
          <p:sp>
            <p:nvSpPr>
              <p:cNvPr id="56496" name="Text Box 125"/>
              <p:cNvSpPr txBox="1">
                <a:spLocks noChangeArrowheads="1"/>
              </p:cNvSpPr>
              <p:nvPr/>
            </p:nvSpPr>
            <p:spPr bwMode="auto">
              <a:xfrm>
                <a:off x="2525" y="3195"/>
                <a:ext cx="245" cy="1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56366" name="Line 126"/>
            <p:cNvSpPr>
              <a:spLocks noChangeShapeType="1"/>
            </p:cNvSpPr>
            <p:nvPr/>
          </p:nvSpPr>
          <p:spPr bwMode="auto">
            <a:xfrm rot="16200000" flipH="1">
              <a:off x="2808" y="333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367" name="Rectangle 127"/>
            <p:cNvSpPr>
              <a:spLocks noChangeArrowheads="1"/>
            </p:cNvSpPr>
            <p:nvPr/>
          </p:nvSpPr>
          <p:spPr bwMode="auto">
            <a:xfrm flipH="1">
              <a:off x="2736" y="3168"/>
              <a:ext cx="191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56368" name="Group 128"/>
            <p:cNvGrpSpPr>
              <a:grpSpLocks/>
            </p:cNvGrpSpPr>
            <p:nvPr/>
          </p:nvGrpSpPr>
          <p:grpSpPr bwMode="auto">
            <a:xfrm>
              <a:off x="2867" y="3312"/>
              <a:ext cx="62" cy="96"/>
              <a:chOff x="1827" y="2496"/>
              <a:chExt cx="93" cy="96"/>
            </a:xfrm>
          </p:grpSpPr>
          <p:sp>
            <p:nvSpPr>
              <p:cNvPr id="5649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494" name="Line 13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6369" name="Text Box 131"/>
            <p:cNvSpPr txBox="1">
              <a:spLocks noChangeArrowheads="1"/>
            </p:cNvSpPr>
            <p:nvPr/>
          </p:nvSpPr>
          <p:spPr bwMode="auto">
            <a:xfrm>
              <a:off x="2688" y="3196"/>
              <a:ext cx="24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LAV</a:t>
              </a:r>
            </a:p>
          </p:txBody>
        </p:sp>
        <p:grpSp>
          <p:nvGrpSpPr>
            <p:cNvPr id="56370" name="Group 132"/>
            <p:cNvGrpSpPr>
              <a:grpSpLocks/>
            </p:cNvGrpSpPr>
            <p:nvPr/>
          </p:nvGrpSpPr>
          <p:grpSpPr bwMode="auto">
            <a:xfrm rot="-5400000">
              <a:off x="2184" y="3384"/>
              <a:ext cx="96" cy="144"/>
              <a:chOff x="1827" y="2496"/>
              <a:chExt cx="93" cy="96"/>
            </a:xfrm>
          </p:grpSpPr>
          <p:sp>
            <p:nvSpPr>
              <p:cNvPr id="5649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492" name="Line 13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6371" name="Line 135"/>
            <p:cNvSpPr>
              <a:spLocks noChangeShapeType="1"/>
            </p:cNvSpPr>
            <p:nvPr/>
          </p:nvSpPr>
          <p:spPr bwMode="auto">
            <a:xfrm>
              <a:off x="2112" y="24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6372" name="Group 136"/>
            <p:cNvGrpSpPr>
              <a:grpSpLocks/>
            </p:cNvGrpSpPr>
            <p:nvPr/>
          </p:nvGrpSpPr>
          <p:grpSpPr bwMode="auto">
            <a:xfrm rot="5400000" flipH="1">
              <a:off x="2424" y="3384"/>
              <a:ext cx="96" cy="144"/>
              <a:chOff x="1827" y="2496"/>
              <a:chExt cx="93" cy="96"/>
            </a:xfrm>
          </p:grpSpPr>
          <p:sp>
            <p:nvSpPr>
              <p:cNvPr id="5648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490" name="Line 13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6373" name="Group 139"/>
            <p:cNvGrpSpPr>
              <a:grpSpLocks/>
            </p:cNvGrpSpPr>
            <p:nvPr/>
          </p:nvGrpSpPr>
          <p:grpSpPr bwMode="auto">
            <a:xfrm rot="-5400000">
              <a:off x="2952" y="3384"/>
              <a:ext cx="96" cy="144"/>
              <a:chOff x="1827" y="2496"/>
              <a:chExt cx="93" cy="96"/>
            </a:xfrm>
          </p:grpSpPr>
          <p:sp>
            <p:nvSpPr>
              <p:cNvPr id="5648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488" name="Line 14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6374" name="Group 142"/>
            <p:cNvGrpSpPr>
              <a:grpSpLocks/>
            </p:cNvGrpSpPr>
            <p:nvPr/>
          </p:nvGrpSpPr>
          <p:grpSpPr bwMode="auto">
            <a:xfrm rot="5400000" flipH="1">
              <a:off x="3192" y="3384"/>
              <a:ext cx="96" cy="144"/>
              <a:chOff x="1827" y="2496"/>
              <a:chExt cx="93" cy="96"/>
            </a:xfrm>
          </p:grpSpPr>
          <p:sp>
            <p:nvSpPr>
              <p:cNvPr id="5648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486" name="Line 14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6375" name="Text Box 145"/>
            <p:cNvSpPr txBox="1">
              <a:spLocks noChangeArrowheads="1"/>
            </p:cNvSpPr>
            <p:nvPr/>
          </p:nvSpPr>
          <p:spPr bwMode="auto">
            <a:xfrm>
              <a:off x="2064" y="2784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56376" name="Text Box 146"/>
            <p:cNvSpPr txBox="1">
              <a:spLocks noChangeArrowheads="1"/>
            </p:cNvSpPr>
            <p:nvPr/>
          </p:nvSpPr>
          <p:spPr bwMode="auto">
            <a:xfrm>
              <a:off x="1536" y="3552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56377" name="Text Box 147"/>
            <p:cNvSpPr txBox="1">
              <a:spLocks noChangeArrowheads="1"/>
            </p:cNvSpPr>
            <p:nvPr/>
          </p:nvSpPr>
          <p:spPr bwMode="auto">
            <a:xfrm>
              <a:off x="2208" y="3552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56378" name="Text Box 148"/>
            <p:cNvSpPr txBox="1">
              <a:spLocks noChangeArrowheads="1"/>
            </p:cNvSpPr>
            <p:nvPr/>
          </p:nvSpPr>
          <p:spPr bwMode="auto">
            <a:xfrm>
              <a:off x="2544" y="3552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56379" name="Text Box 149"/>
            <p:cNvSpPr txBox="1">
              <a:spLocks noChangeArrowheads="1"/>
            </p:cNvSpPr>
            <p:nvPr/>
          </p:nvSpPr>
          <p:spPr bwMode="auto">
            <a:xfrm>
              <a:off x="3264" y="3552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56380" name="Text Box 150"/>
            <p:cNvSpPr txBox="1">
              <a:spLocks noChangeArrowheads="1"/>
            </p:cNvSpPr>
            <p:nvPr/>
          </p:nvSpPr>
          <p:spPr bwMode="auto">
            <a:xfrm>
              <a:off x="3264" y="2976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Kitchen/Dining</a:t>
              </a:r>
            </a:p>
          </p:txBody>
        </p:sp>
        <p:sp>
          <p:nvSpPr>
            <p:cNvPr id="56381" name="Text Box 151"/>
            <p:cNvSpPr txBox="1">
              <a:spLocks noChangeArrowheads="1"/>
            </p:cNvSpPr>
            <p:nvPr/>
          </p:nvSpPr>
          <p:spPr bwMode="auto">
            <a:xfrm>
              <a:off x="2688" y="2784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grpSp>
          <p:nvGrpSpPr>
            <p:cNvPr id="56382" name="Group 152"/>
            <p:cNvGrpSpPr>
              <a:grpSpLocks/>
            </p:cNvGrpSpPr>
            <p:nvPr/>
          </p:nvGrpSpPr>
          <p:grpSpPr bwMode="auto">
            <a:xfrm rot="-5400000">
              <a:off x="2568" y="2472"/>
              <a:ext cx="96" cy="144"/>
              <a:chOff x="1827" y="2496"/>
              <a:chExt cx="93" cy="96"/>
            </a:xfrm>
          </p:grpSpPr>
          <p:sp>
            <p:nvSpPr>
              <p:cNvPr id="5648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484" name="Line 15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6383" name="Group 155"/>
            <p:cNvGrpSpPr>
              <a:grpSpLocks/>
            </p:cNvGrpSpPr>
            <p:nvPr/>
          </p:nvGrpSpPr>
          <p:grpSpPr bwMode="auto">
            <a:xfrm rot="5400000" flipH="1">
              <a:off x="2808" y="2472"/>
              <a:ext cx="96" cy="144"/>
              <a:chOff x="1827" y="2496"/>
              <a:chExt cx="93" cy="96"/>
            </a:xfrm>
          </p:grpSpPr>
          <p:sp>
            <p:nvSpPr>
              <p:cNvPr id="5648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482" name="Line 15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6384" name="Line 158"/>
            <p:cNvSpPr>
              <a:spLocks noChangeShapeType="1"/>
            </p:cNvSpPr>
            <p:nvPr/>
          </p:nvSpPr>
          <p:spPr bwMode="auto">
            <a:xfrm>
              <a:off x="1584" y="1728"/>
              <a:ext cx="8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385" name="Line 159"/>
            <p:cNvSpPr>
              <a:spLocks noChangeShapeType="1"/>
            </p:cNvSpPr>
            <p:nvPr/>
          </p:nvSpPr>
          <p:spPr bwMode="auto">
            <a:xfrm>
              <a:off x="3120" y="1728"/>
              <a:ext cx="8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386" name="Line 160"/>
            <p:cNvSpPr>
              <a:spLocks noChangeShapeType="1"/>
            </p:cNvSpPr>
            <p:nvPr/>
          </p:nvSpPr>
          <p:spPr bwMode="auto">
            <a:xfrm>
              <a:off x="3120" y="1728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387" name="Line 161"/>
            <p:cNvSpPr>
              <a:spLocks noChangeShapeType="1"/>
            </p:cNvSpPr>
            <p:nvPr/>
          </p:nvSpPr>
          <p:spPr bwMode="auto">
            <a:xfrm>
              <a:off x="2448" y="1728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388" name="Line 162"/>
            <p:cNvSpPr>
              <a:spLocks noChangeShapeType="1"/>
            </p:cNvSpPr>
            <p:nvPr/>
          </p:nvSpPr>
          <p:spPr bwMode="auto">
            <a:xfrm>
              <a:off x="1968" y="211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389" name="Text Box 163"/>
            <p:cNvSpPr txBox="1">
              <a:spLocks noChangeArrowheads="1"/>
            </p:cNvSpPr>
            <p:nvPr/>
          </p:nvSpPr>
          <p:spPr bwMode="auto">
            <a:xfrm>
              <a:off x="1536" y="2026"/>
              <a:ext cx="480" cy="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sp>
          <p:nvSpPr>
            <p:cNvPr id="56390" name="Text Box 164"/>
            <p:cNvSpPr txBox="1">
              <a:spLocks noChangeArrowheads="1"/>
            </p:cNvSpPr>
            <p:nvPr/>
          </p:nvSpPr>
          <p:spPr bwMode="auto">
            <a:xfrm>
              <a:off x="1728" y="1824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56391" name="Line 165"/>
            <p:cNvSpPr>
              <a:spLocks noChangeShapeType="1"/>
            </p:cNvSpPr>
            <p:nvPr/>
          </p:nvSpPr>
          <p:spPr bwMode="auto">
            <a:xfrm>
              <a:off x="1968" y="2112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6392" name="Group 166"/>
            <p:cNvGrpSpPr>
              <a:grpSpLocks/>
            </p:cNvGrpSpPr>
            <p:nvPr/>
          </p:nvGrpSpPr>
          <p:grpSpPr bwMode="auto">
            <a:xfrm rot="10800000" flipH="1">
              <a:off x="2352" y="1776"/>
              <a:ext cx="96" cy="144"/>
              <a:chOff x="1827" y="2496"/>
              <a:chExt cx="93" cy="96"/>
            </a:xfrm>
          </p:grpSpPr>
          <p:sp>
            <p:nvSpPr>
              <p:cNvPr id="5647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480" name="Line 16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6393" name="Group 169"/>
            <p:cNvGrpSpPr>
              <a:grpSpLocks/>
            </p:cNvGrpSpPr>
            <p:nvPr/>
          </p:nvGrpSpPr>
          <p:grpSpPr bwMode="auto">
            <a:xfrm rot="5400000" flipV="1">
              <a:off x="2328" y="1992"/>
              <a:ext cx="96" cy="144"/>
              <a:chOff x="1827" y="2496"/>
              <a:chExt cx="93" cy="96"/>
            </a:xfrm>
          </p:grpSpPr>
          <p:sp>
            <p:nvSpPr>
              <p:cNvPr id="5647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478" name="Line 17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6394" name="Group 172"/>
            <p:cNvGrpSpPr>
              <a:grpSpLocks/>
            </p:cNvGrpSpPr>
            <p:nvPr/>
          </p:nvGrpSpPr>
          <p:grpSpPr bwMode="auto">
            <a:xfrm>
              <a:off x="1920" y="2256"/>
              <a:ext cx="245" cy="240"/>
              <a:chOff x="1920" y="2256"/>
              <a:chExt cx="245" cy="240"/>
            </a:xfrm>
          </p:grpSpPr>
          <p:sp>
            <p:nvSpPr>
              <p:cNvPr id="56471" name="Line 173"/>
              <p:cNvSpPr>
                <a:spLocks noChangeShapeType="1"/>
              </p:cNvSpPr>
              <p:nvPr/>
            </p:nvSpPr>
            <p:spPr bwMode="auto">
              <a:xfrm rot="16200000" flipH="1">
                <a:off x="2040" y="2424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472" name="Rectangle 174"/>
              <p:cNvSpPr>
                <a:spLocks noChangeArrowheads="1"/>
              </p:cNvSpPr>
              <p:nvPr/>
            </p:nvSpPr>
            <p:spPr bwMode="auto">
              <a:xfrm flipH="1">
                <a:off x="1968" y="2256"/>
                <a:ext cx="191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56473" name="Group 175"/>
              <p:cNvGrpSpPr>
                <a:grpSpLocks/>
              </p:cNvGrpSpPr>
              <p:nvPr/>
            </p:nvGrpSpPr>
            <p:grpSpPr bwMode="auto">
              <a:xfrm>
                <a:off x="2099" y="2400"/>
                <a:ext cx="62" cy="96"/>
                <a:chOff x="1827" y="2496"/>
                <a:chExt cx="93" cy="96"/>
              </a:xfrm>
            </p:grpSpPr>
            <p:sp>
              <p:nvSpPr>
                <p:cNvPr id="56475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476" name="Line 17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6474" name="Text Box 178"/>
              <p:cNvSpPr txBox="1">
                <a:spLocks noChangeArrowheads="1"/>
              </p:cNvSpPr>
              <p:nvPr/>
            </p:nvSpPr>
            <p:spPr bwMode="auto">
              <a:xfrm>
                <a:off x="1920" y="2284"/>
                <a:ext cx="245" cy="1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grpSp>
          <p:nvGrpSpPr>
            <p:cNvPr id="56395" name="Group 179"/>
            <p:cNvGrpSpPr>
              <a:grpSpLocks/>
            </p:cNvGrpSpPr>
            <p:nvPr/>
          </p:nvGrpSpPr>
          <p:grpSpPr bwMode="auto">
            <a:xfrm rot="10800000">
              <a:off x="3120" y="1776"/>
              <a:ext cx="96" cy="144"/>
              <a:chOff x="1827" y="2496"/>
              <a:chExt cx="93" cy="96"/>
            </a:xfrm>
          </p:grpSpPr>
          <p:sp>
            <p:nvSpPr>
              <p:cNvPr id="5646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470" name="Line 18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6396" name="Line 182"/>
            <p:cNvSpPr>
              <a:spLocks noChangeShapeType="1"/>
            </p:cNvSpPr>
            <p:nvPr/>
          </p:nvSpPr>
          <p:spPr bwMode="auto">
            <a:xfrm>
              <a:off x="3120" y="2112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397" name="Line 183"/>
            <p:cNvSpPr>
              <a:spLocks noChangeShapeType="1"/>
            </p:cNvSpPr>
            <p:nvPr/>
          </p:nvSpPr>
          <p:spPr bwMode="auto">
            <a:xfrm>
              <a:off x="3600" y="211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6398" name="Group 184"/>
            <p:cNvGrpSpPr>
              <a:grpSpLocks/>
            </p:cNvGrpSpPr>
            <p:nvPr/>
          </p:nvGrpSpPr>
          <p:grpSpPr bwMode="auto">
            <a:xfrm>
              <a:off x="3389" y="2256"/>
              <a:ext cx="245" cy="240"/>
              <a:chOff x="2525" y="3168"/>
              <a:chExt cx="245" cy="240"/>
            </a:xfrm>
          </p:grpSpPr>
          <p:grpSp>
            <p:nvGrpSpPr>
              <p:cNvPr id="56462" name="Group 185"/>
              <p:cNvGrpSpPr>
                <a:grpSpLocks/>
              </p:cNvGrpSpPr>
              <p:nvPr/>
            </p:nvGrpSpPr>
            <p:grpSpPr bwMode="auto">
              <a:xfrm rot="5400000">
                <a:off x="2520" y="3191"/>
                <a:ext cx="240" cy="193"/>
                <a:chOff x="2496" y="3167"/>
                <a:chExt cx="240" cy="193"/>
              </a:xfrm>
            </p:grpSpPr>
            <p:sp>
              <p:nvSpPr>
                <p:cNvPr id="56464" name="Line 186"/>
                <p:cNvSpPr>
                  <a:spLocks noChangeShapeType="1"/>
                </p:cNvSpPr>
                <p:nvPr/>
              </p:nvSpPr>
              <p:spPr bwMode="auto">
                <a:xfrm>
                  <a:off x="2736" y="3167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465" name="Rectangle 187"/>
                <p:cNvSpPr>
                  <a:spLocks noChangeArrowheads="1"/>
                </p:cNvSpPr>
                <p:nvPr/>
              </p:nvSpPr>
              <p:spPr bwMode="auto">
                <a:xfrm rot="-5400000">
                  <a:off x="2520" y="3143"/>
                  <a:ext cx="191" cy="24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grpSp>
              <p:nvGrpSpPr>
                <p:cNvPr id="56466" name="Group 188"/>
                <p:cNvGrpSpPr>
                  <a:grpSpLocks/>
                </p:cNvGrpSpPr>
                <p:nvPr/>
              </p:nvGrpSpPr>
              <p:grpSpPr bwMode="auto">
                <a:xfrm rot="16200000" flipH="1">
                  <a:off x="2657" y="3281"/>
                  <a:ext cx="62" cy="96"/>
                  <a:chOff x="1827" y="2496"/>
                  <a:chExt cx="93" cy="96"/>
                </a:xfrm>
              </p:grpSpPr>
              <p:sp>
                <p:nvSpPr>
                  <p:cNvPr id="56467" name="door"/>
                  <p:cNvSpPr>
                    <a:spLocks noEditPoints="1" noChangeArrowheads="1"/>
                  </p:cNvSpPr>
                  <p:nvPr/>
                </p:nvSpPr>
                <p:spPr bwMode="auto">
                  <a:xfrm rot="5400000" flipV="1">
                    <a:off x="1827" y="2496"/>
                    <a:ext cx="93" cy="9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2555 w 21600"/>
                      <a:gd name="T10" fmla="*/ 11148 h 21600"/>
                      <a:gd name="T11" fmla="*/ 13471 w 21600"/>
                      <a:gd name="T12" fmla="*/ 20206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>
                        <a:moveTo>
                          <a:pt x="21600" y="21600"/>
                        </a:moveTo>
                        <a:lnTo>
                          <a:pt x="6007" y="127"/>
                        </a:lnTo>
                        <a:lnTo>
                          <a:pt x="4665" y="2541"/>
                        </a:lnTo>
                        <a:lnTo>
                          <a:pt x="3579" y="5209"/>
                        </a:lnTo>
                        <a:lnTo>
                          <a:pt x="2492" y="8259"/>
                        </a:lnTo>
                        <a:lnTo>
                          <a:pt x="1598" y="11308"/>
                        </a:lnTo>
                        <a:lnTo>
                          <a:pt x="959" y="14739"/>
                        </a:lnTo>
                        <a:lnTo>
                          <a:pt x="383" y="18169"/>
                        </a:lnTo>
                        <a:lnTo>
                          <a:pt x="0" y="21600"/>
                        </a:lnTo>
                      </a:path>
                    </a:pathLst>
                  </a:cu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56468" name="Line 190"/>
                  <p:cNvSpPr>
                    <a:spLocks noChangeShapeType="1"/>
                  </p:cNvSpPr>
                  <p:nvPr/>
                </p:nvSpPr>
                <p:spPr bwMode="auto">
                  <a:xfrm>
                    <a:off x="1920" y="2496"/>
                    <a:ext cx="0" cy="96"/>
                  </a:xfrm>
                  <a:prstGeom prst="line">
                    <a:avLst/>
                  </a:prstGeom>
                  <a:noFill/>
                  <a:ln w="158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</p:grpSp>
          <p:sp>
            <p:nvSpPr>
              <p:cNvPr id="56463" name="Text Box 191"/>
              <p:cNvSpPr txBox="1">
                <a:spLocks noChangeArrowheads="1"/>
              </p:cNvSpPr>
              <p:nvPr/>
            </p:nvSpPr>
            <p:spPr bwMode="auto">
              <a:xfrm>
                <a:off x="2525" y="3196"/>
                <a:ext cx="245" cy="1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grpSp>
          <p:nvGrpSpPr>
            <p:cNvPr id="56399" name="Group 192"/>
            <p:cNvGrpSpPr>
              <a:grpSpLocks/>
            </p:cNvGrpSpPr>
            <p:nvPr/>
          </p:nvGrpSpPr>
          <p:grpSpPr bwMode="auto">
            <a:xfrm rot="-5400000" flipH="1" flipV="1">
              <a:off x="3144" y="1992"/>
              <a:ext cx="96" cy="144"/>
              <a:chOff x="1827" y="2496"/>
              <a:chExt cx="93" cy="96"/>
            </a:xfrm>
          </p:grpSpPr>
          <p:sp>
            <p:nvSpPr>
              <p:cNvPr id="5646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461" name="Line 19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6400" name="Text Box 195"/>
            <p:cNvSpPr txBox="1">
              <a:spLocks noChangeArrowheads="1"/>
            </p:cNvSpPr>
            <p:nvPr/>
          </p:nvSpPr>
          <p:spPr bwMode="auto">
            <a:xfrm>
              <a:off x="1872" y="2112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56401" name="Text Box 196"/>
            <p:cNvSpPr txBox="1">
              <a:spLocks noChangeArrowheads="1"/>
            </p:cNvSpPr>
            <p:nvPr/>
          </p:nvSpPr>
          <p:spPr bwMode="auto">
            <a:xfrm>
              <a:off x="2928" y="2112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56402" name="Text Box 197"/>
            <p:cNvSpPr txBox="1">
              <a:spLocks noChangeArrowheads="1"/>
            </p:cNvSpPr>
            <p:nvPr/>
          </p:nvSpPr>
          <p:spPr bwMode="auto">
            <a:xfrm>
              <a:off x="3120" y="1824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56403" name="Text Box 198"/>
            <p:cNvSpPr txBox="1">
              <a:spLocks noChangeArrowheads="1"/>
            </p:cNvSpPr>
            <p:nvPr/>
          </p:nvSpPr>
          <p:spPr bwMode="auto">
            <a:xfrm>
              <a:off x="3505" y="2026"/>
              <a:ext cx="479" cy="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sp>
          <p:nvSpPr>
            <p:cNvPr id="56404" name="Line 199"/>
            <p:cNvSpPr>
              <a:spLocks noChangeShapeType="1"/>
            </p:cNvSpPr>
            <p:nvPr/>
          </p:nvSpPr>
          <p:spPr bwMode="auto">
            <a:xfrm>
              <a:off x="2304" y="33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405" name="Line 200"/>
            <p:cNvSpPr>
              <a:spLocks noChangeShapeType="1"/>
            </p:cNvSpPr>
            <p:nvPr/>
          </p:nvSpPr>
          <p:spPr bwMode="auto">
            <a:xfrm>
              <a:off x="3264" y="33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6406" name="Group 201"/>
            <p:cNvGrpSpPr>
              <a:grpSpLocks/>
            </p:cNvGrpSpPr>
            <p:nvPr/>
          </p:nvGrpSpPr>
          <p:grpSpPr bwMode="auto">
            <a:xfrm rot="10800000" flipH="1" flipV="1">
              <a:off x="2208" y="1536"/>
              <a:ext cx="96" cy="144"/>
              <a:chOff x="1827" y="2496"/>
              <a:chExt cx="93" cy="96"/>
            </a:xfrm>
          </p:grpSpPr>
          <p:sp>
            <p:nvSpPr>
              <p:cNvPr id="5645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459" name="Line 20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6407" name="Group 204"/>
            <p:cNvGrpSpPr>
              <a:grpSpLocks/>
            </p:cNvGrpSpPr>
            <p:nvPr/>
          </p:nvGrpSpPr>
          <p:grpSpPr bwMode="auto">
            <a:xfrm rot="10800000" flipV="1">
              <a:off x="3264" y="1536"/>
              <a:ext cx="96" cy="144"/>
              <a:chOff x="1827" y="2496"/>
              <a:chExt cx="93" cy="96"/>
            </a:xfrm>
          </p:grpSpPr>
          <p:sp>
            <p:nvSpPr>
              <p:cNvPr id="5645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457" name="Line 20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6408" name="Line 207"/>
            <p:cNvSpPr>
              <a:spLocks noChangeShapeType="1"/>
            </p:cNvSpPr>
            <p:nvPr/>
          </p:nvSpPr>
          <p:spPr bwMode="auto">
            <a:xfrm>
              <a:off x="1584" y="816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409" name="Line 208"/>
            <p:cNvSpPr>
              <a:spLocks noChangeShapeType="1"/>
            </p:cNvSpPr>
            <p:nvPr/>
          </p:nvSpPr>
          <p:spPr bwMode="auto">
            <a:xfrm>
              <a:off x="3264" y="816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6410" name="Group 209"/>
            <p:cNvGrpSpPr>
              <a:grpSpLocks/>
            </p:cNvGrpSpPr>
            <p:nvPr/>
          </p:nvGrpSpPr>
          <p:grpSpPr bwMode="auto">
            <a:xfrm rot="5400000" flipV="1">
              <a:off x="2184" y="696"/>
              <a:ext cx="96" cy="144"/>
              <a:chOff x="1827" y="2496"/>
              <a:chExt cx="93" cy="96"/>
            </a:xfrm>
          </p:grpSpPr>
          <p:sp>
            <p:nvSpPr>
              <p:cNvPr id="5645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455" name="Line 21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6411" name="Group 212"/>
            <p:cNvGrpSpPr>
              <a:grpSpLocks/>
            </p:cNvGrpSpPr>
            <p:nvPr/>
          </p:nvGrpSpPr>
          <p:grpSpPr bwMode="auto">
            <a:xfrm rot="-5400000" flipH="1" flipV="1">
              <a:off x="3288" y="696"/>
              <a:ext cx="96" cy="144"/>
              <a:chOff x="1827" y="2496"/>
              <a:chExt cx="93" cy="96"/>
            </a:xfrm>
          </p:grpSpPr>
          <p:sp>
            <p:nvSpPr>
              <p:cNvPr id="5645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453" name="Line 21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6412" name="Line 215"/>
            <p:cNvSpPr>
              <a:spLocks noChangeShapeType="1"/>
            </p:cNvSpPr>
            <p:nvPr/>
          </p:nvSpPr>
          <p:spPr bwMode="auto">
            <a:xfrm>
              <a:off x="1968" y="816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413" name="Line 216"/>
            <p:cNvSpPr>
              <a:spLocks noChangeShapeType="1"/>
            </p:cNvSpPr>
            <p:nvPr/>
          </p:nvSpPr>
          <p:spPr bwMode="auto">
            <a:xfrm>
              <a:off x="1968" y="1488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6414" name="Group 217"/>
            <p:cNvGrpSpPr>
              <a:grpSpLocks/>
            </p:cNvGrpSpPr>
            <p:nvPr/>
          </p:nvGrpSpPr>
          <p:grpSpPr bwMode="auto">
            <a:xfrm>
              <a:off x="3840" y="528"/>
              <a:ext cx="245" cy="240"/>
              <a:chOff x="2208" y="336"/>
              <a:chExt cx="245" cy="240"/>
            </a:xfrm>
          </p:grpSpPr>
          <p:sp>
            <p:nvSpPr>
              <p:cNvPr id="56446" name="Line 218"/>
              <p:cNvSpPr>
                <a:spLocks noChangeShapeType="1"/>
              </p:cNvSpPr>
              <p:nvPr/>
            </p:nvSpPr>
            <p:spPr bwMode="auto">
              <a:xfrm rot="16200000" flipH="1">
                <a:off x="2328" y="504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447" name="Rectangle 219"/>
              <p:cNvSpPr>
                <a:spLocks noChangeArrowheads="1"/>
              </p:cNvSpPr>
              <p:nvPr/>
            </p:nvSpPr>
            <p:spPr bwMode="auto">
              <a:xfrm flipH="1">
                <a:off x="2256" y="336"/>
                <a:ext cx="191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56448" name="Group 220"/>
              <p:cNvGrpSpPr>
                <a:grpSpLocks/>
              </p:cNvGrpSpPr>
              <p:nvPr/>
            </p:nvGrpSpPr>
            <p:grpSpPr bwMode="auto">
              <a:xfrm flipH="1">
                <a:off x="2256" y="480"/>
                <a:ext cx="62" cy="96"/>
                <a:chOff x="1827" y="2496"/>
                <a:chExt cx="93" cy="96"/>
              </a:xfrm>
            </p:grpSpPr>
            <p:sp>
              <p:nvSpPr>
                <p:cNvPr id="56450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451" name="Line 222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6449" name="Text Box 223"/>
              <p:cNvSpPr txBox="1">
                <a:spLocks noChangeArrowheads="1"/>
              </p:cNvSpPr>
              <p:nvPr/>
            </p:nvSpPr>
            <p:spPr bwMode="auto">
              <a:xfrm>
                <a:off x="2208" y="336"/>
                <a:ext cx="245" cy="1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56415" name="Text Box 224"/>
            <p:cNvSpPr txBox="1">
              <a:spLocks noChangeArrowheads="1"/>
            </p:cNvSpPr>
            <p:nvPr/>
          </p:nvSpPr>
          <p:spPr bwMode="auto">
            <a:xfrm>
              <a:off x="1632" y="1104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56416" name="Text Box 225"/>
            <p:cNvSpPr txBox="1">
              <a:spLocks noChangeArrowheads="1"/>
            </p:cNvSpPr>
            <p:nvPr/>
          </p:nvSpPr>
          <p:spPr bwMode="auto">
            <a:xfrm>
              <a:off x="1536" y="1249"/>
              <a:ext cx="48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sp>
          <p:nvSpPr>
            <p:cNvPr id="56417" name="Text Box 226"/>
            <p:cNvSpPr txBox="1">
              <a:spLocks noChangeArrowheads="1"/>
            </p:cNvSpPr>
            <p:nvPr/>
          </p:nvSpPr>
          <p:spPr bwMode="auto">
            <a:xfrm>
              <a:off x="1488" y="480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56418" name="Text Box 227"/>
            <p:cNvSpPr txBox="1">
              <a:spLocks noChangeArrowheads="1"/>
            </p:cNvSpPr>
            <p:nvPr/>
          </p:nvSpPr>
          <p:spPr bwMode="auto">
            <a:xfrm>
              <a:off x="3312" y="480"/>
              <a:ext cx="72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Bedroom</a:t>
              </a:r>
            </a:p>
          </p:txBody>
        </p:sp>
        <p:sp>
          <p:nvSpPr>
            <p:cNvPr id="56419" name="Text Box 228"/>
            <p:cNvSpPr txBox="1">
              <a:spLocks noChangeArrowheads="1"/>
            </p:cNvSpPr>
            <p:nvPr/>
          </p:nvSpPr>
          <p:spPr bwMode="auto">
            <a:xfrm>
              <a:off x="3168" y="1104"/>
              <a:ext cx="719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56420" name="Line 229"/>
            <p:cNvSpPr>
              <a:spLocks noChangeShapeType="1"/>
            </p:cNvSpPr>
            <p:nvPr/>
          </p:nvSpPr>
          <p:spPr bwMode="auto">
            <a:xfrm>
              <a:off x="3552" y="816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421" name="Line 230"/>
            <p:cNvSpPr>
              <a:spLocks noChangeShapeType="1"/>
            </p:cNvSpPr>
            <p:nvPr/>
          </p:nvSpPr>
          <p:spPr bwMode="auto">
            <a:xfrm>
              <a:off x="3552" y="1488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422" name="Text Box 231"/>
            <p:cNvSpPr txBox="1">
              <a:spLocks noChangeArrowheads="1"/>
            </p:cNvSpPr>
            <p:nvPr/>
          </p:nvSpPr>
          <p:spPr bwMode="auto">
            <a:xfrm>
              <a:off x="3505" y="1296"/>
              <a:ext cx="47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Kitchen Dining</a:t>
              </a:r>
            </a:p>
          </p:txBody>
        </p:sp>
        <p:grpSp>
          <p:nvGrpSpPr>
            <p:cNvPr id="56423" name="Group 232"/>
            <p:cNvGrpSpPr>
              <a:grpSpLocks/>
            </p:cNvGrpSpPr>
            <p:nvPr/>
          </p:nvGrpSpPr>
          <p:grpSpPr bwMode="auto">
            <a:xfrm flipH="1">
              <a:off x="1436" y="528"/>
              <a:ext cx="245" cy="240"/>
              <a:chOff x="2209" y="336"/>
              <a:chExt cx="245" cy="240"/>
            </a:xfrm>
          </p:grpSpPr>
          <p:sp>
            <p:nvSpPr>
              <p:cNvPr id="56440" name="Line 233"/>
              <p:cNvSpPr>
                <a:spLocks noChangeShapeType="1"/>
              </p:cNvSpPr>
              <p:nvPr/>
            </p:nvSpPr>
            <p:spPr bwMode="auto">
              <a:xfrm rot="16200000" flipH="1">
                <a:off x="2328" y="504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441" name="Rectangle 234"/>
              <p:cNvSpPr>
                <a:spLocks noChangeArrowheads="1"/>
              </p:cNvSpPr>
              <p:nvPr/>
            </p:nvSpPr>
            <p:spPr bwMode="auto">
              <a:xfrm flipH="1">
                <a:off x="2256" y="336"/>
                <a:ext cx="191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56442" name="Group 235"/>
              <p:cNvGrpSpPr>
                <a:grpSpLocks/>
              </p:cNvGrpSpPr>
              <p:nvPr/>
            </p:nvGrpSpPr>
            <p:grpSpPr bwMode="auto">
              <a:xfrm flipH="1">
                <a:off x="2256" y="480"/>
                <a:ext cx="62" cy="96"/>
                <a:chOff x="1827" y="2496"/>
                <a:chExt cx="93" cy="96"/>
              </a:xfrm>
            </p:grpSpPr>
            <p:sp>
              <p:nvSpPr>
                <p:cNvPr id="56444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445" name="Line 23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56443" name="Text Box 238"/>
              <p:cNvSpPr txBox="1">
                <a:spLocks noChangeArrowheads="1"/>
              </p:cNvSpPr>
              <p:nvPr/>
            </p:nvSpPr>
            <p:spPr bwMode="auto">
              <a:xfrm>
                <a:off x="2209" y="336"/>
                <a:ext cx="245" cy="1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56424" name="Line 239"/>
            <p:cNvSpPr>
              <a:spLocks noChangeShapeType="1"/>
            </p:cNvSpPr>
            <p:nvPr/>
          </p:nvSpPr>
          <p:spPr bwMode="auto">
            <a:xfrm>
              <a:off x="2304" y="336"/>
              <a:ext cx="96" cy="0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425" name="Text Box 240"/>
            <p:cNvSpPr txBox="1">
              <a:spLocks noChangeArrowheads="1"/>
            </p:cNvSpPr>
            <p:nvPr/>
          </p:nvSpPr>
          <p:spPr bwMode="auto">
            <a:xfrm>
              <a:off x="2016" y="96"/>
              <a:ext cx="72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Standpipe Hookup</a:t>
              </a:r>
            </a:p>
          </p:txBody>
        </p:sp>
        <p:sp>
          <p:nvSpPr>
            <p:cNvPr id="56426" name="Text Box 241"/>
            <p:cNvSpPr txBox="1">
              <a:spLocks noChangeArrowheads="1"/>
            </p:cNvSpPr>
            <p:nvPr/>
          </p:nvSpPr>
          <p:spPr bwMode="auto">
            <a:xfrm>
              <a:off x="4128" y="1824"/>
              <a:ext cx="1152" cy="1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 dirty="0">
                  <a:latin typeface="Arial" charset="0"/>
                </a:rPr>
                <a:t>2nd to 22nd Floor Typical Apartment Numbering 201- 301- 401</a:t>
              </a:r>
            </a:p>
          </p:txBody>
        </p:sp>
        <p:sp>
          <p:nvSpPr>
            <p:cNvPr id="56427" name="Text Box 243"/>
            <p:cNvSpPr txBox="1">
              <a:spLocks noChangeArrowheads="1"/>
            </p:cNvSpPr>
            <p:nvPr/>
          </p:nvSpPr>
          <p:spPr bwMode="auto">
            <a:xfrm>
              <a:off x="2544" y="3984"/>
              <a:ext cx="441" cy="237"/>
            </a:xfrm>
            <a:prstGeom prst="rect">
              <a:avLst/>
            </a:prstGeom>
            <a:solidFill>
              <a:srgbClr val="EFF509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b="1" dirty="0"/>
                <a:t>Side A</a:t>
              </a:r>
            </a:p>
          </p:txBody>
        </p:sp>
        <p:sp>
          <p:nvSpPr>
            <p:cNvPr id="56428" name="Text Box 244"/>
            <p:cNvSpPr txBox="1">
              <a:spLocks noChangeArrowheads="1"/>
            </p:cNvSpPr>
            <p:nvPr/>
          </p:nvSpPr>
          <p:spPr bwMode="auto">
            <a:xfrm>
              <a:off x="912" y="2063"/>
              <a:ext cx="435" cy="237"/>
            </a:xfrm>
            <a:prstGeom prst="rect">
              <a:avLst/>
            </a:prstGeom>
            <a:solidFill>
              <a:srgbClr val="EFF509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b="1" dirty="0"/>
                <a:t>Side B</a:t>
              </a:r>
            </a:p>
          </p:txBody>
        </p:sp>
        <p:sp>
          <p:nvSpPr>
            <p:cNvPr id="56429" name="Text Box 245"/>
            <p:cNvSpPr txBox="1">
              <a:spLocks noChangeArrowheads="1"/>
            </p:cNvSpPr>
            <p:nvPr/>
          </p:nvSpPr>
          <p:spPr bwMode="auto">
            <a:xfrm>
              <a:off x="4224" y="1440"/>
              <a:ext cx="441" cy="237"/>
            </a:xfrm>
            <a:prstGeom prst="rect">
              <a:avLst/>
            </a:prstGeom>
            <a:solidFill>
              <a:srgbClr val="EFF509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b="1" dirty="0"/>
                <a:t>Side D</a:t>
              </a:r>
            </a:p>
          </p:txBody>
        </p:sp>
        <p:sp>
          <p:nvSpPr>
            <p:cNvPr id="56430" name="Text Box 246"/>
            <p:cNvSpPr txBox="1">
              <a:spLocks noChangeArrowheads="1"/>
            </p:cNvSpPr>
            <p:nvPr/>
          </p:nvSpPr>
          <p:spPr bwMode="auto">
            <a:xfrm>
              <a:off x="3073" y="0"/>
              <a:ext cx="441" cy="237"/>
            </a:xfrm>
            <a:prstGeom prst="rect">
              <a:avLst/>
            </a:prstGeom>
            <a:solidFill>
              <a:srgbClr val="EFF509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b="1" dirty="0"/>
                <a:t>Side C</a:t>
              </a:r>
            </a:p>
          </p:txBody>
        </p:sp>
        <p:sp>
          <p:nvSpPr>
            <p:cNvPr id="56431" name="Text Box 247"/>
            <p:cNvSpPr txBox="1">
              <a:spLocks noChangeArrowheads="1"/>
            </p:cNvSpPr>
            <p:nvPr/>
          </p:nvSpPr>
          <p:spPr bwMode="auto">
            <a:xfrm>
              <a:off x="528" y="3102"/>
              <a:ext cx="358" cy="196"/>
            </a:xfrm>
            <a:prstGeom prst="rect">
              <a:avLst/>
            </a:prstGeom>
            <a:solidFill>
              <a:srgbClr val="EFF509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000" b="1" dirty="0"/>
                <a:t>Apt.  1</a:t>
              </a:r>
            </a:p>
          </p:txBody>
        </p:sp>
        <p:sp>
          <p:nvSpPr>
            <p:cNvPr id="56432" name="Text Box 248"/>
            <p:cNvSpPr txBox="1">
              <a:spLocks noChangeArrowheads="1"/>
            </p:cNvSpPr>
            <p:nvPr/>
          </p:nvSpPr>
          <p:spPr bwMode="auto">
            <a:xfrm>
              <a:off x="2928" y="2257"/>
              <a:ext cx="378" cy="195"/>
            </a:xfrm>
            <a:prstGeom prst="rect">
              <a:avLst/>
            </a:prstGeom>
            <a:solidFill>
              <a:srgbClr val="EFF509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000" b="1" dirty="0"/>
                <a:t>Apt. 05</a:t>
              </a:r>
            </a:p>
          </p:txBody>
        </p:sp>
        <p:sp>
          <p:nvSpPr>
            <p:cNvPr id="56433" name="Text Box 249"/>
            <p:cNvSpPr txBox="1">
              <a:spLocks noChangeArrowheads="1"/>
            </p:cNvSpPr>
            <p:nvPr/>
          </p:nvSpPr>
          <p:spPr bwMode="auto">
            <a:xfrm>
              <a:off x="3505" y="624"/>
              <a:ext cx="397" cy="195"/>
            </a:xfrm>
            <a:prstGeom prst="rect">
              <a:avLst/>
            </a:prstGeom>
            <a:solidFill>
              <a:srgbClr val="EFF509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000" b="1" dirty="0"/>
                <a:t>Apt.  04</a:t>
              </a:r>
            </a:p>
          </p:txBody>
        </p:sp>
        <p:sp>
          <p:nvSpPr>
            <p:cNvPr id="56434" name="Text Box 250"/>
            <p:cNvSpPr txBox="1">
              <a:spLocks noChangeArrowheads="1"/>
            </p:cNvSpPr>
            <p:nvPr/>
          </p:nvSpPr>
          <p:spPr bwMode="auto">
            <a:xfrm>
              <a:off x="1728" y="624"/>
              <a:ext cx="377" cy="195"/>
            </a:xfrm>
            <a:prstGeom prst="rect">
              <a:avLst/>
            </a:prstGeom>
            <a:solidFill>
              <a:srgbClr val="EFF509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000" b="1" dirty="0"/>
                <a:t>Apt. 03</a:t>
              </a:r>
            </a:p>
          </p:txBody>
        </p:sp>
        <p:sp>
          <p:nvSpPr>
            <p:cNvPr id="56435" name="Text Box 251"/>
            <p:cNvSpPr txBox="1">
              <a:spLocks noChangeArrowheads="1"/>
            </p:cNvSpPr>
            <p:nvPr/>
          </p:nvSpPr>
          <p:spPr bwMode="auto">
            <a:xfrm>
              <a:off x="2256" y="2257"/>
              <a:ext cx="397" cy="195"/>
            </a:xfrm>
            <a:prstGeom prst="rect">
              <a:avLst/>
            </a:prstGeom>
            <a:solidFill>
              <a:srgbClr val="EFF509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000" b="1" dirty="0"/>
                <a:t>Apt.  02</a:t>
              </a:r>
            </a:p>
          </p:txBody>
        </p:sp>
        <p:sp>
          <p:nvSpPr>
            <p:cNvPr id="56436" name="Text Box 252"/>
            <p:cNvSpPr txBox="1">
              <a:spLocks noChangeArrowheads="1"/>
            </p:cNvSpPr>
            <p:nvPr/>
          </p:nvSpPr>
          <p:spPr bwMode="auto">
            <a:xfrm>
              <a:off x="1632" y="3168"/>
              <a:ext cx="377" cy="195"/>
            </a:xfrm>
            <a:prstGeom prst="rect">
              <a:avLst/>
            </a:prstGeom>
            <a:solidFill>
              <a:srgbClr val="EFF509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000" b="1" dirty="0"/>
                <a:t>Apt. 01</a:t>
              </a:r>
            </a:p>
          </p:txBody>
        </p:sp>
        <p:sp>
          <p:nvSpPr>
            <p:cNvPr id="56437" name="Text Box 253"/>
            <p:cNvSpPr txBox="1">
              <a:spLocks noChangeArrowheads="1"/>
            </p:cNvSpPr>
            <p:nvPr/>
          </p:nvSpPr>
          <p:spPr bwMode="auto">
            <a:xfrm>
              <a:off x="3505" y="3168"/>
              <a:ext cx="397" cy="195"/>
            </a:xfrm>
            <a:prstGeom prst="rect">
              <a:avLst/>
            </a:prstGeom>
            <a:solidFill>
              <a:srgbClr val="EFF509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000" b="1" dirty="0"/>
                <a:t>Apt.  06</a:t>
              </a:r>
            </a:p>
          </p:txBody>
        </p:sp>
        <p:sp>
          <p:nvSpPr>
            <p:cNvPr id="56438" name="Text Box 254"/>
            <p:cNvSpPr txBox="1">
              <a:spLocks noChangeArrowheads="1"/>
            </p:cNvSpPr>
            <p:nvPr/>
          </p:nvSpPr>
          <p:spPr bwMode="auto">
            <a:xfrm>
              <a:off x="4560" y="192"/>
              <a:ext cx="552" cy="384"/>
            </a:xfrm>
            <a:prstGeom prst="rect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b="1" dirty="0"/>
                <a:t>Building</a:t>
              </a:r>
            </a:p>
            <a:p>
              <a:pPr eaLnBrk="0" hangingPunct="0"/>
              <a:r>
                <a:rPr lang="en-US" sz="1400" b="1" dirty="0"/>
                <a:t>Stairwell</a:t>
              </a:r>
            </a:p>
          </p:txBody>
        </p:sp>
        <p:sp>
          <p:nvSpPr>
            <p:cNvPr id="56439" name="Line 255"/>
            <p:cNvSpPr>
              <a:spLocks noChangeShapeType="1"/>
            </p:cNvSpPr>
            <p:nvPr/>
          </p:nvSpPr>
          <p:spPr bwMode="auto">
            <a:xfrm flipH="1">
              <a:off x="3168" y="384"/>
              <a:ext cx="1392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213D316E-A05E-45E3-A0BA-834017CCDF56}" type="slidenum">
              <a:rPr lang="en-US"/>
              <a:pPr>
                <a:defRPr/>
              </a:pPr>
              <a:t>151</a:t>
            </a:fld>
            <a:endParaRPr lang="en-US" dirty="0"/>
          </a:p>
        </p:txBody>
      </p:sp>
      <p:sp>
        <p:nvSpPr>
          <p:cNvPr id="57347" name="Rectangle 72"/>
          <p:cNvSpPr>
            <a:spLocks noChangeArrowheads="1"/>
          </p:cNvSpPr>
          <p:nvPr/>
        </p:nvSpPr>
        <p:spPr bwMode="auto">
          <a:xfrm>
            <a:off x="1143000" y="0"/>
            <a:ext cx="7239000" cy="6400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7348" name="Line 2"/>
          <p:cNvSpPr>
            <a:spLocks noChangeShapeType="1"/>
          </p:cNvSpPr>
          <p:nvPr/>
        </p:nvSpPr>
        <p:spPr bwMode="auto">
          <a:xfrm>
            <a:off x="2286000" y="61722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7349" name="Line 3"/>
          <p:cNvSpPr>
            <a:spLocks noChangeShapeType="1"/>
          </p:cNvSpPr>
          <p:nvPr/>
        </p:nvSpPr>
        <p:spPr bwMode="auto">
          <a:xfrm>
            <a:off x="2286000" y="5334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7350" name="Line 4"/>
          <p:cNvSpPr>
            <a:spLocks noChangeShapeType="1"/>
          </p:cNvSpPr>
          <p:nvPr/>
        </p:nvSpPr>
        <p:spPr bwMode="auto">
          <a:xfrm flipV="1">
            <a:off x="6477000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7351" name="Line 5"/>
          <p:cNvSpPr>
            <a:spLocks noChangeShapeType="1"/>
          </p:cNvSpPr>
          <p:nvPr/>
        </p:nvSpPr>
        <p:spPr bwMode="auto">
          <a:xfrm>
            <a:off x="22860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7352" name="Line 6"/>
          <p:cNvSpPr>
            <a:spLocks noChangeShapeType="1"/>
          </p:cNvSpPr>
          <p:nvPr/>
        </p:nvSpPr>
        <p:spPr bwMode="auto">
          <a:xfrm>
            <a:off x="22860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7353" name="Line 7"/>
          <p:cNvSpPr>
            <a:spLocks noChangeShapeType="1"/>
          </p:cNvSpPr>
          <p:nvPr/>
        </p:nvSpPr>
        <p:spPr bwMode="auto">
          <a:xfrm>
            <a:off x="62484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7354" name="Line 8"/>
          <p:cNvSpPr>
            <a:spLocks noChangeShapeType="1"/>
          </p:cNvSpPr>
          <p:nvPr/>
        </p:nvSpPr>
        <p:spPr bwMode="auto">
          <a:xfrm>
            <a:off x="62484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7355" name="Line 9"/>
          <p:cNvSpPr>
            <a:spLocks noChangeShapeType="1"/>
          </p:cNvSpPr>
          <p:nvPr/>
        </p:nvSpPr>
        <p:spPr bwMode="auto">
          <a:xfrm>
            <a:off x="2514600" y="1219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7356" name="Line 10"/>
          <p:cNvSpPr>
            <a:spLocks noChangeShapeType="1"/>
          </p:cNvSpPr>
          <p:nvPr/>
        </p:nvSpPr>
        <p:spPr bwMode="auto">
          <a:xfrm>
            <a:off x="6248400" y="12192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7357" name="Line 11"/>
          <p:cNvSpPr>
            <a:spLocks noChangeShapeType="1"/>
          </p:cNvSpPr>
          <p:nvPr/>
        </p:nvSpPr>
        <p:spPr bwMode="auto">
          <a:xfrm flipV="1">
            <a:off x="6477000" y="533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7358" name="Line 12"/>
          <p:cNvSpPr>
            <a:spLocks noChangeShapeType="1"/>
          </p:cNvSpPr>
          <p:nvPr/>
        </p:nvSpPr>
        <p:spPr bwMode="auto">
          <a:xfrm flipV="1">
            <a:off x="2286000" y="533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7359" name="Line 13"/>
          <p:cNvSpPr>
            <a:spLocks noChangeShapeType="1"/>
          </p:cNvSpPr>
          <p:nvPr/>
        </p:nvSpPr>
        <p:spPr bwMode="auto">
          <a:xfrm flipV="1">
            <a:off x="2286000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7360" name="Group 14"/>
          <p:cNvGrpSpPr>
            <a:grpSpLocks/>
          </p:cNvGrpSpPr>
          <p:nvPr/>
        </p:nvGrpSpPr>
        <p:grpSpPr bwMode="auto">
          <a:xfrm>
            <a:off x="3886200" y="533400"/>
            <a:ext cx="1066800" cy="838200"/>
            <a:chOff x="2448" y="336"/>
            <a:chExt cx="672" cy="528"/>
          </a:xfrm>
        </p:grpSpPr>
        <p:sp>
          <p:nvSpPr>
            <p:cNvPr id="57374" name="Line 15"/>
            <p:cNvSpPr>
              <a:spLocks noChangeShapeType="1"/>
            </p:cNvSpPr>
            <p:nvPr/>
          </p:nvSpPr>
          <p:spPr bwMode="auto">
            <a:xfrm rot="10800000" flipH="1" flipV="1">
              <a:off x="2448" y="81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375" name="Line 16"/>
            <p:cNvSpPr>
              <a:spLocks noChangeShapeType="1"/>
            </p:cNvSpPr>
            <p:nvPr/>
          </p:nvSpPr>
          <p:spPr bwMode="auto">
            <a:xfrm rot="10800000">
              <a:off x="2784" y="48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376" name="Line 17"/>
            <p:cNvSpPr>
              <a:spLocks noChangeShapeType="1"/>
            </p:cNvSpPr>
            <p:nvPr/>
          </p:nvSpPr>
          <p:spPr bwMode="auto">
            <a:xfrm rot="10800000" flipH="1" flipV="1">
              <a:off x="2448" y="48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377" name="Line 18"/>
            <p:cNvSpPr>
              <a:spLocks noChangeShapeType="1"/>
            </p:cNvSpPr>
            <p:nvPr/>
          </p:nvSpPr>
          <p:spPr bwMode="auto">
            <a:xfrm rot="10800000" flipV="1">
              <a:off x="2448" y="480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378" name="Text Box 19"/>
            <p:cNvSpPr txBox="1">
              <a:spLocks noChangeArrowheads="1"/>
            </p:cNvSpPr>
            <p:nvPr/>
          </p:nvSpPr>
          <p:spPr bwMode="auto">
            <a:xfrm>
              <a:off x="2477" y="57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ELV</a:t>
              </a:r>
            </a:p>
          </p:txBody>
        </p:sp>
        <p:sp>
          <p:nvSpPr>
            <p:cNvPr id="57379" name="Line 20"/>
            <p:cNvSpPr>
              <a:spLocks noChangeShapeType="1"/>
            </p:cNvSpPr>
            <p:nvPr/>
          </p:nvSpPr>
          <p:spPr bwMode="auto">
            <a:xfrm rot="10800000" flipV="1">
              <a:off x="2784" y="815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380" name="Line 21"/>
            <p:cNvSpPr>
              <a:spLocks noChangeShapeType="1"/>
            </p:cNvSpPr>
            <p:nvPr/>
          </p:nvSpPr>
          <p:spPr bwMode="auto">
            <a:xfrm rot="10800000" flipH="1">
              <a:off x="2784" y="479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381" name="Line 22"/>
            <p:cNvSpPr>
              <a:spLocks noChangeShapeType="1"/>
            </p:cNvSpPr>
            <p:nvPr/>
          </p:nvSpPr>
          <p:spPr bwMode="auto">
            <a:xfrm rot="10800000" flipV="1">
              <a:off x="2784" y="479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382" name="Line 23"/>
            <p:cNvSpPr>
              <a:spLocks noChangeShapeType="1"/>
            </p:cNvSpPr>
            <p:nvPr/>
          </p:nvSpPr>
          <p:spPr bwMode="auto">
            <a:xfrm rot="10800000" flipH="1" flipV="1">
              <a:off x="3120" y="479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383" name="Line 24"/>
            <p:cNvSpPr>
              <a:spLocks noChangeShapeType="1"/>
            </p:cNvSpPr>
            <p:nvPr/>
          </p:nvSpPr>
          <p:spPr bwMode="auto">
            <a:xfrm rot="10800000" flipH="1" flipV="1">
              <a:off x="3120" y="480"/>
              <a:ext cx="0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7384" name="Group 25"/>
            <p:cNvGrpSpPr>
              <a:grpSpLocks/>
            </p:cNvGrpSpPr>
            <p:nvPr/>
          </p:nvGrpSpPr>
          <p:grpSpPr bwMode="auto">
            <a:xfrm rot="-5400000">
              <a:off x="2904" y="696"/>
              <a:ext cx="96" cy="240"/>
              <a:chOff x="3072" y="912"/>
              <a:chExt cx="96" cy="240"/>
            </a:xfrm>
          </p:grpSpPr>
          <p:sp>
            <p:nvSpPr>
              <p:cNvPr id="57413" name="Line 26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1008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414" name="Line 27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91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415" name="Line 28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416" name="Line 29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417" name="Line 30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15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7385" name="Text Box 31"/>
            <p:cNvSpPr txBox="1">
              <a:spLocks noChangeArrowheads="1"/>
            </p:cNvSpPr>
            <p:nvPr/>
          </p:nvSpPr>
          <p:spPr bwMode="auto">
            <a:xfrm flipH="1">
              <a:off x="2803" y="57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ELV</a:t>
              </a:r>
            </a:p>
          </p:txBody>
        </p:sp>
        <p:grpSp>
          <p:nvGrpSpPr>
            <p:cNvPr id="57386" name="Group 32"/>
            <p:cNvGrpSpPr>
              <a:grpSpLocks/>
            </p:cNvGrpSpPr>
            <p:nvPr/>
          </p:nvGrpSpPr>
          <p:grpSpPr bwMode="auto">
            <a:xfrm flipV="1">
              <a:off x="2448" y="336"/>
              <a:ext cx="672" cy="144"/>
              <a:chOff x="2448" y="1680"/>
              <a:chExt cx="672" cy="144"/>
            </a:xfrm>
          </p:grpSpPr>
          <p:sp>
            <p:nvSpPr>
              <p:cNvPr id="57394" name="Line 33"/>
              <p:cNvSpPr>
                <a:spLocks noChangeShapeType="1"/>
              </p:cNvSpPr>
              <p:nvPr/>
            </p:nvSpPr>
            <p:spPr bwMode="auto">
              <a:xfrm rot="16200000" flipV="1">
                <a:off x="252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395" name="Line 34"/>
              <p:cNvSpPr>
                <a:spLocks noChangeShapeType="1"/>
              </p:cNvSpPr>
              <p:nvPr/>
            </p:nvSpPr>
            <p:spPr bwMode="auto">
              <a:xfrm rot="16200000" flipV="1">
                <a:off x="256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396" name="Line 35"/>
              <p:cNvSpPr>
                <a:spLocks noChangeShapeType="1"/>
              </p:cNvSpPr>
              <p:nvPr/>
            </p:nvSpPr>
            <p:spPr bwMode="auto">
              <a:xfrm rot="16200000" flipV="1">
                <a:off x="261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397" name="Line 36"/>
              <p:cNvSpPr>
                <a:spLocks noChangeShapeType="1"/>
              </p:cNvSpPr>
              <p:nvPr/>
            </p:nvSpPr>
            <p:spPr bwMode="auto">
              <a:xfrm rot="16200000" flipV="1">
                <a:off x="266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398" name="Line 37"/>
              <p:cNvSpPr>
                <a:spLocks noChangeShapeType="1"/>
              </p:cNvSpPr>
              <p:nvPr/>
            </p:nvSpPr>
            <p:spPr bwMode="auto">
              <a:xfrm rot="-5400000">
                <a:off x="2616" y="151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399" name="Line 38"/>
              <p:cNvSpPr>
                <a:spLocks noChangeShapeType="1"/>
              </p:cNvSpPr>
              <p:nvPr/>
            </p:nvSpPr>
            <p:spPr bwMode="auto">
              <a:xfrm rot="5400000" flipH="1" flipV="1">
                <a:off x="290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400" name="Line 39"/>
              <p:cNvSpPr>
                <a:spLocks noChangeShapeType="1"/>
              </p:cNvSpPr>
              <p:nvPr/>
            </p:nvSpPr>
            <p:spPr bwMode="auto">
              <a:xfrm rot="5400000" flipH="1" flipV="1">
                <a:off x="285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401" name="Line 40"/>
              <p:cNvSpPr>
                <a:spLocks noChangeShapeType="1"/>
              </p:cNvSpPr>
              <p:nvPr/>
            </p:nvSpPr>
            <p:spPr bwMode="auto">
              <a:xfrm rot="5400000" flipH="1" flipV="1">
                <a:off x="280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402" name="Line 41"/>
              <p:cNvSpPr>
                <a:spLocks noChangeShapeType="1"/>
              </p:cNvSpPr>
              <p:nvPr/>
            </p:nvSpPr>
            <p:spPr bwMode="auto">
              <a:xfrm rot="5400000" flipH="1" flipV="1">
                <a:off x="276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403" name="Line 42"/>
              <p:cNvSpPr>
                <a:spLocks noChangeShapeType="1"/>
              </p:cNvSpPr>
              <p:nvPr/>
            </p:nvSpPr>
            <p:spPr bwMode="auto">
              <a:xfrm rot="5400000" flipH="1">
                <a:off x="2952" y="151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404" name="Line 43"/>
              <p:cNvSpPr>
                <a:spLocks noChangeShapeType="1"/>
              </p:cNvSpPr>
              <p:nvPr/>
            </p:nvSpPr>
            <p:spPr bwMode="auto">
              <a:xfrm rot="5400000" flipH="1" flipV="1">
                <a:off x="271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405" name="Line 44"/>
              <p:cNvSpPr>
                <a:spLocks noChangeShapeType="1"/>
              </p:cNvSpPr>
              <p:nvPr/>
            </p:nvSpPr>
            <p:spPr bwMode="auto">
              <a:xfrm rot="16200000" flipV="1">
                <a:off x="247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406" name="Line 45"/>
              <p:cNvSpPr>
                <a:spLocks noChangeShapeType="1"/>
              </p:cNvSpPr>
              <p:nvPr/>
            </p:nvSpPr>
            <p:spPr bwMode="auto">
              <a:xfrm rot="16200000" flipV="1">
                <a:off x="2424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407" name="Line 46"/>
              <p:cNvSpPr>
                <a:spLocks noChangeShapeType="1"/>
              </p:cNvSpPr>
              <p:nvPr/>
            </p:nvSpPr>
            <p:spPr bwMode="auto">
              <a:xfrm rot="16200000" flipV="1">
                <a:off x="2376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408" name="Line 47"/>
              <p:cNvSpPr>
                <a:spLocks noChangeShapeType="1"/>
              </p:cNvSpPr>
              <p:nvPr/>
            </p:nvSpPr>
            <p:spPr bwMode="auto">
              <a:xfrm rot="5400000" flipH="1" flipV="1">
                <a:off x="3048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409" name="Line 48"/>
              <p:cNvSpPr>
                <a:spLocks noChangeShapeType="1"/>
              </p:cNvSpPr>
              <p:nvPr/>
            </p:nvSpPr>
            <p:spPr bwMode="auto">
              <a:xfrm rot="5400000" flipH="1" flipV="1">
                <a:off x="3000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410" name="Line 49"/>
              <p:cNvSpPr>
                <a:spLocks noChangeShapeType="1"/>
              </p:cNvSpPr>
              <p:nvPr/>
            </p:nvSpPr>
            <p:spPr bwMode="auto">
              <a:xfrm rot="5400000" flipH="1" flipV="1">
                <a:off x="2952" y="17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411" name="Line 50"/>
              <p:cNvSpPr>
                <a:spLocks noChangeShapeType="1"/>
              </p:cNvSpPr>
              <p:nvPr/>
            </p:nvSpPr>
            <p:spPr bwMode="auto">
              <a:xfrm rot="-5400000">
                <a:off x="2616" y="1587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412" name="Line 51"/>
              <p:cNvSpPr>
                <a:spLocks noChangeShapeType="1"/>
              </p:cNvSpPr>
              <p:nvPr/>
            </p:nvSpPr>
            <p:spPr bwMode="auto">
              <a:xfrm rot="5400000" flipH="1">
                <a:off x="2952" y="1587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7387" name="Line 52"/>
            <p:cNvSpPr>
              <a:spLocks noChangeShapeType="1"/>
            </p:cNvSpPr>
            <p:nvPr/>
          </p:nvSpPr>
          <p:spPr bwMode="auto">
            <a:xfrm rot="10800000" flipH="1" flipV="1">
              <a:off x="2448" y="480"/>
              <a:ext cx="0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7388" name="Group 53"/>
            <p:cNvGrpSpPr>
              <a:grpSpLocks/>
            </p:cNvGrpSpPr>
            <p:nvPr/>
          </p:nvGrpSpPr>
          <p:grpSpPr bwMode="auto">
            <a:xfrm rot="-5400000">
              <a:off x="2568" y="696"/>
              <a:ext cx="96" cy="240"/>
              <a:chOff x="3072" y="912"/>
              <a:chExt cx="96" cy="240"/>
            </a:xfrm>
          </p:grpSpPr>
          <p:sp>
            <p:nvSpPr>
              <p:cNvPr id="57389" name="Line 54"/>
              <p:cNvSpPr>
                <a:spLocks noChangeShapeType="1"/>
              </p:cNvSpPr>
              <p:nvPr/>
            </p:nvSpPr>
            <p:spPr bwMode="auto">
              <a:xfrm rot="10800000" flipH="1" flipV="1">
                <a:off x="3120" y="1008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390" name="Line 55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91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391" name="Line 56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392" name="Line 57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05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393" name="Line 58"/>
              <p:cNvSpPr>
                <a:spLocks noChangeShapeType="1"/>
              </p:cNvSpPr>
              <p:nvPr/>
            </p:nvSpPr>
            <p:spPr bwMode="auto">
              <a:xfrm rot="10800000" flipH="1" flipV="1">
                <a:off x="3072" y="1152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57361" name="Line 59"/>
          <p:cNvSpPr>
            <a:spLocks noChangeShapeType="1"/>
          </p:cNvSpPr>
          <p:nvPr/>
        </p:nvSpPr>
        <p:spPr bwMode="auto">
          <a:xfrm>
            <a:off x="2514600" y="3733800"/>
            <a:ext cx="3733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57362" name="Group 60"/>
          <p:cNvGrpSpPr>
            <a:grpSpLocks/>
          </p:cNvGrpSpPr>
          <p:nvPr/>
        </p:nvGrpSpPr>
        <p:grpSpPr bwMode="auto">
          <a:xfrm>
            <a:off x="4038600" y="3487738"/>
            <a:ext cx="609600" cy="246062"/>
            <a:chOff x="3696" y="2016"/>
            <a:chExt cx="384" cy="155"/>
          </a:xfrm>
        </p:grpSpPr>
        <p:grpSp>
          <p:nvGrpSpPr>
            <p:cNvPr id="57368" name="Group 61"/>
            <p:cNvGrpSpPr>
              <a:grpSpLocks/>
            </p:cNvGrpSpPr>
            <p:nvPr/>
          </p:nvGrpSpPr>
          <p:grpSpPr bwMode="auto">
            <a:xfrm rot="5400000" flipV="1">
              <a:off x="3906" y="1998"/>
              <a:ext cx="155" cy="192"/>
              <a:chOff x="1827" y="2496"/>
              <a:chExt cx="93" cy="96"/>
            </a:xfrm>
          </p:grpSpPr>
          <p:sp>
            <p:nvSpPr>
              <p:cNvPr id="5737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373" name="Line 6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7369" name="Group 64"/>
            <p:cNvGrpSpPr>
              <a:grpSpLocks/>
            </p:cNvGrpSpPr>
            <p:nvPr/>
          </p:nvGrpSpPr>
          <p:grpSpPr bwMode="auto">
            <a:xfrm rot="-5400000" flipH="1" flipV="1">
              <a:off x="3714" y="1998"/>
              <a:ext cx="155" cy="192"/>
              <a:chOff x="1827" y="2496"/>
              <a:chExt cx="93" cy="96"/>
            </a:xfrm>
          </p:grpSpPr>
          <p:sp>
            <p:nvSpPr>
              <p:cNvPr id="5737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371" name="Line 6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57363" name="Line 67"/>
          <p:cNvSpPr>
            <a:spLocks noChangeShapeType="1"/>
          </p:cNvSpPr>
          <p:nvPr/>
        </p:nvSpPr>
        <p:spPr bwMode="auto">
          <a:xfrm>
            <a:off x="4953000" y="12954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7364" name="Text Box 68"/>
          <p:cNvSpPr txBox="1">
            <a:spLocks noChangeArrowheads="1"/>
          </p:cNvSpPr>
          <p:nvPr/>
        </p:nvSpPr>
        <p:spPr bwMode="auto">
          <a:xfrm>
            <a:off x="3810000" y="4953000"/>
            <a:ext cx="1143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Mechanical Room</a:t>
            </a:r>
          </a:p>
        </p:txBody>
      </p:sp>
      <p:sp>
        <p:nvSpPr>
          <p:cNvPr id="57365" name="Text Box 69"/>
          <p:cNvSpPr txBox="1">
            <a:spLocks noChangeArrowheads="1"/>
          </p:cNvSpPr>
          <p:nvPr/>
        </p:nvSpPr>
        <p:spPr bwMode="auto">
          <a:xfrm>
            <a:off x="2971800" y="2057400"/>
            <a:ext cx="1143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Resident Storage Area</a:t>
            </a:r>
          </a:p>
        </p:txBody>
      </p:sp>
      <p:sp>
        <p:nvSpPr>
          <p:cNvPr id="57366" name="Text Box 70"/>
          <p:cNvSpPr txBox="1">
            <a:spLocks noChangeArrowheads="1"/>
          </p:cNvSpPr>
          <p:nvPr/>
        </p:nvSpPr>
        <p:spPr bwMode="auto">
          <a:xfrm>
            <a:off x="5029200" y="1997075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" charset="0"/>
              </a:rPr>
              <a:t>Laundry Area</a:t>
            </a:r>
          </a:p>
        </p:txBody>
      </p:sp>
      <p:sp>
        <p:nvSpPr>
          <p:cNvPr id="57367" name="Text Box 71"/>
          <p:cNvSpPr txBox="1">
            <a:spLocks noChangeArrowheads="1"/>
          </p:cNvSpPr>
          <p:nvPr/>
        </p:nvSpPr>
        <p:spPr bwMode="auto">
          <a:xfrm>
            <a:off x="6248400" y="28956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>
                <a:latin typeface="Arial" charset="0"/>
              </a:rPr>
              <a:t>Basement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964</TotalTime>
  <Words>1033</Words>
  <Application>Microsoft Office PowerPoint</Application>
  <PresentationFormat>On-screen Show (4:3)</PresentationFormat>
  <Paragraphs>558</Paragraphs>
  <Slides>65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7" baseType="lpstr">
      <vt:lpstr>Custom Design</vt:lpstr>
      <vt:lpstr>Chart</vt:lpstr>
      <vt:lpstr>HIGHRISE   WALKAROUND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HIGHRISE--   1st ITERATION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HIGHRISE--  2nd ITERATION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HIGHRISE--   2nd ITERATION (cont'd)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HIGHRISE--   3rd ITERATION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HIGHRISE--  3rd ITERATION (cont'd)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HIGHRISE--  4th ITERATION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HIGHRISE--   4th ITERATION (cont'd)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HIGHRISE--  4th ITERATION (cont'd)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Rise - Fire Resistive</dc:title>
  <dc:creator>Phil </dc:creator>
  <cp:lastModifiedBy>jvanover</cp:lastModifiedBy>
  <cp:revision>53</cp:revision>
  <cp:lastPrinted>2013-02-21T18:01:32Z</cp:lastPrinted>
  <dcterms:created xsi:type="dcterms:W3CDTF">2009-04-08T16:31:07Z</dcterms:created>
  <dcterms:modified xsi:type="dcterms:W3CDTF">2013-02-21T18:04:43Z</dcterms:modified>
</cp:coreProperties>
</file>